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7"/>
    <p:sldMasterId id="2147483671" r:id="rId8"/>
  </p:sldMasterIdLst>
  <p:notesMasterIdLst>
    <p:notesMasterId r:id="rId19"/>
  </p:notesMasterIdLst>
  <p:handoutMasterIdLst>
    <p:handoutMasterId r:id="rId20"/>
  </p:handoutMasterIdLst>
  <p:sldIdLst>
    <p:sldId id="308" r:id="rId9"/>
    <p:sldId id="1006" r:id="rId10"/>
    <p:sldId id="1198" r:id="rId11"/>
    <p:sldId id="1188" r:id="rId12"/>
    <p:sldId id="1197" r:id="rId13"/>
    <p:sldId id="1189" r:id="rId14"/>
    <p:sldId id="734" r:id="rId15"/>
    <p:sldId id="1194" r:id="rId16"/>
    <p:sldId id="1196" r:id="rId17"/>
    <p:sldId id="288" r:id="rId18"/>
  </p:sldIdLst>
  <p:sldSz cx="9540875" cy="6300788"/>
  <p:notesSz cx="6819900" cy="9918700"/>
  <p:embeddedFontLst>
    <p:embeddedFont>
      <p:font typeface="PT Sans" panose="020B0503020203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fr-FR"/>
    </a:defPPr>
    <a:lvl1pPr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85495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70989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456486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941983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427478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912972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398466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883965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86">
          <p15:clr>
            <a:srgbClr val="A4A3A4"/>
          </p15:clr>
        </p15:guide>
        <p15:guide id="4" pos="300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201709-64BC-3039-50FC-BEEF681BB77B}" name="FONTAINE Gilles" initials="FG" userId="S::Gilles.FONTAINE@coe.int::d0ffa015-3ab8-4bdb-baeb-a703175ff116" providerId="AD"/>
  <p188:author id="{52C3972D-5B82-913F-1578-65C35D34FCA3}" name="ENE Laura" initials="EL" userId="S::Laura.ENE@coe.int::f2e838ae-7faf-4c7c-b756-ede9f2defa88" providerId="AD"/>
  <p188:author id="{2DD49BAF-4232-7F14-5BFB-A361CE2A0999}" name="Anthony Mills" initials="AM" userId="4471587e9afcd208" providerId="Windows Live"/>
  <p188:author id="{672EEEBA-C72B-46F9-D09F-0E20D2671156}" name="HAESSIG Valerie" initials="HV" userId="HAESSIG Valerie" providerId="None"/>
  <p188:author id="{704824D0-F2FB-2FA7-1A16-FAF729061138}" name="FIORONI Manuel" initials="FM" userId="S::manuel.fioroni@coe.int::704613b7-b20e-4cd6-b5bb-854feb3a30ef" providerId="AD"/>
  <p188:author id="{DF4BE4DD-75A5-CCE1-6962-7555D0EC6D50}" name="SCHNEEBERGER Agnes" initials="SA" userId="S::Agnes.SCHNEEBERGER@coe.int::919b21cb-f23e-4152-a706-a065d84c4d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CE Christian" initials="GC" lastIdx="1" clrIdx="0"/>
  <p:cmAuthor id="1" name="FONTAINE Gilles" initials="FG" lastIdx="80" clrIdx="1"/>
  <p:cmAuthor id="2" name="Sue Norman-Fleck" initials="SN" lastIdx="3" clrIdx="2"/>
  <p:cmAuthor id="3" name="SCHNEEBERGER Agnes" initials="SA" lastIdx="3" clrIdx="3">
    <p:extLst>
      <p:ext uri="{19B8F6BF-5375-455C-9EA6-DF929625EA0E}">
        <p15:presenceInfo xmlns:p15="http://schemas.microsoft.com/office/powerpoint/2012/main" userId="S-1-5-21-1574594750-1263408776-2012955550-66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42"/>
    <a:srgbClr val="11456E"/>
    <a:srgbClr val="7030A0"/>
    <a:srgbClr val="4472C4"/>
    <a:srgbClr val="7F7F7F"/>
    <a:srgbClr val="002060"/>
    <a:srgbClr val="CC9900"/>
    <a:srgbClr val="CC456E"/>
    <a:srgbClr val="0C2F4C"/>
    <a:srgbClr val="AC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2" autoAdjust="0"/>
    <p:restoredTop sz="88774" autoAdjust="0"/>
  </p:normalViewPr>
  <p:slideViewPr>
    <p:cSldViewPr snapToObjects="1">
      <p:cViewPr varScale="1">
        <p:scale>
          <a:sx n="125" d="100"/>
          <a:sy n="125" d="100"/>
        </p:scale>
        <p:origin x="588" y="108"/>
      </p:cViewPr>
      <p:guideLst>
        <p:guide orient="horz" pos="1620"/>
        <p:guide pos="2880"/>
        <p:guide orient="horz" pos="1986"/>
        <p:guide pos="30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8/10/relationships/authors" Target="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neeberger\ND%20Office%20Echo\DE-I3J4UQJY\YB%202023_FILM-PROD%20Number%20of%20theatrical%20feature%20films%20produced%20in%20Europe%202781-4693-1722%20v.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schneeberger\ND%20Office%20Echo\DE-I3J4UQJY\Graphs%20adaptations%202756-7236-6345%20v.1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schneeberger\ND%20Office%20Echo\DE-I3J4UQJY\Graphs%20adaptations%202756-7236-6345%20v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FILMS'!$A$10</c:f>
              <c:strCache>
                <c:ptCount val="1"/>
                <c:pt idx="0">
                  <c:v>Fiction films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'Graphs FILMS'!$B$9:$C$9</c:f>
              <c:numCache>
                <c:formatCode>General</c:formatCode>
                <c:ptCount val="2"/>
                <c:pt idx="0">
                  <c:v>2015</c:v>
                </c:pt>
                <c:pt idx="1">
                  <c:v>2022</c:v>
                </c:pt>
              </c:numCache>
            </c:numRef>
          </c:cat>
          <c:val>
            <c:numRef>
              <c:f>'Graphs FILMS'!$B$10:$C$10</c:f>
              <c:numCache>
                <c:formatCode>General</c:formatCode>
                <c:ptCount val="2"/>
                <c:pt idx="0">
                  <c:v>1444</c:v>
                </c:pt>
                <c:pt idx="1">
                  <c:v>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9-48F1-BDD9-D7278DD0DD35}"/>
            </c:ext>
          </c:extLst>
        </c:ser>
        <c:ser>
          <c:idx val="1"/>
          <c:order val="1"/>
          <c:tx>
            <c:strRef>
              <c:f>'Graphs FILMS'!$A$11</c:f>
              <c:strCache>
                <c:ptCount val="1"/>
                <c:pt idx="0">
                  <c:v>Documentary films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39-48F1-BDD9-D7278DD0DD3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9-48F1-BDD9-D7278DD0DD35}"/>
              </c:ext>
            </c:extLst>
          </c:dPt>
          <c:cat>
            <c:numRef>
              <c:f>'Graphs FILMS'!$B$9:$C$9</c:f>
              <c:numCache>
                <c:formatCode>General</c:formatCode>
                <c:ptCount val="2"/>
                <c:pt idx="0">
                  <c:v>2015</c:v>
                </c:pt>
                <c:pt idx="1">
                  <c:v>2022</c:v>
                </c:pt>
              </c:numCache>
            </c:numRef>
          </c:cat>
          <c:val>
            <c:numRef>
              <c:f>'Graphs FILMS'!$B$11:$C$11</c:f>
              <c:numCache>
                <c:formatCode>General</c:formatCode>
                <c:ptCount val="2"/>
                <c:pt idx="0">
                  <c:v>708</c:v>
                </c:pt>
                <c:pt idx="1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9-48F1-BDD9-D7278DD0D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0067680"/>
        <c:axId val="630068040"/>
      </c:barChart>
      <c:catAx>
        <c:axId val="6300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1456E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630068040"/>
        <c:crosses val="autoZero"/>
        <c:auto val="1"/>
        <c:lblAlgn val="ctr"/>
        <c:lblOffset val="100"/>
        <c:noMultiLvlLbl val="0"/>
      </c:catAx>
      <c:valAx>
        <c:axId val="630068040"/>
        <c:scaling>
          <c:orientation val="minMax"/>
          <c:max val="236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3006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TV fiction'!$A$25</c:f>
              <c:strCache>
                <c:ptCount val="1"/>
                <c:pt idx="0">
                  <c:v>TV Film/Collection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'Graphs TV fiction'!$B$24:$C$24</c:f>
              <c:numCache>
                <c:formatCode>General</c:formatCode>
                <c:ptCount val="2"/>
                <c:pt idx="0">
                  <c:v>2015</c:v>
                </c:pt>
                <c:pt idx="1">
                  <c:v>2022</c:v>
                </c:pt>
              </c:numCache>
            </c:numRef>
          </c:cat>
          <c:val>
            <c:numRef>
              <c:f>'Graphs TV fiction'!$B$25:$C$25</c:f>
              <c:numCache>
                <c:formatCode>General</c:formatCode>
                <c:ptCount val="2"/>
                <c:pt idx="0">
                  <c:v>380</c:v>
                </c:pt>
                <c:pt idx="1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6-4ADD-87AD-AAE297870BBB}"/>
            </c:ext>
          </c:extLst>
        </c:ser>
        <c:ser>
          <c:idx val="1"/>
          <c:order val="1"/>
          <c:tx>
            <c:strRef>
              <c:f>'Graphs TV fiction'!$A$26</c:f>
              <c:strCache>
                <c:ptCount val="1"/>
                <c:pt idx="0">
                  <c:v>14 to 52 ep.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'Graphs TV fiction'!$B$24:$C$24</c:f>
              <c:numCache>
                <c:formatCode>General</c:formatCode>
                <c:ptCount val="2"/>
                <c:pt idx="0">
                  <c:v>2015</c:v>
                </c:pt>
                <c:pt idx="1">
                  <c:v>2022</c:v>
                </c:pt>
              </c:numCache>
            </c:numRef>
          </c:cat>
          <c:val>
            <c:numRef>
              <c:f>'Graphs TV fiction'!$B$26:$C$26</c:f>
              <c:numCache>
                <c:formatCode>General</c:formatCode>
                <c:ptCount val="2"/>
                <c:pt idx="0">
                  <c:v>93</c:v>
                </c:pt>
                <c:pt idx="1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6-4ADD-87AD-AAE297870BBB}"/>
            </c:ext>
          </c:extLst>
        </c:ser>
        <c:ser>
          <c:idx val="2"/>
          <c:order val="2"/>
          <c:tx>
            <c:strRef>
              <c:f>'Graphs TV fiction'!$A$27</c:f>
              <c:strCache>
                <c:ptCount val="1"/>
                <c:pt idx="0">
                  <c:v>More than 52 ep.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'Graphs TV fiction'!$B$24:$C$24</c:f>
              <c:numCache>
                <c:formatCode>General</c:formatCode>
                <c:ptCount val="2"/>
                <c:pt idx="0">
                  <c:v>2015</c:v>
                </c:pt>
                <c:pt idx="1">
                  <c:v>2022</c:v>
                </c:pt>
              </c:numCache>
            </c:numRef>
          </c:cat>
          <c:val>
            <c:numRef>
              <c:f>'Graphs TV fiction'!$B$27:$C$27</c:f>
              <c:numCache>
                <c:formatCode>General</c:formatCode>
                <c:ptCount val="2"/>
                <c:pt idx="0">
                  <c:v>82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6-4ADD-87AD-AAE297870BBB}"/>
            </c:ext>
          </c:extLst>
        </c:ser>
        <c:ser>
          <c:idx val="3"/>
          <c:order val="3"/>
          <c:tx>
            <c:strRef>
              <c:f>'Graphs TV fiction'!$A$28</c:f>
              <c:strCache>
                <c:ptCount val="1"/>
                <c:pt idx="0">
                  <c:v>13 ep. or less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'Graphs TV fiction'!$B$24:$C$24</c:f>
              <c:numCache>
                <c:formatCode>General</c:formatCode>
                <c:ptCount val="2"/>
                <c:pt idx="0">
                  <c:v>2015</c:v>
                </c:pt>
                <c:pt idx="1">
                  <c:v>2022</c:v>
                </c:pt>
              </c:numCache>
            </c:numRef>
          </c:cat>
          <c:val>
            <c:numRef>
              <c:f>'Graphs TV fiction'!$B$28:$C$28</c:f>
              <c:numCache>
                <c:formatCode>General</c:formatCode>
                <c:ptCount val="2"/>
                <c:pt idx="0">
                  <c:v>426</c:v>
                </c:pt>
                <c:pt idx="1">
                  <c:v>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76-4ADD-87AD-AAE297870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999632"/>
        <c:axId val="838999992"/>
      </c:barChart>
      <c:catAx>
        <c:axId val="8389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1456E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838999992"/>
        <c:crosses val="autoZero"/>
        <c:auto val="1"/>
        <c:lblAlgn val="ctr"/>
        <c:lblOffset val="100"/>
        <c:noMultiLvlLbl val="0"/>
      </c:catAx>
      <c:valAx>
        <c:axId val="838999992"/>
        <c:scaling>
          <c:orientation val="minMax"/>
          <c:max val="15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3899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'Adaptations AV fiction '!$A$1004</c:f>
              <c:strCache>
                <c:ptCount val="1"/>
                <c:pt idx="0">
                  <c:v>Other works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'Adaptations AV fiction '!$B$1003:$D$1003</c:f>
              <c:strCache>
                <c:ptCount val="3"/>
                <c:pt idx="0">
                  <c:v>Streamers*</c:v>
                </c:pt>
                <c:pt idx="1">
                  <c:v>Private Broadcasters</c:v>
                </c:pt>
                <c:pt idx="2">
                  <c:v>Public Broadcasters</c:v>
                </c:pt>
              </c:strCache>
            </c:strRef>
          </c:cat>
          <c:val>
            <c:numRef>
              <c:f>'Adaptations AV fiction '!$B$1004:$D$1004</c:f>
              <c:numCache>
                <c:formatCode>0%</c:formatCode>
                <c:ptCount val="3"/>
                <c:pt idx="0">
                  <c:v>0.81</c:v>
                </c:pt>
                <c:pt idx="1">
                  <c:v>0.87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C-4D12-83F5-C69F945261DE}"/>
            </c:ext>
          </c:extLst>
        </c:ser>
        <c:ser>
          <c:idx val="1"/>
          <c:order val="1"/>
          <c:tx>
            <c:strRef>
              <c:f>'Adaptations AV fiction '!$A$1005</c:f>
              <c:strCache>
                <c:ptCount val="1"/>
                <c:pt idx="0">
                  <c:v>Adaptations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'Adaptations AV fiction '!$B$1003:$D$1003</c:f>
              <c:strCache>
                <c:ptCount val="3"/>
                <c:pt idx="0">
                  <c:v>Streamers*</c:v>
                </c:pt>
                <c:pt idx="1">
                  <c:v>Private Broadcasters</c:v>
                </c:pt>
                <c:pt idx="2">
                  <c:v>Public Broadcasters</c:v>
                </c:pt>
              </c:strCache>
            </c:strRef>
          </c:cat>
          <c:val>
            <c:numRef>
              <c:f>'Adaptations AV fiction '!$B$1005:$D$1005</c:f>
              <c:numCache>
                <c:formatCode>0%</c:formatCode>
                <c:ptCount val="3"/>
                <c:pt idx="0">
                  <c:v>0.19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C-4D12-83F5-C69F94526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1306648"/>
        <c:axId val="1001310968"/>
      </c:barChart>
      <c:catAx>
        <c:axId val="1001306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1310968"/>
        <c:crosses val="autoZero"/>
        <c:auto val="1"/>
        <c:lblAlgn val="ctr"/>
        <c:lblOffset val="100"/>
        <c:noMultiLvlLbl val="0"/>
      </c:catAx>
      <c:valAx>
        <c:axId val="10013109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0130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1456E"/>
              </a:solidFill>
              <a:latin typeface="PT Sans" panose="020B0503020203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'Adaptations AV fiction '!$A$231:$A$236</cx:f>
        <cx:lvl ptCount="6">
          <cx:pt idx="0">Books</cx:pt>
          <cx:pt idx="1">Series</cx:pt>
          <cx:pt idx="2">Plays</cx:pt>
          <cx:pt idx="3">Films</cx:pt>
          <cx:pt idx="4">Comics</cx:pt>
          <cx:pt idx="5">Other</cx:pt>
        </cx:lvl>
      </cx:strDim>
      <cx:numDim type="size">
        <cx:f>'Adaptations AV fiction '!$B$231:$B$236</cx:f>
        <cx:lvl ptCount="6" formatCode="General">
          <cx:pt idx="0">916</cx:pt>
          <cx:pt idx="1">201</cx:pt>
          <cx:pt idx="2">28</cx:pt>
          <cx:pt idx="3">27</cx:pt>
          <cx:pt idx="4">12</cx:pt>
          <cx:pt idx="5">5</cx:pt>
        </cx:lvl>
      </cx:numDim>
    </cx:data>
  </cx:chartData>
  <cx:chart>
    <cx:plotArea>
      <cx:plotAreaRegion>
        <cx:series layoutId="treemap" uniqueId="{D29CE407-B647-4E6A-848A-02C194EA3B91}">
          <cx:dataPt idx="0">
            <cx:spPr>
              <a:solidFill>
                <a:srgbClr val="002060"/>
              </a:solidFill>
            </cx:spPr>
          </cx:dataPt>
          <cx:dataPt idx="1">
            <cx:spPr>
              <a:solidFill>
                <a:srgbClr val="0070C0"/>
              </a:solidFill>
            </cx:spPr>
          </cx:dataPt>
          <cx:dataPt idx="2">
            <cx:spPr>
              <a:solidFill>
                <a:srgbClr val="00B0F0"/>
              </a:solidFill>
            </cx:spPr>
          </cx:dataPt>
          <cx:dataPt idx="3">
            <cx:spPr>
              <a:solidFill>
                <a:srgbClr val="7030A0"/>
              </a:solidFill>
            </cx:spPr>
          </cx:dataPt>
          <cx:dataPt idx="5">
            <cx:spPr>
              <a:solidFill>
                <a:sysClr val="window" lastClr="FFFFFF">
                  <a:lumMod val="50000"/>
                </a:sys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latin typeface="PT Sans" panose="020B0503020203020204" pitchFamily="34" charset="0"/>
                    <a:ea typeface="PT Sans" panose="020B0503020203020204" pitchFamily="34" charset="0"/>
                    <a:cs typeface="PT Sans" panose="020B0503020203020204" pitchFamily="34" charset="0"/>
                  </a:defRPr>
                </a:pPr>
                <a:endParaRPr lang="en-US" sz="900" b="1" i="0" u="none" strike="noStrike" baseline="0">
                  <a:solidFill>
                    <a:sysClr val="window" lastClr="FFFFFF"/>
                  </a:solidFill>
                  <a:latin typeface="PT Sans" panose="020B0503020203020204" pitchFamily="34" charset="0"/>
                </a:endParaRPr>
              </a:p>
            </cx:txPr>
            <cx:visibility seriesName="0" categoryName="1" value="0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002060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002060"/>
                      </a:solidFill>
                      <a:latin typeface="PT Sans" panose="020B0503020203020204" pitchFamily="34" charset="0"/>
                    </a:rPr>
                    <a:t>Books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0070C0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0070C0"/>
                      </a:solidFill>
                      <a:latin typeface="PT Sans" panose="020B0503020203020204" pitchFamily="34" charset="0"/>
                    </a:rPr>
                    <a:t>Series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chemeClr val="bg1"/>
                      </a:solidFill>
                      <a:latin typeface="PT Sans" panose="020B0503020203020204" pitchFamily="34" charset="0"/>
                    </a:rPr>
                    <a:t>Comics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0.42305</cdr:x>
      <cdr:y>0.51194</cdr:y>
    </cdr:from>
    <cdr:to>
      <cdr:x>0.56453</cdr:x>
      <cdr:y>0.65228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7BF5369C-79CE-583B-C8C2-89F8EE9CFDEA}"/>
            </a:ext>
          </a:extLst>
        </cdr:cNvPr>
        <cdr:cNvSpPr txBox="1"/>
      </cdr:nvSpPr>
      <cdr:spPr>
        <a:xfrm xmlns:a="http://schemas.openxmlformats.org/drawingml/2006/main">
          <a:off x="2734092" y="2133285"/>
          <a:ext cx="9144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002060"/>
              </a:solidFill>
              <a:latin typeface="PT Sans" panose="020B0503020203020204" pitchFamily="34" charset="0"/>
            </a:rPr>
            <a:t>Fiction Films</a:t>
          </a:r>
          <a:endParaRPr lang="fr-FR" sz="1600" b="1" dirty="0">
            <a:solidFill>
              <a:srgbClr val="002060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0.38984</cdr:x>
      <cdr:y>0.14736</cdr:y>
    </cdr:from>
    <cdr:to>
      <cdr:x>0.59774</cdr:x>
      <cdr:y>0.2877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127EE67D-CE5D-E976-C87B-6C3F81DE6B8B}"/>
            </a:ext>
          </a:extLst>
        </cdr:cNvPr>
        <cdr:cNvSpPr txBox="1"/>
      </cdr:nvSpPr>
      <cdr:spPr>
        <a:xfrm xmlns:a="http://schemas.openxmlformats.org/drawingml/2006/main">
          <a:off x="2519474" y="614070"/>
          <a:ext cx="134363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00B0F0"/>
              </a:solidFill>
              <a:latin typeface="PT Sans" panose="020B0503020203020204" pitchFamily="34" charset="0"/>
            </a:rPr>
            <a:t>Documentary Films</a:t>
          </a:r>
          <a:endParaRPr lang="fr-FR" sz="1600" b="1" dirty="0">
            <a:solidFill>
              <a:srgbClr val="00B0F0"/>
            </a:solidFill>
            <a:latin typeface="PT Sans" panose="020B0503020203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0.41224</cdr:x>
      <cdr:y>0.71595</cdr:y>
    </cdr:from>
    <cdr:to>
      <cdr:x>0.58776</cdr:x>
      <cdr:y>0.79508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37E9EB94-54DE-24EE-639C-520E1E9BFF08}"/>
            </a:ext>
          </a:extLst>
        </cdr:cNvPr>
        <cdr:cNvSpPr txBox="1"/>
      </cdr:nvSpPr>
      <cdr:spPr>
        <a:xfrm xmlns:a="http://schemas.openxmlformats.org/drawingml/2006/main">
          <a:off x="2615336" y="3063191"/>
          <a:ext cx="11135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002060"/>
              </a:solidFill>
              <a:latin typeface="PT Sans" panose="020B0503020203020204" pitchFamily="34" charset="0"/>
            </a:rPr>
            <a:t>TV Films</a:t>
          </a:r>
          <a:endParaRPr lang="fr-FR" sz="1600" b="1" dirty="0">
            <a:solidFill>
              <a:srgbClr val="002060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0.39142</cdr:x>
      <cdr:y>0.5964</cdr:y>
    </cdr:from>
    <cdr:to>
      <cdr:x>0.60858</cdr:x>
      <cdr:y>0.67553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EA16A355-8051-1609-7D55-0104ECCB2221}"/>
            </a:ext>
          </a:extLst>
        </cdr:cNvPr>
        <cdr:cNvSpPr txBox="1"/>
      </cdr:nvSpPr>
      <cdr:spPr>
        <a:xfrm xmlns:a="http://schemas.openxmlformats.org/drawingml/2006/main">
          <a:off x="2483250" y="2551669"/>
          <a:ext cx="13777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0070C0"/>
              </a:solidFill>
              <a:latin typeface="PT Sans" panose="020B0503020203020204" pitchFamily="34" charset="0"/>
            </a:rPr>
            <a:t>14 to 52 ep.</a:t>
          </a:r>
          <a:endParaRPr lang="fr-FR" sz="1600" b="1" dirty="0">
            <a:solidFill>
              <a:srgbClr val="0070C0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0.36488</cdr:x>
      <cdr:y>0.5</cdr:y>
    </cdr:from>
    <cdr:to>
      <cdr:x>0.63512</cdr:x>
      <cdr:y>0.57913</cdr:y>
    </cdr:to>
    <cdr:sp macro="" textlink="">
      <cdr:nvSpPr>
        <cdr:cNvPr id="6" name="TextBox 12">
          <a:extLst xmlns:a="http://schemas.openxmlformats.org/drawingml/2006/main">
            <a:ext uri="{FF2B5EF4-FFF2-40B4-BE49-F238E27FC236}">
              <a16:creationId xmlns:a16="http://schemas.microsoft.com/office/drawing/2014/main" id="{964449C7-10FD-3FDD-6C57-09E50DEEA25D}"/>
            </a:ext>
          </a:extLst>
        </cdr:cNvPr>
        <cdr:cNvSpPr txBox="1"/>
      </cdr:nvSpPr>
      <cdr:spPr>
        <a:xfrm xmlns:a="http://schemas.openxmlformats.org/drawingml/2006/main">
          <a:off x="2314891" y="2139237"/>
          <a:ext cx="171444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7030A0"/>
              </a:solidFill>
              <a:latin typeface="PT Sans" panose="020B0503020203020204" pitchFamily="34" charset="0"/>
            </a:rPr>
            <a:t>More than 52 ep.</a:t>
          </a:r>
          <a:endParaRPr lang="fr-FR" sz="1600" b="1" dirty="0">
            <a:solidFill>
              <a:srgbClr val="7030A0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0.37683</cdr:x>
      <cdr:y>0.11043</cdr:y>
    </cdr:from>
    <cdr:to>
      <cdr:x>0.60858</cdr:x>
      <cdr:y>0.2471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C965E48F-07E3-478D-AB53-60E56A515C52}"/>
            </a:ext>
          </a:extLst>
        </cdr:cNvPr>
        <cdr:cNvSpPr txBox="1"/>
      </cdr:nvSpPr>
      <cdr:spPr>
        <a:xfrm xmlns:a="http://schemas.openxmlformats.org/drawingml/2006/main">
          <a:off x="2390693" y="472451"/>
          <a:ext cx="147028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rgbClr val="00B0F0"/>
              </a:solidFill>
              <a:latin typeface="PT Sans" panose="020B0503020203020204" pitchFamily="34" charset="0"/>
            </a:rPr>
            <a:t>“High-end TV”</a:t>
          </a:r>
          <a:endParaRPr lang="fr-FR" sz="1600" b="1" dirty="0">
            <a:solidFill>
              <a:srgbClr val="00B0F0"/>
            </a:solidFill>
            <a:latin typeface="PT Sans" panose="020B0503020203020204" pitchFamily="34" charset="0"/>
          </a:endParaRPr>
        </a:p>
        <a:p xmlns:a="http://schemas.openxmlformats.org/drawingml/2006/main">
          <a:pPr algn="ctr"/>
          <a:r>
            <a:rPr lang="en-GB" sz="1600" b="1" dirty="0">
              <a:solidFill>
                <a:srgbClr val="00B0F0"/>
              </a:solidFill>
              <a:latin typeface="PT Sans" panose="020B0503020203020204" pitchFamily="34" charset="0"/>
            </a:rPr>
            <a:t>13 ep. or less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0.11116</cdr:x>
      <cdr:y>0.52519</cdr:y>
    </cdr:from>
    <cdr:to>
      <cdr:x>0.2492</cdr:x>
      <cdr:y>0.59824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0356F0-C973-E94F-9E3D-BB27093A7946}"/>
            </a:ext>
          </a:extLst>
        </cdr:cNvPr>
        <cdr:cNvSpPr txBox="1"/>
      </cdr:nvSpPr>
      <cdr:spPr>
        <a:xfrm xmlns:a="http://schemas.openxmlformats.org/drawingml/2006/main">
          <a:off x="888506" y="2271142"/>
          <a:ext cx="1103307" cy="315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Streamers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0.11547</cdr:x>
      <cdr:y>0.29933</cdr:y>
    </cdr:from>
    <cdr:to>
      <cdr:x>0.24071</cdr:x>
      <cdr:y>0.51078</cdr:y>
    </cdr:to>
    <cdr:pic>
      <cdr:nvPicPr>
        <cdr:cNvPr id="4" name="Graphic 3" descr="Film strip with solid fill">
          <a:extLst xmlns:a="http://schemas.openxmlformats.org/drawingml/2006/main">
            <a:ext uri="{FF2B5EF4-FFF2-40B4-BE49-F238E27FC236}">
              <a16:creationId xmlns:a16="http://schemas.microsoft.com/office/drawing/2014/main" id="{F979DD2A-CDFE-FC59-609C-5380FE2B7B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2974" y="1294454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0.15781</cdr:x>
      <cdr:y>0.37231</cdr:y>
    </cdr:from>
    <cdr:to>
      <cdr:x>0.19539</cdr:x>
      <cdr:y>0.43574</cdr:y>
    </cdr:to>
    <cdr:pic>
      <cdr:nvPicPr>
        <cdr:cNvPr id="6" name="Graphic 5" descr="Play with solid fill">
          <a:extLst xmlns:a="http://schemas.openxmlformats.org/drawingml/2006/main">
            <a:ext uri="{FF2B5EF4-FFF2-40B4-BE49-F238E27FC236}">
              <a16:creationId xmlns:a16="http://schemas.microsoft.com/office/drawing/2014/main" id="{23C1827C-47B6-C413-DAEC-4FD315979CA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52128" y="1610029"/>
          <a:ext cx="274320" cy="2743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0.44829</cdr:x>
      <cdr:y>0.36893</cdr:y>
    </cdr:from>
    <cdr:to>
      <cdr:x>0.55171</cdr:x>
      <cdr:y>0.43993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16AAD5D-761D-5F83-A3F2-721390CE33E0}"/>
            </a:ext>
          </a:extLst>
        </cdr:cNvPr>
        <cdr:cNvSpPr txBox="1"/>
      </cdr:nvSpPr>
      <cdr:spPr>
        <a:xfrm xmlns:a="http://schemas.openxmlformats.org/drawingml/2006/main">
          <a:off x="3583168" y="1595414"/>
          <a:ext cx="826551" cy="30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Private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0.75947</cdr:x>
      <cdr:y>0.31128</cdr:y>
    </cdr:from>
    <cdr:to>
      <cdr:x>0.88472</cdr:x>
      <cdr:y>0.52273</cdr:y>
    </cdr:to>
    <cdr:pic>
      <cdr:nvPicPr>
        <cdr:cNvPr id="9" name="Graphic 8" descr="Television with solid fill">
          <a:extLst xmlns:a="http://schemas.openxmlformats.org/drawingml/2006/main">
            <a:ext uri="{FF2B5EF4-FFF2-40B4-BE49-F238E27FC236}">
              <a16:creationId xmlns:a16="http://schemas.microsoft.com/office/drawing/2014/main" id="{673C032C-8296-7895-9AF6-ABCF7B38E7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44616" y="1346116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0.76577</cdr:x>
      <cdr:y>0.37135</cdr:y>
    </cdr:from>
    <cdr:to>
      <cdr:x>0.86796</cdr:x>
      <cdr:y>0.44668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377C9C87-4822-F890-8E19-415C10B0F7A4}"/>
            </a:ext>
          </a:extLst>
        </cdr:cNvPr>
        <cdr:cNvSpPr txBox="1"/>
      </cdr:nvSpPr>
      <cdr:spPr>
        <a:xfrm xmlns:a="http://schemas.openxmlformats.org/drawingml/2006/main">
          <a:off x="6120680" y="1605873"/>
          <a:ext cx="816827" cy="32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Public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0.4304</cdr:x>
      <cdr:y>0.5255</cdr:y>
    </cdr:from>
    <cdr:to>
      <cdr:x>0.5696</cdr:x>
      <cdr:y>0.59148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307BB220-DF50-C373-AF07-003CF8DAEE49}"/>
            </a:ext>
          </a:extLst>
        </cdr:cNvPr>
        <cdr:cNvSpPr txBox="1"/>
      </cdr:nvSpPr>
      <cdr:spPr>
        <a:xfrm xmlns:a="http://schemas.openxmlformats.org/drawingml/2006/main">
          <a:off x="3440152" y="2272509"/>
          <a:ext cx="1112583" cy="28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Television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0.74775</cdr:x>
      <cdr:y>0.53764</cdr:y>
    </cdr:from>
    <cdr:to>
      <cdr:x>0.88918</cdr:x>
      <cdr:y>0.60424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CFF04200-1F41-FB97-9FE8-6B13C010DB88}"/>
            </a:ext>
          </a:extLst>
        </cdr:cNvPr>
        <cdr:cNvSpPr txBox="1"/>
      </cdr:nvSpPr>
      <cdr:spPr>
        <a:xfrm xmlns:a="http://schemas.openxmlformats.org/drawingml/2006/main">
          <a:off x="5976664" y="2325000"/>
          <a:ext cx="1130441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Television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278C-2140-4EF5-94D4-9E5CEF089E2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7B79-2647-4EC0-8DEF-15BADF37A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24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2452-4AA9-4DB3-BF85-7017BF2531D0}" type="datetimeFigureOut">
              <a:rPr lang="fr-FR" smtClean="0"/>
              <a:t>18/10/2024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744538"/>
            <a:ext cx="56324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0266-3012-4D8F-9DA8-26C930855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9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495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0989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6486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1983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7478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2972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8466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3965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3725" y="744538"/>
            <a:ext cx="5632450" cy="3719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1F733-289A-49E6-A6E0-516352A61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2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7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60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2118" y="1890240"/>
            <a:ext cx="8109744" cy="1350585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7683" y="3307917"/>
            <a:ext cx="6678613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48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273110" y="363369"/>
            <a:ext cx="1224839" cy="12349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2" y="580305"/>
            <a:ext cx="3798001" cy="12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blue">
    <p:bg>
      <p:bgPr>
        <a:solidFill>
          <a:srgbClr val="2F3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946901" y="630114"/>
            <a:ext cx="355454" cy="2160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8226821" y="4597181"/>
            <a:ext cx="1224136" cy="13681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mpichaud\Desktop\_Archives Altran\OBS\Logo\Logotype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52" y="5526658"/>
            <a:ext cx="773872" cy="6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4"/>
            <a:ext cx="9540875" cy="414094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29" tIns="20229" rIns="20229" bIns="20229" numCol="1" spcCol="40456" rtlCol="0" anchor="ctr">
            <a:noAutofit/>
          </a:bodyPr>
          <a:lstStyle/>
          <a:p>
            <a:pPr algn="ctr" defTabSz="328721" fontAlgn="auto" hangingPunct="0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78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2370" y="570257"/>
            <a:ext cx="6021461" cy="264629"/>
          </a:xfrm>
        </p:spPr>
        <p:txBody>
          <a:bodyPr anchor="ctr">
            <a:noAutofit/>
          </a:bodyPr>
          <a:lstStyle>
            <a:lvl1pPr marL="0" indent="0" algn="r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042370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602" y="91964"/>
            <a:ext cx="1698423" cy="41448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1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65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1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760">
          <p15:clr>
            <a:srgbClr val="FBAE40"/>
          </p15:clr>
        </p15:guide>
        <p15:guide id="4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shading">
    <p:bg>
      <p:bgPr>
        <a:gradFill>
          <a:gsLst>
            <a:gs pos="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2616"/>
            <a:ext cx="1139488" cy="99236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13107" y="140024"/>
            <a:ext cx="8189252" cy="5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113107" y="980125"/>
            <a:ext cx="8189252" cy="4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7099578" y="541905"/>
            <a:ext cx="2226203" cy="3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0" tIns="48548" rIns="97100" bIns="48548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970989">
              <a:defRPr/>
            </a:pPr>
            <a:fld id="{4143B53F-63C1-437B-AA98-77A170E1C94A}" type="slidenum">
              <a:rPr lang="en-US" altLang="fr-FR" sz="1300" smtClean="0">
                <a:solidFill>
                  <a:srgbClr val="ABACB5"/>
                </a:solidFill>
              </a:rPr>
              <a:pPr algn="r" defTabSz="970989">
                <a:defRPr/>
              </a:pPr>
              <a:t>‹#›</a:t>
            </a:fld>
            <a:endParaRPr lang="en-US" altLang="fr-FR" sz="1300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0469"/>
            <a:ext cx="9540875" cy="240908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29" tIns="20229" rIns="20229" bIns="20229" numCol="1" spcCol="40456" rtlCol="0" anchor="ctr">
            <a:spAutoFit/>
          </a:bodyPr>
          <a:lstStyle/>
          <a:p>
            <a:pPr marL="0" marR="0" indent="0" algn="ctr" defTabSz="32872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11" y="5085548"/>
            <a:ext cx="987369" cy="8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79" r:id="rId4"/>
  </p:sldLayoutIdLst>
  <p:hf hdr="0" ftr="0" dt="0"/>
  <p:txStyles>
    <p:titleStyle>
      <a:lvl1pPr algn="l" defTabSz="485495" rtl="0" eaLnBrk="1" fontAlgn="base" hangingPunct="1">
        <a:spcBef>
          <a:spcPct val="0"/>
        </a:spcBef>
        <a:spcAft>
          <a:spcPct val="0"/>
        </a:spcAft>
        <a:defRPr sz="2900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85495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970989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456486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941983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364121" indent="-364121" algn="l" defTabSz="485495" rtl="0" eaLnBrk="1" fontAlgn="base" hangingPunct="1">
        <a:spcBef>
          <a:spcPct val="20000"/>
        </a:spcBef>
        <a:spcAft>
          <a:spcPct val="0"/>
        </a:spcAft>
        <a:defRPr sz="2300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788931" indent="-303435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1213739" indent="-242749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699236" indent="-242749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2184730" indent="-242749" algn="l" defTabSz="485495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670225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5718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216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711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495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989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486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983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478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972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466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5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42370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7044" y="1470184"/>
            <a:ext cx="8586788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943925" y="5324897"/>
            <a:ext cx="1713931" cy="26205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3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32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r" defTabSz="840151" rtl="0" eaLnBrk="1" latinLnBrk="0" hangingPunct="1">
        <a:spcBef>
          <a:spcPct val="0"/>
        </a:spcBef>
        <a:buNone/>
        <a:defRPr sz="1838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15057" indent="-315057" algn="l" defTabSz="84015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2" indent="-262547" algn="l" defTabSz="840151" rtl="0" eaLnBrk="1" latinLnBrk="0" hangingPunct="1">
        <a:spcBef>
          <a:spcPct val="20000"/>
        </a:spcBef>
        <a:buFont typeface="Arial" pitchFamily="34" charset="0"/>
        <a:buChar char="–"/>
        <a:defRPr sz="2573" kern="1200">
          <a:solidFill>
            <a:schemeClr val="tx1"/>
          </a:solidFill>
          <a:latin typeface="+mn-lt"/>
          <a:ea typeface="+mn-ea"/>
          <a:cs typeface="+mn-cs"/>
        </a:defRPr>
      </a:lvl2pPr>
      <a:lvl3pPr marL="1050188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470264" indent="-210038" algn="l" defTabSz="840151" rtl="0" eaLnBrk="1" latinLnBrk="0" hangingPunct="1">
        <a:spcBef>
          <a:spcPct val="20000"/>
        </a:spcBef>
        <a:buFont typeface="Arial" pitchFamily="34" charset="0"/>
        <a:buChar char="–"/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90339" indent="-210038" algn="l" defTabSz="840151" rtl="0" eaLnBrk="1" latinLnBrk="0" hangingPunct="1">
        <a:spcBef>
          <a:spcPct val="20000"/>
        </a:spcBef>
        <a:buFont typeface="Arial" pitchFamily="34" charset="0"/>
        <a:buChar char="»"/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10414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30490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150565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570641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bs.coe.int/" TargetMode="External"/><Relationship Id="rId5" Type="http://schemas.openxmlformats.org/officeDocument/2006/relationships/hyperlink" Target="https://www.linkedin.com/in/agnes-schneeberger/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hyperlink" Target="https://www.coe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bs.coe.int/" TargetMode="External"/><Relationship Id="rId5" Type="http://schemas.openxmlformats.org/officeDocument/2006/relationships/hyperlink" Target="https://www.linkedin.com/in/agnes-schneeberger/" TargetMode="External"/><Relationship Id="rId4" Type="http://schemas.openxmlformats.org/officeDocument/2006/relationships/hyperlink" Target="mailto:agnes.schneeberger@coe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12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7.svg"/><Relationship Id="rId10" Type="http://schemas.openxmlformats.org/officeDocument/2006/relationships/chart" Target="../charts/chart1.xml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12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svg"/><Relationship Id="rId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svg"/><Relationship Id="rId3" Type="http://schemas.openxmlformats.org/officeDocument/2006/relationships/image" Target="../media/image38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3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0" y="5"/>
            <a:ext cx="9540875" cy="4201627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035959"/>
            <a:ext cx="9540875" cy="22648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4137"/>
          <a:stretch/>
        </p:blipFill>
        <p:spPr bwMode="auto">
          <a:xfrm flipH="1">
            <a:off x="2591" y="-8437"/>
            <a:ext cx="9540875" cy="42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0037" y="987345"/>
            <a:ext cx="4968552" cy="1082929"/>
          </a:xfrm>
          <a:prstGeom prst="rect">
            <a:avLst/>
          </a:prstGeom>
        </p:spPr>
        <p:txBody>
          <a:bodyPr wrap="square" lIns="97100" tIns="48548" rIns="97100" bIns="48548">
            <a:spAutoFit/>
          </a:bodyPr>
          <a:lstStyle/>
          <a:p>
            <a:pPr marL="271463" indent="-271463"/>
            <a:r>
              <a:rPr lang="en-GB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European Film and TV Fiction Production</a:t>
            </a:r>
            <a:endParaRPr lang="en-GB" sz="24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2051" name="Picture 3" descr="C:\Users\mpichaud\Desktop\_Archives Altran\OBS\PowerPoint\Images\Ellip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2" y="490256"/>
            <a:ext cx="1759153" cy="23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2862" y="3262599"/>
            <a:ext cx="5400600" cy="836708"/>
          </a:xfrm>
          <a:prstGeom prst="rect">
            <a:avLst/>
          </a:prstGeom>
        </p:spPr>
        <p:txBody>
          <a:bodyPr wrap="square" lIns="97100" tIns="48548" rIns="97100" bIns="48548">
            <a:spAutoFit/>
          </a:bodyPr>
          <a:lstStyle/>
          <a:p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12</a:t>
            </a:r>
            <a:r>
              <a:rPr lang="en-US" altLang="fr-FR" sz="1600" baseline="30000" dirty="0">
                <a:solidFill>
                  <a:schemeClr val="bg2"/>
                </a:solidFill>
                <a:latin typeface="PT Sans" panose="020B0503020203020204" pitchFamily="34" charset="0"/>
              </a:rPr>
              <a:t>th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 Korean Film Festival Belgium</a:t>
            </a:r>
            <a:b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Special Forum “Originals &amp; Re-Imagined Films”</a:t>
            </a:r>
            <a:b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28</a:t>
            </a:r>
            <a:r>
              <a:rPr lang="en-US" altLang="fr-FR" sz="1600" baseline="30000" dirty="0">
                <a:solidFill>
                  <a:schemeClr val="bg2"/>
                </a:solidFill>
                <a:latin typeface="PT Sans" panose="020B0503020203020204" pitchFamily="34" charset="0"/>
              </a:rPr>
              <a:t>th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 September 2024 @ Cinema Palace, Brussels, Belgium</a:t>
            </a:r>
            <a:endParaRPr lang="fr-FR" sz="16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ZoneTexte 7"/>
          <p:cNvSpPr txBox="1"/>
          <p:nvPr/>
        </p:nvSpPr>
        <p:spPr>
          <a:xfrm>
            <a:off x="295667" y="5156839"/>
            <a:ext cx="6142180" cy="923265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r>
              <a:rPr lang="en-US" b="1" dirty="0">
                <a:solidFill>
                  <a:srgbClr val="11456E"/>
                </a:solidFill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Agnes Schneeberger</a:t>
            </a:r>
            <a:endParaRPr lang="en-US" b="1" dirty="0">
              <a:solidFill>
                <a:srgbClr val="11456E"/>
              </a:solidFill>
              <a:latin typeface="PT Sans" panose="020B0503020203020204" pitchFamily="34" charset="0"/>
            </a:endParaRPr>
          </a:p>
          <a:p>
            <a:r>
              <a:rPr lang="en-US" dirty="0">
                <a:solidFill>
                  <a:srgbClr val="11456E"/>
                </a:solidFill>
                <a:latin typeface="PT Sans" panose="020B0503020203020204" pitchFamily="34" charset="0"/>
              </a:rPr>
              <a:t>European Television and VOD Markets Analyst</a:t>
            </a:r>
          </a:p>
          <a:p>
            <a:r>
              <a:rPr lang="en-US" dirty="0">
                <a:solidFill>
                  <a:srgbClr val="11456E"/>
                </a:solidFill>
                <a:latin typeface="PT Sans" panose="020B0503020203020204" pitchFamily="34" charset="0"/>
              </a:rPr>
              <a:t>European Audiovisual Observatory</a:t>
            </a:r>
          </a:p>
        </p:txBody>
      </p:sp>
      <p:pic>
        <p:nvPicPr>
          <p:cNvPr id="2" name="Picture 1" descr="A black screen with blue tex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35F5B43-B9B2-B51D-6CE6-CDEC9DE7D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533" y="5310634"/>
            <a:ext cx="3575234" cy="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910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 flipV="1">
            <a:off x="-1206226" y="0"/>
            <a:ext cx="12169351" cy="63007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/>
          </a:p>
        </p:txBody>
      </p:sp>
      <p:sp>
        <p:nvSpPr>
          <p:cNvPr id="5" name="Shape 3026"/>
          <p:cNvSpPr/>
          <p:nvPr/>
        </p:nvSpPr>
        <p:spPr>
          <a:xfrm>
            <a:off x="233933" y="630114"/>
            <a:ext cx="8928992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/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Contact –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Agnes Schneeberger,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agnes.schneeberger@coe.int</a:t>
            </a: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European Television and VOD Markets Analyst at the European Audiovisual Observatory of the Council of Europe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https://www.linkedin.com/in/agnes-schneeberger/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1" dirty="0" err="1">
                <a:solidFill>
                  <a:srgbClr val="0070C0"/>
                </a:solidFill>
                <a:latin typeface="PT Sans" panose="020B0503020203020204" pitchFamily="34" charset="0"/>
              </a:rPr>
              <a:t>Organisation</a:t>
            </a:r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 –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European Audiovisual Observatory, 76, Allée de la </a:t>
            </a:r>
            <a:r>
              <a:rPr lang="en-US" sz="1200" b="0" dirty="0" err="1">
                <a:solidFill>
                  <a:schemeClr val="bg2"/>
                </a:solidFill>
                <a:latin typeface="PT Sans" panose="020B0503020203020204" pitchFamily="34" charset="0"/>
              </a:rPr>
              <a:t>Robertsau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, 67000 Strasbourg, France</a:t>
            </a:r>
          </a:p>
          <a:p>
            <a:pPr marL="0" indent="0" algn="ctr"/>
            <a:r>
              <a:rPr lang="de-DE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Tel. : +33 (0)3 90 21 60 00</a:t>
            </a: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www.obs.coe.int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endParaRPr lang="en-GB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Disclaimer: </a:t>
            </a: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Opinions expressed in this presentation are personal and do not necessarily represent the views of the European Audiovisual Observatory, its Members or the Council of Europe.</a:t>
            </a:r>
          </a:p>
        </p:txBody>
      </p:sp>
    </p:spTree>
    <p:extLst>
      <p:ext uri="{BB962C8B-B14F-4D97-AF65-F5344CB8AC3E}">
        <p14:creationId xmlns:p14="http://schemas.microsoft.com/office/powerpoint/2010/main" val="429308921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65D3A-A0FE-4501-9A3A-7F02F41D6E8D}"/>
              </a:ext>
            </a:extLst>
          </p:cNvPr>
          <p:cNvSpPr txBox="1"/>
          <p:nvPr/>
        </p:nvSpPr>
        <p:spPr>
          <a:xfrm>
            <a:off x="0" y="2610334"/>
            <a:ext cx="9540875" cy="1080120"/>
          </a:xfrm>
          <a:prstGeom prst="rect">
            <a:avLst/>
          </a:prstGeom>
          <a:solidFill>
            <a:srgbClr val="11456E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2"/>
                </a:solidFill>
                <a:highlight>
                  <a:srgbClr val="11456E"/>
                </a:highlight>
                <a:latin typeface="PT Sans" panose="020B0503020203020204" pitchFamily="34" charset="0"/>
              </a:rPr>
              <a:t>I. Theatrical Film Trends</a:t>
            </a:r>
            <a:endParaRPr lang="fr-FR" sz="3200" b="1" dirty="0">
              <a:solidFill>
                <a:schemeClr val="bg2"/>
              </a:solidFill>
              <a:highlight>
                <a:srgbClr val="11456E"/>
              </a:highlight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C92F4-2C59-4C98-80F8-27AFE0C39050}"/>
              </a:ext>
            </a:extLst>
          </p:cNvPr>
          <p:cNvSpPr txBox="1"/>
          <p:nvPr/>
        </p:nvSpPr>
        <p:spPr>
          <a:xfrm>
            <a:off x="0" y="6021422"/>
            <a:ext cx="954087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Graphic 5" descr="Video camera with solid fill">
            <a:extLst>
              <a:ext uri="{FF2B5EF4-FFF2-40B4-BE49-F238E27FC236}">
                <a16:creationId xmlns:a16="http://schemas.microsoft.com/office/drawing/2014/main" id="{0BBFBC4C-35CF-1FEC-955B-BAA17500F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061" y="26103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792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Theatrical Film Production in Europe – Trends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PT Sans" panose="020B0503020203020204" pitchFamily="34" charset="0"/>
              </a:rPr>
              <a:t>Source: European Audiovisual Observatory analysis of The European Metadata Group data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3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233933" y="55502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Increasingly more documentaries.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1622841" y="1216089"/>
            <a:ext cx="5569768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Number of theatrical films produced in Europe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A78171-11D2-B0F5-B63A-D3831C2A7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865861"/>
              </p:ext>
            </p:extLst>
          </p:nvPr>
        </p:nvGraphicFramePr>
        <p:xfrm>
          <a:off x="1098029" y="1647644"/>
          <a:ext cx="6462857" cy="416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2" name="Graphic 11" descr="Zoom in with solid fill">
            <a:extLst>
              <a:ext uri="{FF2B5EF4-FFF2-40B4-BE49-F238E27FC236}">
                <a16:creationId xmlns:a16="http://schemas.microsoft.com/office/drawing/2014/main" id="{7767AF7C-CB5A-092A-41EA-D0EC80E275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76086" y="20348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65D3A-A0FE-4501-9A3A-7F02F41D6E8D}"/>
              </a:ext>
            </a:extLst>
          </p:cNvPr>
          <p:cNvSpPr txBox="1"/>
          <p:nvPr/>
        </p:nvSpPr>
        <p:spPr>
          <a:xfrm>
            <a:off x="0" y="2610334"/>
            <a:ext cx="9540875" cy="1080120"/>
          </a:xfrm>
          <a:prstGeom prst="rect">
            <a:avLst/>
          </a:prstGeom>
          <a:solidFill>
            <a:srgbClr val="11456E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2"/>
                </a:solidFill>
                <a:highlight>
                  <a:srgbClr val="11456E"/>
                </a:highlight>
                <a:latin typeface="PT Sans" panose="020B0503020203020204" pitchFamily="34" charset="0"/>
              </a:rPr>
              <a:t>II. TV Fiction Trends</a:t>
            </a:r>
            <a:endParaRPr lang="fr-FR" sz="3200" b="1" dirty="0">
              <a:solidFill>
                <a:schemeClr val="bg2"/>
              </a:solidFill>
              <a:highlight>
                <a:srgbClr val="11456E"/>
              </a:highlight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C92F4-2C59-4C98-80F8-27AFE0C39050}"/>
              </a:ext>
            </a:extLst>
          </p:cNvPr>
          <p:cNvSpPr txBox="1"/>
          <p:nvPr/>
        </p:nvSpPr>
        <p:spPr>
          <a:xfrm>
            <a:off x="0" y="6021422"/>
            <a:ext cx="954087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Graphic 5" descr="Television with solid fill">
            <a:extLst>
              <a:ext uri="{FF2B5EF4-FFF2-40B4-BE49-F238E27FC236}">
                <a16:creationId xmlns:a16="http://schemas.microsoft.com/office/drawing/2014/main" id="{1D9A37EB-6692-9874-2FBF-941780F5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8069" y="2718689"/>
            <a:ext cx="914400" cy="914400"/>
          </a:xfrm>
          <a:prstGeom prst="rect">
            <a:avLst/>
          </a:prstGeom>
        </p:spPr>
      </p:pic>
      <p:pic>
        <p:nvPicPr>
          <p:cNvPr id="8" name="Graphic 7" descr="Play with solid fill">
            <a:extLst>
              <a:ext uri="{FF2B5EF4-FFF2-40B4-BE49-F238E27FC236}">
                <a16:creationId xmlns:a16="http://schemas.microsoft.com/office/drawing/2014/main" id="{553B207B-2BBB-6E72-EAE8-CA55B10D8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8109" y="301323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89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TV / SVOD Fiction Production in Europe – Trends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PT Sans" panose="020B0503020203020204" pitchFamily="34" charset="0"/>
              </a:rPr>
              <a:t>Source: European Audiovisual Observatory analysis of The European Metadata Group data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5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70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Boom in high-end TV series.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1686852" y="1210302"/>
            <a:ext cx="5569768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TV fiction titles produced by format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27EECA-5E5A-5E1B-D807-A231AA596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54347"/>
              </p:ext>
            </p:extLst>
          </p:nvPr>
        </p:nvGraphicFramePr>
        <p:xfrm>
          <a:off x="1299624" y="1608802"/>
          <a:ext cx="6344224" cy="42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8" name="Graphic 17" descr="Zoom in with solid fill">
            <a:extLst>
              <a:ext uri="{FF2B5EF4-FFF2-40B4-BE49-F238E27FC236}">
                <a16:creationId xmlns:a16="http://schemas.microsoft.com/office/drawing/2014/main" id="{18435E19-BB59-267B-A210-74FCA3B58A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68068" y="2074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3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65D3A-A0FE-4501-9A3A-7F02F41D6E8D}"/>
              </a:ext>
            </a:extLst>
          </p:cNvPr>
          <p:cNvSpPr txBox="1"/>
          <p:nvPr/>
        </p:nvSpPr>
        <p:spPr>
          <a:xfrm>
            <a:off x="8741" y="2610334"/>
            <a:ext cx="9540875" cy="1080120"/>
          </a:xfrm>
          <a:prstGeom prst="rect">
            <a:avLst/>
          </a:prstGeom>
          <a:solidFill>
            <a:srgbClr val="11456E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dirty="0">
                <a:solidFill>
                  <a:schemeClr val="bg2"/>
                </a:solidFill>
                <a:highlight>
                  <a:srgbClr val="11456E"/>
                </a:highlight>
                <a:latin typeface="PT Sans" panose="020B0503020203020204" pitchFamily="34" charset="0"/>
              </a:rPr>
              <a:t>III. Focus on TV Fiction Adaptations</a:t>
            </a:r>
            <a:endParaRPr lang="fr-FR" sz="3200" b="1" dirty="0">
              <a:solidFill>
                <a:schemeClr val="bg2"/>
              </a:solidFill>
              <a:highlight>
                <a:srgbClr val="11456E"/>
              </a:highlight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C92F4-2C59-4C98-80F8-27AFE0C39050}"/>
              </a:ext>
            </a:extLst>
          </p:cNvPr>
          <p:cNvSpPr txBox="1"/>
          <p:nvPr/>
        </p:nvSpPr>
        <p:spPr>
          <a:xfrm>
            <a:off x="0" y="6021422"/>
            <a:ext cx="954087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Graphic 7" descr="Television outline">
            <a:extLst>
              <a:ext uri="{FF2B5EF4-FFF2-40B4-BE49-F238E27FC236}">
                <a16:creationId xmlns:a16="http://schemas.microsoft.com/office/drawing/2014/main" id="{BF43026C-A765-5D15-33FE-44753F5B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973" y="27117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88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Adaptations in TV Fiction Production in Europe – Original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PT Sans" panose="020B0503020203020204" pitchFamily="34" charset="0"/>
              </a:rPr>
              <a:t>Source: European Audiovisual Observatory analysis of The European Metadata Group data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7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11A5A-7E44-838B-0E7F-EE03C9A5F198}"/>
              </a:ext>
            </a:extLst>
          </p:cNvPr>
          <p:cNvSpPr txBox="1"/>
          <p:nvPr/>
        </p:nvSpPr>
        <p:spPr>
          <a:xfrm>
            <a:off x="809995" y="5228080"/>
            <a:ext cx="244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>
                <a:solidFill>
                  <a:srgbClr val="11456E"/>
                </a:solidFill>
                <a:latin typeface="PT Sans" panose="020B0503020203020204" pitchFamily="34" charset="0"/>
              </a:rPr>
              <a:t>Other: Blogs, Videogames, Mangas</a:t>
            </a:r>
            <a:endParaRPr lang="fr-FR" sz="12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593973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Most fiction adaptations are based on books and TV series.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E5979579-F8A4-6452-6393-9B7FA4E8E7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20315474"/>
                  </p:ext>
                </p:extLst>
              </p:nvPr>
            </p:nvGraphicFramePr>
            <p:xfrm>
              <a:off x="809995" y="1544347"/>
              <a:ext cx="7920882" cy="3720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E5979579-F8A4-6452-6393-9B7FA4E8E7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95" y="1544347"/>
                <a:ext cx="7920882" cy="3720723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6" name="Graphic 35" descr="Television with solid fill">
            <a:extLst>
              <a:ext uri="{FF2B5EF4-FFF2-40B4-BE49-F238E27FC236}">
                <a16:creationId xmlns:a16="http://schemas.microsoft.com/office/drawing/2014/main" id="{42D466E6-CAD6-4270-66C7-DFF30514AA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1447" y="2538243"/>
            <a:ext cx="914400" cy="91440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EDF760-6718-B184-DBA7-D1FC99270717}"/>
              </a:ext>
            </a:extLst>
          </p:cNvPr>
          <p:cNvSpPr txBox="1"/>
          <p:nvPr/>
        </p:nvSpPr>
        <p:spPr>
          <a:xfrm>
            <a:off x="7339574" y="2240785"/>
            <a:ext cx="77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Series</a:t>
            </a:r>
            <a:endParaRPr lang="fr-FR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1890117" y="1240602"/>
            <a:ext cx="5569768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Original sources of TV fiction adaptations (2015-2022)</a:t>
            </a:r>
          </a:p>
        </p:txBody>
      </p:sp>
    </p:spTree>
    <p:extLst>
      <p:ext uri="{BB962C8B-B14F-4D97-AF65-F5344CB8AC3E}">
        <p14:creationId xmlns:p14="http://schemas.microsoft.com/office/powerpoint/2010/main" val="33763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9917" y="558106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Norwegian series “SKAM” has highest number of European remakes.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161925" y="0"/>
            <a:ext cx="929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Adaptations in TV Fiction Production in Europe – Top TV Series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6DDBDC-4C2A-B726-C541-B4D714DFF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59675"/>
              </p:ext>
            </p:extLst>
          </p:nvPr>
        </p:nvGraphicFramePr>
        <p:xfrm>
          <a:off x="1087276" y="1494209"/>
          <a:ext cx="7366321" cy="4320480"/>
        </p:xfrm>
        <a:graphic>
          <a:graphicData uri="http://schemas.openxmlformats.org/drawingml/2006/table">
            <a:tbl>
              <a:tblPr/>
              <a:tblGrid>
                <a:gridCol w="442799">
                  <a:extLst>
                    <a:ext uri="{9D8B030D-6E8A-4147-A177-3AD203B41FA5}">
                      <a16:colId xmlns:a16="http://schemas.microsoft.com/office/drawing/2014/main" val="4197172419"/>
                    </a:ext>
                  </a:extLst>
                </a:gridCol>
                <a:gridCol w="3312370">
                  <a:extLst>
                    <a:ext uri="{9D8B030D-6E8A-4147-A177-3AD203B41FA5}">
                      <a16:colId xmlns:a16="http://schemas.microsoft.com/office/drawing/2014/main" val="3191676251"/>
                    </a:ext>
                  </a:extLst>
                </a:gridCol>
                <a:gridCol w="1681372">
                  <a:extLst>
                    <a:ext uri="{9D8B030D-6E8A-4147-A177-3AD203B41FA5}">
                      <a16:colId xmlns:a16="http://schemas.microsoft.com/office/drawing/2014/main" val="3580526935"/>
                    </a:ext>
                  </a:extLst>
                </a:gridCol>
                <a:gridCol w="1929780">
                  <a:extLst>
                    <a:ext uri="{9D8B030D-6E8A-4147-A177-3AD203B41FA5}">
                      <a16:colId xmlns:a16="http://schemas.microsoft.com/office/drawing/2014/main" val="1082127556"/>
                    </a:ext>
                  </a:extLst>
                </a:gridCol>
              </a:tblGrid>
              <a:tr h="50828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Rank</a:t>
                      </a: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O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riginal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title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Origin of original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Origin of adaptation (EUR countries)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7445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1.</a:t>
                      </a: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SKAM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BE, FR, DE, IT, NL, ES (6)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9519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2.</a:t>
                      </a: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בטיפול</a:t>
                      </a: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BeTipul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In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Therapy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CZ, FR, HU, IT, PT (5)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9513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2.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Liar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ES, FR, GR, IT (5)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78562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3.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Professor T.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CZ, DE, FR, UK (4)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3611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4.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Amar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después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de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amar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Love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After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Loving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ES, GR, PT (3)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5634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4.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Bron /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Broen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The Bridge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GR, UK (3)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51815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4.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Polseres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Vermelles / The Red Band Society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FR, IT (3)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1941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The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Restless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Years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NL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75237"/>
                  </a:ext>
                </a:extLst>
              </a:tr>
              <a:tr h="3231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Mother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ES, FR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4874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Merlí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FR, IT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9263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Gran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Hotel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Grand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Hotel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FR, IT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57248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Son / The End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ES, NL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3374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B3661A9-D8C4-E04A-4F36-AB4473F9F3A6}"/>
              </a:ext>
            </a:extLst>
          </p:cNvPr>
          <p:cNvGrpSpPr/>
          <p:nvPr/>
        </p:nvGrpSpPr>
        <p:grpSpPr>
          <a:xfrm>
            <a:off x="5058469" y="2044448"/>
            <a:ext cx="250088" cy="250088"/>
            <a:chOff x="5198988" y="2102125"/>
            <a:chExt cx="833628" cy="8336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C14AEF-347D-C169-866B-06E5A0B21085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0" r="-4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15A780D-69BB-5E46-4B9C-BAD7CFF11FA6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66819A-F561-94AB-6C8A-2F7342D76B36}"/>
              </a:ext>
            </a:extLst>
          </p:cNvPr>
          <p:cNvGrpSpPr/>
          <p:nvPr/>
        </p:nvGrpSpPr>
        <p:grpSpPr>
          <a:xfrm>
            <a:off x="5058469" y="2667001"/>
            <a:ext cx="250088" cy="250088"/>
            <a:chOff x="5198988" y="2102125"/>
            <a:chExt cx="833628" cy="8336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4BBCAC-A787-243B-0829-70D6A85E4E17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4C9ACDE-8724-E287-C28D-78B9BF931147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DBCD7B-155D-ED3C-B904-F5F859705E98}"/>
              </a:ext>
            </a:extLst>
          </p:cNvPr>
          <p:cNvGrpSpPr/>
          <p:nvPr/>
        </p:nvGrpSpPr>
        <p:grpSpPr>
          <a:xfrm>
            <a:off x="5058469" y="2991710"/>
            <a:ext cx="250088" cy="250088"/>
            <a:chOff x="5198988" y="2102125"/>
            <a:chExt cx="833628" cy="8336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3A5225-81F5-72B0-D159-B0C724B76905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1D2E01F-843E-7B35-169B-9DB36237170E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6223A-C824-7918-E115-EBBB6A7CB8EE}"/>
              </a:ext>
            </a:extLst>
          </p:cNvPr>
          <p:cNvGrpSpPr/>
          <p:nvPr/>
        </p:nvGrpSpPr>
        <p:grpSpPr>
          <a:xfrm>
            <a:off x="5058469" y="3622981"/>
            <a:ext cx="250088" cy="250088"/>
            <a:chOff x="5198988" y="2102125"/>
            <a:chExt cx="833628" cy="8336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1E7514-2A05-FC47-4BC2-89433A9C3D0A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2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416D0F1E-3262-6FC4-0DAE-0300E385AE76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3B42A6-D281-C1C5-DCBB-6AB4FDA44BF5}"/>
              </a:ext>
            </a:extLst>
          </p:cNvPr>
          <p:cNvGrpSpPr/>
          <p:nvPr/>
        </p:nvGrpSpPr>
        <p:grpSpPr>
          <a:xfrm>
            <a:off x="5058469" y="3946463"/>
            <a:ext cx="250088" cy="250088"/>
            <a:chOff x="5198988" y="2102125"/>
            <a:chExt cx="833628" cy="8336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9AD65C-69DF-6AAB-D179-A34F094E8622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CDE9676-85A4-B7B3-FA00-B8FF1C7C2184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1F7E25-DDFA-46B1-5A26-477F47A62862}"/>
              </a:ext>
            </a:extLst>
          </p:cNvPr>
          <p:cNvGrpSpPr/>
          <p:nvPr/>
        </p:nvGrpSpPr>
        <p:grpSpPr>
          <a:xfrm>
            <a:off x="5096413" y="4899102"/>
            <a:ext cx="250088" cy="250088"/>
            <a:chOff x="5198988" y="2102125"/>
            <a:chExt cx="833628" cy="8336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29971EC-4B18-EEF1-80C6-9C13E1CBA1CC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C6E32CD-3354-1D1E-AA90-CE1EF7F5E2CA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6E507B-0B47-1A13-14AD-490A6AE79D9C}"/>
              </a:ext>
            </a:extLst>
          </p:cNvPr>
          <p:cNvGrpSpPr/>
          <p:nvPr/>
        </p:nvGrpSpPr>
        <p:grpSpPr>
          <a:xfrm>
            <a:off x="5092342" y="5197328"/>
            <a:ext cx="250088" cy="250088"/>
            <a:chOff x="5198988" y="2102125"/>
            <a:chExt cx="833628" cy="8336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636D49-0AD6-551C-0F45-190315B5546A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1BEB9713-4F13-C24A-F85D-7E1C40DB65C7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BB7515-2872-9289-6FBC-38303C7C49E5}"/>
              </a:ext>
            </a:extLst>
          </p:cNvPr>
          <p:cNvGrpSpPr/>
          <p:nvPr/>
        </p:nvGrpSpPr>
        <p:grpSpPr>
          <a:xfrm>
            <a:off x="5092339" y="5540793"/>
            <a:ext cx="250088" cy="250088"/>
            <a:chOff x="5198988" y="2102125"/>
            <a:chExt cx="833628" cy="8336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EE6E9C9-B50C-F66D-8517-33862807932B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52622F4-D138-B84E-1E08-F1D81FFBF6D9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31A4EA2-E577-BB9F-C603-CBFBF5F155A8}"/>
              </a:ext>
            </a:extLst>
          </p:cNvPr>
          <p:cNvSpPr txBox="1"/>
          <p:nvPr/>
        </p:nvSpPr>
        <p:spPr>
          <a:xfrm>
            <a:off x="5490517" y="20131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NO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7CCABA-9BA0-EBF2-6FF3-E301E7C46D3F}"/>
              </a:ext>
            </a:extLst>
          </p:cNvPr>
          <p:cNvSpPr txBox="1"/>
          <p:nvPr/>
        </p:nvSpPr>
        <p:spPr>
          <a:xfrm>
            <a:off x="5486379" y="231834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IL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AE84C6-C3B0-44E4-DA0A-64E4FFF4E995}"/>
              </a:ext>
            </a:extLst>
          </p:cNvPr>
          <p:cNvSpPr txBox="1"/>
          <p:nvPr/>
        </p:nvSpPr>
        <p:spPr>
          <a:xfrm>
            <a:off x="5486379" y="26704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UK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D44B54-973F-62DB-C17E-6A2DCA784E16}"/>
              </a:ext>
            </a:extLst>
          </p:cNvPr>
          <p:cNvSpPr txBox="1"/>
          <p:nvPr/>
        </p:nvSpPr>
        <p:spPr>
          <a:xfrm>
            <a:off x="5481890" y="29552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BE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9F023C-06E9-6DFC-CBB0-CFAE6C9AB8F3}"/>
              </a:ext>
            </a:extLst>
          </p:cNvPr>
          <p:cNvSpPr txBox="1"/>
          <p:nvPr/>
        </p:nvSpPr>
        <p:spPr>
          <a:xfrm>
            <a:off x="5494655" y="328753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AR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012FF2-231F-7A19-D7A2-7C4D825E8E4B}"/>
              </a:ext>
            </a:extLst>
          </p:cNvPr>
          <p:cNvSpPr txBox="1"/>
          <p:nvPr/>
        </p:nvSpPr>
        <p:spPr>
          <a:xfrm>
            <a:off x="5499144" y="358520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SE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3888C6-A480-448B-98E1-F46B8FF68AA8}"/>
              </a:ext>
            </a:extLst>
          </p:cNvPr>
          <p:cNvSpPr txBox="1"/>
          <p:nvPr/>
        </p:nvSpPr>
        <p:spPr>
          <a:xfrm>
            <a:off x="5499144" y="390458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ES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8B6CB-5225-0BB4-5142-C75B84F68385}"/>
              </a:ext>
            </a:extLst>
          </p:cNvPr>
          <p:cNvSpPr txBox="1"/>
          <p:nvPr/>
        </p:nvSpPr>
        <p:spPr>
          <a:xfrm>
            <a:off x="5499144" y="422396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AU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3ABE82-4A4E-2C55-3441-07F4432A4FBD}"/>
              </a:ext>
            </a:extLst>
          </p:cNvPr>
          <p:cNvSpPr txBox="1"/>
          <p:nvPr/>
        </p:nvSpPr>
        <p:spPr>
          <a:xfrm>
            <a:off x="5499144" y="45465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JP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61C1-0955-E115-F455-12E50A9EBAAF}"/>
              </a:ext>
            </a:extLst>
          </p:cNvPr>
          <p:cNvSpPr txBox="1"/>
          <p:nvPr/>
        </p:nvSpPr>
        <p:spPr>
          <a:xfrm>
            <a:off x="5499144" y="486258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ES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9F895E-D004-FCCA-C7C0-B9D3124484E5}"/>
              </a:ext>
            </a:extLst>
          </p:cNvPr>
          <p:cNvSpPr txBox="1"/>
          <p:nvPr/>
        </p:nvSpPr>
        <p:spPr>
          <a:xfrm>
            <a:off x="5499144" y="518475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ES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87ADD56-DCC7-825F-25A3-B01F7AD0B9E3}"/>
              </a:ext>
            </a:extLst>
          </p:cNvPr>
          <p:cNvSpPr txBox="1"/>
          <p:nvPr/>
        </p:nvSpPr>
        <p:spPr>
          <a:xfrm>
            <a:off x="5499144" y="549252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TR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0CF94C2-3E6B-2B13-6EEE-9C6C04FC4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248" y="3273248"/>
            <a:ext cx="287179" cy="2957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0AD6521-7C78-E906-0A38-C1C7C0C828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8469" y="4241053"/>
            <a:ext cx="300038" cy="29146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E233AB3-9E7F-FA1F-8A91-499142CA0D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8469" y="4567170"/>
            <a:ext cx="295751" cy="28717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B8DA57D-A9CE-8F3A-E6A8-48C40C9B6A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7777" y="2336595"/>
            <a:ext cx="291465" cy="282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E612A-4694-8440-991D-9B246D587D7E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PT Sans" panose="020B0503020203020204" pitchFamily="34" charset="0"/>
              </a:rPr>
              <a:t>Source: European Audiovisual Observatory analysis of The European Metadata Group data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7AB762F-CFD2-C981-7F78-1249632FE10D}"/>
              </a:ext>
            </a:extLst>
          </p:cNvPr>
          <p:cNvSpPr txBox="1">
            <a:spLocks/>
          </p:cNvSpPr>
          <p:nvPr/>
        </p:nvSpPr>
        <p:spPr>
          <a:xfrm>
            <a:off x="1314053" y="1126117"/>
            <a:ext cx="6840760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Top TV series and adaptations by country of origin (2015-2022)</a:t>
            </a:r>
          </a:p>
        </p:txBody>
      </p:sp>
    </p:spTree>
    <p:extLst>
      <p:ext uri="{BB962C8B-B14F-4D97-AF65-F5344CB8AC3E}">
        <p14:creationId xmlns:p14="http://schemas.microsoft.com/office/powerpoint/2010/main" val="27042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09997" y="5581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Streamers offer more adaptations than broadcasters do.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161926" y="-8946"/>
            <a:ext cx="937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Adaptations in TV Fiction Production in Europe - Players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436E7C6-4322-DE22-4E64-159E2013F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17528"/>
              </p:ext>
            </p:extLst>
          </p:nvPr>
        </p:nvGraphicFramePr>
        <p:xfrm>
          <a:off x="593973" y="1562240"/>
          <a:ext cx="7992888" cy="432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3B9E3922-DA1E-8145-9EB3-FB1CD1435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3217" y="2934370"/>
            <a:ext cx="914400" cy="914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ED7E9A0-025B-91BC-0C04-730011C5E550}"/>
              </a:ext>
            </a:extLst>
          </p:cNvPr>
          <p:cNvSpPr/>
          <p:nvPr/>
        </p:nvSpPr>
        <p:spPr>
          <a:xfrm>
            <a:off x="1216196" y="1552772"/>
            <a:ext cx="1584176" cy="956848"/>
          </a:xfrm>
          <a:prstGeom prst="ellipse">
            <a:avLst/>
          </a:prstGeom>
          <a:noFill/>
          <a:ln w="57150">
            <a:solidFill>
              <a:srgbClr val="B319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16ABB6D8-3FDA-FCDE-E76C-058DF3ACF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181172">
            <a:off x="169862" y="150968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5221-1821-0D43-9839-BECF764FAC57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PT Sans" panose="020B0503020203020204" pitchFamily="34" charset="0"/>
              </a:rPr>
              <a:t>Source: European Audiovisual Observatory analysis of The European Metadata Group data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89E3D-A3C6-5752-DF48-F3ED99D5596B}"/>
              </a:ext>
            </a:extLst>
          </p:cNvPr>
          <p:cNvSpPr txBox="1">
            <a:spLocks/>
          </p:cNvSpPr>
          <p:nvPr/>
        </p:nvSpPr>
        <p:spPr>
          <a:xfrm>
            <a:off x="1314053" y="1173741"/>
            <a:ext cx="6782675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TV fiction adaptations by players (2015-2022)</a:t>
            </a:r>
          </a:p>
        </p:txBody>
      </p:sp>
    </p:spTree>
    <p:extLst>
      <p:ext uri="{BB962C8B-B14F-4D97-AF65-F5344CB8AC3E}">
        <p14:creationId xmlns:p14="http://schemas.microsoft.com/office/powerpoint/2010/main" val="209479362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CED20190041178</dmdocid>
    <TaxCatchAll xmlns="4838c6fa-9a4a-497b-a233-5c4f8bc6fea9">
      <Value>302</Value>
      <Value>219</Value>
      <Value>218</Value>
      <Value>217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aef4c704a7df414c8c73fe16caeecd2f xmlns="67a33a64-024f-43c9-ba03-423464b664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IMF Reports - other</TermName>
          <TermId xmlns="http://schemas.microsoft.com/office/infopath/2007/PartnerControls">fa0ed84d-57ee-4045-a342-da8672d98c61</TermId>
        </TermInfo>
      </Terms>
    </aef4c704a7df414c8c73fe16caeecd2f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2017-10-04T22:00:00+00:00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Audiovisual Observatory</TermName>
          <TermId xmlns="http://schemas.microsoft.com/office/infopath/2007/PartnerControls">592dd60a-8fef-415a-a763-d9197d71fadf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</documentManagement>
</p:properties>
</file>

<file path=customXml/item5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General_presentation" ma:contentTypeID="0x0101005C0F1944167B4B6AA71171AA08BA3EEF00E1CDE30017C94646991A13FF8D7211E12C00B04750CB8581DE47BF697728F239A41D" ma:contentTypeVersion="11" ma:contentTypeDescription="" ma:contentTypeScope="" ma:versionID="9a2110756bb109a576bcad8b3cc8c5d7">
  <xsd:schema xmlns:xsd="http://www.w3.org/2001/XMLSchema" xmlns:xs="http://www.w3.org/2001/XMLSchema" xmlns:p="http://schemas.microsoft.com/office/2006/metadata/properties" xmlns:ns2="4838c6fa-9a4a-497b-a233-5c4f8bc6fea9" xmlns:ns3="67a33a64-024f-43c9-ba03-423464b66493" targetNamespace="http://schemas.microsoft.com/office/2006/metadata/properties" ma:root="true" ma:fieldsID="3b8b67e0d1d03600b82168c4c2cd5391" ns2:_="" ns3:_="">
    <xsd:import namespace="4838c6fa-9a4a-497b-a233-5c4f8bc6fea9"/>
    <xsd:import namespace="67a33a64-024f-43c9-ba03-423464b6649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j40de1a117634500ac65b87be0377059" minOccurs="0"/>
                <xsd:element ref="ns2:dmrmpath" minOccurs="0"/>
                <xsd:element ref="ns2:dmsubjectpersonal" minOccurs="0"/>
                <xsd:element ref="ns2:dmgeneralnote" minOccurs="0"/>
                <xsd:element ref="ns2:dmlanguagelinks" minOccurs="0"/>
                <xsd:element ref="ns2:dmreferencenumber" minOccurs="0"/>
                <xsd:element ref="ns2:dmdocid" minOccurs="0"/>
                <xsd:element ref="ns3:aef4c704a7df414c8c73fe16caeecd2f" minOccurs="0"/>
                <xsd:element ref="ns2:dmtitlecontinuation" minOccurs="0"/>
                <xsd:element ref="ns2:dmdocumentdate"/>
                <xsd:element ref="ns2:dmauthorpersonal" minOccurs="0"/>
                <xsd:element ref="ns2:bc08140a316241cdb48e2f700880873d" minOccurs="0"/>
                <xsd:element ref="ns2:f1b20b977cca481182d958d0719f4bd9" minOccurs="0"/>
                <xsd:element ref="ns2:cbf16a577d6b43db99dfbc9d10cb2eb5" minOccurs="0"/>
                <xsd:element ref="ns2:hcd3c982855d4afda7a8ae75fc54341a" minOccurs="0"/>
                <xsd:element ref="ns2:a4fd9ae738a64d2389bd84194e60f6aa" minOccurs="0"/>
                <xsd:element ref="ns2:i7f2c7483f3d43c5aba50b29884f06a5" minOccurs="0"/>
                <xsd:element ref="ns2:iadfe8f1f56a4ddf8aeef4e2577fa743" minOccurs="0"/>
                <xsd:element ref="ns2:ce04ed8e094b477198ff21eacd4d7eea" minOccurs="0"/>
                <xsd:element ref="ns2:b9180c0c23d6484cb1319ad92de8b532" minOccurs="0"/>
                <xsd:element ref="ns2:nbd601fd50244aec8a595a25377b2ac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bbe67be6-d3cf-4c0c-840e-a9c10a46e87f}" ma:internalName="TaxCatchAll" ma:showField="CatchAllData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bbe67be6-d3cf-4c0c-840e-a9c10a46e87f}" ma:internalName="TaxCatchAllLabel" ma:readOnly="true" ma:showField="CatchAllDataLabel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9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12" nillable="true" ma:displayName="RMS" ma:description="Contient le chemin RMS vers lequel sera déplacé le document" ma:internalName="dmrmpath">
      <xsd:simpleType>
        <xsd:restriction base="dms:Not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dmreferencenumber" ma:index="23" nillable="true" ma:displayName="Document reference" ma:description="Unique item identifier" ma:internalName="dmreferencenumber">
      <xsd:simpleType>
        <xsd:restriction base="dms:Text"/>
      </xsd:simpleType>
    </xsd:element>
    <xsd:element name="dmdocid" ma:index="26" nillable="true" ma:displayName="Identifier" ma:description="" ma:hidden="true" ma:internalName="dmdocid">
      <xsd:simpleType>
        <xsd:restriction base="dms:Unknown"/>
      </xsd:simpleType>
    </xsd:element>
    <xsd:element name="dmtitlecontinuation" ma:index="28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documentdate" ma:index="30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authorpersonal" ma:index="31" nillable="true" ma:displayName="Author - Personal" ma:description="Personal author" ma:internalName="dmauthorpersonal">
      <xsd:simpleType>
        <xsd:restriction base="dms:Text"/>
      </xsd:simpleType>
    </xsd:element>
    <xsd:element name="bc08140a316241cdb48e2f700880873d" ma:index="33" ma:taxonomy="true" ma:internalName="bc08140a316241cdb48e2f700880873d" ma:taxonomyFieldName="dmaccessclassificationlevel" ma:displayName="Access Classification level" ma:default="217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b20b977cca481182d958d0719f4bd9" ma:index="34" ma:taxonomy="true" ma:internalName="f1b20b977cca481182d958d0719f4bd9" ma:taxonomyFieldName="dmauthorcorporate" ma:displayName="Author - Corporate" ma:readOnly="false" ma:default="218;#European Audiovisual Observatory|592dd60a-8fef-415a-a763-d9197d71fadf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5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6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7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8" nillable="true" ma:taxonomy="true" ma:internalName="i7f2c7483f3d43c5aba50b29884f06a5" ma:taxonomyFieldName="dmsubjectcorporate" ma:displayName="Subject - Corporate body" ma:readOnly="false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9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40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41" nillable="true" ma:taxonomy="true" ma:internalName="b9180c0c23d6484cb1319ad92de8b532" ma:taxonomyFieldName="dmsubjectkeyword" ma:displayName="Subject -  Keywords" ma:readOnly="false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42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3a64-024f-43c9-ba03-423464b66493" elementFormDefault="qualified">
    <xsd:import namespace="http://schemas.microsoft.com/office/2006/documentManagement/types"/>
    <xsd:import namespace="http://schemas.microsoft.com/office/infopath/2007/PartnerControls"/>
    <xsd:element name="aef4c704a7df414c8c73fe16caeecd2f" ma:index="27" ma:taxonomy="true" ma:internalName="aef4c704a7df414c8c73fe16caeecd2f" ma:taxonomyFieldName="obsbusinessgrouping" ma:displayName="Business grouping" ma:default="" ma:fieldId="{aef4c704-a7df-414c-8c73-fe16caeecd2f}" ma:taxonomyMulti="true" ma:sspId="e2ffc9e2-f137-4959-b204-145a48f82b0b" ma:termSetId="7b60823a-4955-46f0-895f-85381d342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F780B-4317-42D9-AB83-A6500D0237BE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DE8C80F-2312-4027-B717-3C49257D504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E70CC46-C55D-473F-8B1C-EB432E17FF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9AC20F-0AEA-47D0-B29C-54CC55DCD95F}">
  <ds:schemaRefs>
    <ds:schemaRef ds:uri="http://purl.org/dc/elements/1.1/"/>
    <ds:schemaRef ds:uri="http://purl.org/dc/terms/"/>
    <ds:schemaRef ds:uri="http://purl.org/dc/dcmitype/"/>
    <ds:schemaRef ds:uri="67a33a64-024f-43c9-ba03-423464b6649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38c6fa-9a4a-497b-a233-5c4f8bc6fea9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99A88AF6-ED35-4741-8AA3-9C590A59C59E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D642D9A-2785-47C7-8431-C81EC882E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general_presentation</Template>
  <TotalTime>46589</TotalTime>
  <Words>614</Words>
  <Application>Microsoft Office PowerPoint</Application>
  <PresentationFormat>Custom</PresentationFormat>
  <Paragraphs>115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Verdana</vt:lpstr>
      <vt:lpstr>Calibri</vt:lpstr>
      <vt:lpstr>PT Sans</vt:lpstr>
      <vt:lpstr>GeosansLight</vt:lpstr>
      <vt:lpstr>Courier New</vt:lpstr>
      <vt:lpstr>Arial</vt:lpstr>
      <vt:lpstr>general_presentation</vt:lpstr>
      <vt:lpstr>1_Showeet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AV services in Europe: the state of play - Report</dc:title>
  <dc:creator>Agnes SCHNEEBERGER</dc:creator>
  <cp:lastModifiedBy>REUNGOAT Lena</cp:lastModifiedBy>
  <cp:revision>2390</cp:revision>
  <cp:lastPrinted>2019-09-11T09:29:00Z</cp:lastPrinted>
  <dcterms:created xsi:type="dcterms:W3CDTF">2017-09-27T09:52:46Z</dcterms:created>
  <dcterms:modified xsi:type="dcterms:W3CDTF">2024-10-18T08:50:57Z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0x0101005C0F1944167B4B6AA71171AA08BA3EEF00E1CDE30017C94646991A13FF8D7211E12C00B04750CB8581DE47BF697728F239A41D</vt:lpwstr>
  </property>
  <property fmtid="{D5CDD505-2E9C-101B-9397-08002B2CF9AE}" pid="3" name="dmdocid">
    <vt:lpwstr/>
  </property>
  <property fmtid="{D5CDD505-2E9C-101B-9397-08002B2CF9AE}" pid="4" name="TaxCatchAll">
    <vt:lpwstr/>
  </property>
  <property fmtid="{D5CDD505-2E9C-101B-9397-08002B2CF9AE}" pid="5" name="a4fd9ae738a64d2389bd84194e60f6aa">
    <vt:lpwstr/>
  </property>
  <property fmtid="{D5CDD505-2E9C-101B-9397-08002B2CF9AE}" pid="6" name="dmauthorpersonal">
    <vt:lpwstr/>
  </property>
  <property fmtid="{D5CDD505-2E9C-101B-9397-08002B2CF9AE}" pid="7" name="aef4c704a7df414c8c73fe16caeecd2f">
    <vt:lpwstr/>
  </property>
  <property fmtid="{D5CDD505-2E9C-101B-9397-08002B2CF9AE}" pid="8" name="b9180c0c23d6484cb1319ad92de8b532">
    <vt:lpwstr/>
  </property>
  <property fmtid="{D5CDD505-2E9C-101B-9397-08002B2CF9AE}" pid="9" name="dmreferencenumber">
    <vt:lpwstr/>
  </property>
  <property fmtid="{D5CDD505-2E9C-101B-9397-08002B2CF9AE}" pid="10" name="dmdocumentdate">
    <vt:lpwstr/>
  </property>
  <property fmtid="{D5CDD505-2E9C-101B-9397-08002B2CF9AE}" pid="11" name="ce04ed8e094b477198ff21eacd4d7eea">
    <vt:lpwstr/>
  </property>
  <property fmtid="{D5CDD505-2E9C-101B-9397-08002B2CF9AE}" pid="12" name="dmgeneralnote">
    <vt:lpwstr/>
  </property>
  <property fmtid="{D5CDD505-2E9C-101B-9397-08002B2CF9AE}" pid="13" name="bc08140a316241cdb48e2f700880873d">
    <vt:lpwstr>Internal|6e84e9be-f6bc-4243-9c22-c1ff20989e24</vt:lpwstr>
  </property>
  <property fmtid="{D5CDD505-2E9C-101B-9397-08002B2CF9AE}" pid="14" name="f1b20b977cca481182d958d0719f4bd9">
    <vt:lpwstr>European Audiovisual Observatory|592dd60a-8fef-415a-a763-d9197d71fadf</vt:lpwstr>
  </property>
  <property fmtid="{D5CDD505-2E9C-101B-9397-08002B2CF9AE}" pid="15" name="cbf16a577d6b43db99dfbc9d10cb2eb5">
    <vt:lpwstr/>
  </property>
  <property fmtid="{D5CDD505-2E9C-101B-9397-08002B2CF9AE}" pid="16" name="hcd3c982855d4afda7a8ae75fc54341a">
    <vt:lpwstr/>
  </property>
  <property fmtid="{D5CDD505-2E9C-101B-9397-08002B2CF9AE}" pid="17" name="i7f2c7483f3d43c5aba50b29884f06a5">
    <vt:lpwstr/>
  </property>
  <property fmtid="{D5CDD505-2E9C-101B-9397-08002B2CF9AE}" pid="18" name="dmlanguagelinks">
    <vt:lpwstr/>
  </property>
  <property fmtid="{D5CDD505-2E9C-101B-9397-08002B2CF9AE}" pid="19" name="nbd601fd50244aec8a595a25377b2ac1">
    <vt:lpwstr/>
  </property>
  <property fmtid="{D5CDD505-2E9C-101B-9397-08002B2CF9AE}" pid="20" name="iadfe8f1f56a4ddf8aeef4e2577fa743">
    <vt:lpwstr/>
  </property>
  <property fmtid="{D5CDD505-2E9C-101B-9397-08002B2CF9AE}" pid="21" name="dmtitlecontinuation">
    <vt:lpwstr/>
  </property>
  <property fmtid="{D5CDD505-2E9C-101B-9397-08002B2CF9AE}" pid="22" name="dmrmpath">
    <vt:lpwstr/>
  </property>
  <property fmtid="{D5CDD505-2E9C-101B-9397-08002B2CF9AE}" pid="23" name="j40de1a117634500ac65b87be0377059">
    <vt:lpwstr/>
  </property>
  <property fmtid="{D5CDD505-2E9C-101B-9397-08002B2CF9AE}" pid="24" name="dmsubjectpersonal">
    <vt:lpwstr/>
  </property>
  <property fmtid="{D5CDD505-2E9C-101B-9397-08002B2CF9AE}" pid="25" name="dmprogrammeactivities">
    <vt:lpwstr/>
  </property>
  <property fmtid="{D5CDD505-2E9C-101B-9397-08002B2CF9AE}" pid="26" name="dmaccessclassificationlevel">
    <vt:lpwstr>217;#Internal|6e84e9be-f6bc-4243-9c22-c1ff20989e24</vt:lpwstr>
  </property>
  <property fmtid="{D5CDD505-2E9C-101B-9397-08002B2CF9AE}" pid="27" name="obsbusinessgrouping">
    <vt:lpwstr>302;#IMF Reports - other|fa0ed84d-57ee-4045-a342-da8672d98c61</vt:lpwstr>
  </property>
  <property fmtid="{D5CDD505-2E9C-101B-9397-08002B2CF9AE}" pid="28" name="dmauthorcorporate">
    <vt:lpwstr>218;#European Audiovisual Observatory|592dd60a-8fef-415a-a763-d9197d71fadf</vt:lpwstr>
  </property>
  <property fmtid="{D5CDD505-2E9C-101B-9397-08002B2CF9AE}" pid="29" name="dmsubjectgeographical">
    <vt:lpwstr/>
  </property>
  <property fmtid="{D5CDD505-2E9C-101B-9397-08002B2CF9AE}" pid="30" name="dmlanguages">
    <vt:lpwstr>219;#English|d32f64ea-693d-469e-a004-b8126254efc8</vt:lpwstr>
  </property>
  <property fmtid="{D5CDD505-2E9C-101B-9397-08002B2CF9AE}" pid="31" name="dmsubjectcorporate">
    <vt:lpwstr/>
  </property>
  <property fmtid="{D5CDD505-2E9C-101B-9397-08002B2CF9AE}" pid="32" name="dmdocumenttype">
    <vt:lpwstr/>
  </property>
  <property fmtid="{D5CDD505-2E9C-101B-9397-08002B2CF9AE}" pid="33" name="dmsubjectkeyword">
    <vt:lpwstr/>
  </property>
  <property fmtid="{D5CDD505-2E9C-101B-9397-08002B2CF9AE}" pid="34" name="dmsubjectfreekeyword">
    <vt:lpwstr/>
  </property>
  <property fmtid="{D5CDD505-2E9C-101B-9397-08002B2CF9AE}" pid="35" name="dmothercorporate">
    <vt:lpwstr/>
  </property>
  <property fmtid="{D5CDD505-2E9C-101B-9397-08002B2CF9AE}" pid="36" name="dmtopic">
    <vt:lpwstr/>
  </property>
</Properties>
</file>