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3" r:id="rId2"/>
  </p:sldMasterIdLst>
  <p:notesMasterIdLst>
    <p:notesMasterId r:id="rId11"/>
  </p:notesMasterIdLst>
  <p:handoutMasterIdLst>
    <p:handoutMasterId r:id="rId12"/>
  </p:handoutMasterIdLst>
  <p:sldIdLst>
    <p:sldId id="261" r:id="rId3"/>
    <p:sldId id="319" r:id="rId4"/>
    <p:sldId id="323" r:id="rId5"/>
    <p:sldId id="328" r:id="rId6"/>
    <p:sldId id="327" r:id="rId7"/>
    <p:sldId id="324" r:id="rId8"/>
    <p:sldId id="320" r:id="rId9"/>
    <p:sldId id="318" r:id="rId10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örg Ukrow" initials="" lastIdx="11" clrIdx="0"/>
  <p:cmAuthor id="2" name="Mark Cole" initials="MC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9DD6"/>
    <a:srgbClr val="01377F"/>
    <a:srgbClr val="FFFFFF"/>
    <a:srgbClr val="BCA894"/>
    <a:srgbClr val="E1E1DF"/>
    <a:srgbClr val="CECECC"/>
    <a:srgbClr val="9E9C9A"/>
    <a:srgbClr val="9D9FA0"/>
    <a:srgbClr val="D8DBDA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3360" autoAdjust="0"/>
  </p:normalViewPr>
  <p:slideViewPr>
    <p:cSldViewPr>
      <p:cViewPr varScale="1">
        <p:scale>
          <a:sx n="112" d="100"/>
          <a:sy n="112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25427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charset="0"/>
              </a:defRPr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charset="0"/>
              </a:defRPr>
            </a:lvl1pPr>
          </a:lstStyle>
          <a:p>
            <a:endParaRPr lang="de-DE" alt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47778" y="9430306"/>
            <a:ext cx="3549897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charset="0"/>
              </a:defRPr>
            </a:lvl1pPr>
          </a:lstStyle>
          <a:p>
            <a:fld id="{C988CB96-ADE0-B54B-B4AE-782C7A04F731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893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25427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charset="0"/>
              </a:defRPr>
            </a:lvl1pPr>
          </a:lstStyle>
          <a:p>
            <a:endParaRPr lang="de-DE" alt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charset="0"/>
              </a:defRPr>
            </a:lvl1pPr>
          </a:lstStyle>
          <a:p>
            <a:endParaRPr lang="de-DE" alt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708" y="4715153"/>
            <a:ext cx="5740259" cy="4466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Click to edit Master text styles</a:t>
            </a:r>
          </a:p>
          <a:p>
            <a:pPr lvl="1"/>
            <a:r>
              <a:rPr lang="de-DE" altLang="de-DE"/>
              <a:t>Second level</a:t>
            </a:r>
          </a:p>
          <a:p>
            <a:pPr lvl="2"/>
            <a:r>
              <a:rPr lang="de-DE" altLang="de-DE"/>
              <a:t>Third level</a:t>
            </a:r>
          </a:p>
          <a:p>
            <a:pPr lvl="3"/>
            <a:r>
              <a:rPr lang="de-DE" altLang="de-DE"/>
              <a:t>Fourth level</a:t>
            </a:r>
          </a:p>
          <a:p>
            <a:pPr lvl="4"/>
            <a:r>
              <a:rPr lang="de-DE" altLang="de-DE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Verdana" charset="0"/>
              </a:defRPr>
            </a:lvl1pPr>
          </a:lstStyle>
          <a:p>
            <a:endParaRPr lang="de-DE" alt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23308" y="9430306"/>
            <a:ext cx="3474367" cy="496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Verdana" charset="0"/>
              </a:defRPr>
            </a:lvl1pPr>
          </a:lstStyle>
          <a:p>
            <a:fld id="{B2929A36-9531-8E44-8A74-5E7AA0117ED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0001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-12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-128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-128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-128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-128" charset="0"/>
        <a:ea typeface="ＭＳ Ｐゴシック" pitchFamily="-12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323308" y="9430306"/>
            <a:ext cx="3474367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4C1A4557-9610-A941-B218-01901EC5D476}" type="slidenum">
              <a:rPr lang="de-DE" altLang="de-DE" sz="1000">
                <a:latin typeface="Verdana" charset="0"/>
              </a:rPr>
              <a:pPr algn="r"/>
              <a:t>1</a:t>
            </a:fld>
            <a:endParaRPr lang="de-DE" altLang="de-DE" sz="1000">
              <a:latin typeface="Verdana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4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effectLst/>
        </p:spPr>
        <p:txBody>
          <a:bodyPr/>
          <a:lstStyle>
            <a:lvl1pPr algn="ctr">
              <a:defRPr>
                <a:solidFill>
                  <a:srgbClr val="01377F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Verdana" charset="0"/>
              </a:defRPr>
            </a:lvl1pPr>
            <a:lvl2pPr>
              <a:defRPr baseline="0">
                <a:latin typeface="Verdana" charset="0"/>
              </a:defRPr>
            </a:lvl2pPr>
            <a:lvl3pPr>
              <a:defRPr baseline="0">
                <a:latin typeface="Verdana" charset="0"/>
              </a:defRPr>
            </a:lvl3pPr>
            <a:lvl4pPr>
              <a:defRPr baseline="0">
                <a:latin typeface="Verdana" charset="0"/>
              </a:defRPr>
            </a:lvl4pPr>
            <a:lvl5pPr>
              <a:defRPr sz="1600" baseline="0">
                <a:latin typeface="Verdana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5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effectLst/>
        </p:spPr>
        <p:txBody>
          <a:bodyPr anchor="t"/>
          <a:lstStyle>
            <a:lvl1pPr algn="l">
              <a:defRPr sz="4000" b="1" cap="all">
                <a:solidFill>
                  <a:srgbClr val="01377F"/>
                </a:solidFill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878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11" y="1638000"/>
            <a:ext cx="5796789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1638000"/>
            <a:ext cx="5796789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5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11" y="2277762"/>
            <a:ext cx="5796789" cy="43287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11" y="2277762"/>
            <a:ext cx="5796789" cy="43287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97611" y="1638000"/>
            <a:ext cx="57967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0" y="1638000"/>
            <a:ext cx="5796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11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6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effectLst/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12192000" cy="1484784"/>
          </a:xfrm>
          <a:prstGeom prst="rect">
            <a:avLst/>
          </a:prstGeom>
          <a:solidFill>
            <a:srgbClr val="0137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2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99252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637184"/>
            <a:ext cx="11785600" cy="49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Mastertextformat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1" name="Foliennummernplatzhalter 58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1480800" y="6630988"/>
            <a:ext cx="609600" cy="227012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B5249719-BC1E-614C-AA16-A9E6EFF1DD1F}" type="slidenum">
              <a:rPr lang="en-US" altLang="de-DE" sz="800">
                <a:solidFill>
                  <a:srgbClr val="777777"/>
                </a:solidFill>
                <a:latin typeface="Verdana" charset="0"/>
              </a:rPr>
              <a:pPr algn="r" eaLnBrk="1" hangingPunct="1"/>
              <a:t>‹#›</a:t>
            </a:fld>
            <a:endParaRPr lang="en-US" altLang="de-DE" sz="800">
              <a:solidFill>
                <a:srgbClr val="777777"/>
              </a:solidFill>
              <a:latin typeface="Verdana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101600" y="6629400"/>
            <a:ext cx="5181600" cy="228600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e-DE" sz="800" dirty="0">
                <a:solidFill>
                  <a:srgbClr val="808080"/>
                </a:solidFill>
                <a:latin typeface="Verdana" charset="0"/>
              </a:rPr>
              <a:t>EMFA and AVMSD - What's next?, Brussels, 3 December 2024</a:t>
            </a:r>
          </a:p>
        </p:txBody>
      </p:sp>
      <p:sp>
        <p:nvSpPr>
          <p:cNvPr id="2" name="Rectangle 5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6705601" y="6629400"/>
            <a:ext cx="4762500" cy="228600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de-DE" sz="800" dirty="0">
                <a:solidFill>
                  <a:srgbClr val="808080"/>
                </a:solidFill>
                <a:latin typeface="Verdana" charset="0"/>
              </a:rPr>
              <a:t>Institute of European Media Law |  www.emr-sb.de</a:t>
            </a:r>
            <a:endParaRPr lang="en-US" altLang="de-DE" sz="800" dirty="0">
              <a:solidFill>
                <a:srgbClr val="777777"/>
              </a:solidFill>
              <a:latin typeface="Verdana" charset="0"/>
            </a:endParaRPr>
          </a:p>
        </p:txBody>
      </p:sp>
      <p:pic>
        <p:nvPicPr>
          <p:cNvPr id="13" name="Bild 9">
            <a:extLst>
              <a:ext uri="{FF2B5EF4-FFF2-40B4-BE49-F238E27FC236}">
                <a16:creationId xmlns:a16="http://schemas.microsoft.com/office/drawing/2014/main" id="{928A6F5F-E966-4DDB-BC5D-EC719FF75D8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985" y="45740"/>
            <a:ext cx="1325860" cy="13258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  <p:sldLayoutId id="2147483692" r:id="rId6"/>
  </p:sldLayoutIdLst>
  <p:transition>
    <p:wipe dir="r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0" cap="none" spc="0" baseline="0">
          <a:ln w="0"/>
          <a:solidFill>
            <a:schemeClr val="bg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12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Wingdings" charset="2"/>
        <a:buChar char="§"/>
        <a:defRPr kumimoji="1" sz="26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Font typeface="Times" charset="0"/>
        <a:buChar char="•"/>
        <a:defRPr kumimoji="1">
          <a:solidFill>
            <a:schemeClr val="tx1"/>
          </a:solidFill>
          <a:latin typeface="+mn-lt"/>
          <a:ea typeface="ＭＳ Ｐゴシック" pitchFamily="-128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>
          <a:solidFill>
            <a:schemeClr val="tx1"/>
          </a:solidFill>
          <a:latin typeface="+mn-lt"/>
          <a:ea typeface="ＭＳ Ｐゴシック" pitchFamily="-128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>
          <a:solidFill>
            <a:schemeClr val="tx1"/>
          </a:solidFill>
          <a:latin typeface="+mn-lt"/>
          <a:ea typeface="ＭＳ Ｐゴシック" pitchFamily="-128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ＭＳ Ｐゴシック" pitchFamily="-128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ＭＳ Ｐゴシック" pitchFamily="-128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ＭＳ Ｐゴシック" pitchFamily="-128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ＭＳ Ｐゴシック" pitchFamily="-128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ＭＳ Ｐゴシック" pitchFamily="-128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12241916" cy="6885384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0"/>
            <a:ext cx="9550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380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>
    <p:wipe dir="r"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Font typeface="Times" panose="02020603050405020304" pitchFamily="18" charset="0"/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o"/>
        <a:defRPr kumimoj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6699CC"/>
        </a:buClr>
        <a:buChar char="–"/>
        <a:defRPr kumimoji="1" sz="2000">
          <a:solidFill>
            <a:schemeClr val="tx1"/>
          </a:solidFill>
          <a:latin typeface="Charlotte Sans Book LET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s.coe.int/en/web/observatoire/iris-specia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83598" y="504277"/>
            <a:ext cx="7384609" cy="2376264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" dist="50800" dir="2399971" algn="ctr" rotWithShape="0">
                    <a:srgbClr val="C0C0C0">
                      <a:alpha val="95000"/>
                    </a:srgbClr>
                  </a:outerShdw>
                </a:effectLst>
              </a14:hiddenEffects>
            </a:ext>
          </a:extLst>
        </p:spPr>
        <p:txBody>
          <a:bodyPr anchor="t" anchorCtr="0"/>
          <a:lstStyle/>
          <a:p>
            <a:pPr algn="l"/>
            <a:r>
              <a:rPr lang="de-DE" altLang="de-DE" sz="3200" b="1" dirty="0" err="1">
                <a:solidFill>
                  <a:srgbClr val="FFFFFF"/>
                </a:solidFill>
              </a:rPr>
              <a:t>Unpacking</a:t>
            </a:r>
            <a:r>
              <a:rPr lang="de-DE" altLang="de-DE" sz="3200" b="1" dirty="0">
                <a:solidFill>
                  <a:srgbClr val="FFFFFF"/>
                </a:solidFill>
              </a:rPr>
              <a:t> </a:t>
            </a:r>
            <a:r>
              <a:rPr lang="de-DE" altLang="de-DE" sz="3200" b="1" dirty="0" err="1">
                <a:solidFill>
                  <a:srgbClr val="FFFFFF"/>
                </a:solidFill>
              </a:rPr>
              <a:t>the</a:t>
            </a:r>
            <a:br>
              <a:rPr lang="de-DE" altLang="de-DE" sz="3200" b="1" dirty="0">
                <a:solidFill>
                  <a:srgbClr val="FFFFFF"/>
                </a:solidFill>
              </a:rPr>
            </a:br>
            <a:br>
              <a:rPr lang="de-DE" altLang="de-DE" sz="1400" b="1" dirty="0">
                <a:solidFill>
                  <a:srgbClr val="FFFFFF"/>
                </a:solidFill>
              </a:rPr>
            </a:br>
            <a:r>
              <a:rPr lang="de-DE" altLang="de-DE" sz="3200" b="1" dirty="0">
                <a:solidFill>
                  <a:srgbClr val="FFFFFF"/>
                </a:solidFill>
              </a:rPr>
              <a:t>European Media Freedom Act</a:t>
            </a:r>
            <a:br>
              <a:rPr lang="de-DE" altLang="de-DE" sz="3200" b="1" dirty="0">
                <a:solidFill>
                  <a:srgbClr val="FFFFFF"/>
                </a:solidFill>
              </a:rPr>
            </a:br>
            <a:br>
              <a:rPr lang="de-DE" altLang="de-DE" sz="1100" b="1" dirty="0">
                <a:solidFill>
                  <a:srgbClr val="FFFFFF"/>
                </a:solidFill>
              </a:rPr>
            </a:br>
            <a:r>
              <a:rPr lang="de-DE" altLang="de-DE" sz="3200" b="1" dirty="0">
                <a:solidFill>
                  <a:srgbClr val="FFFFFF"/>
                </a:solidFill>
              </a:rPr>
              <a:t>(EMFA)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83598" y="3174752"/>
            <a:ext cx="6376497" cy="1982440"/>
          </a:xfrm>
        </p:spPr>
        <p:txBody>
          <a:bodyPr anchor="b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de-DE" altLang="de-DE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Prof. Dr. Mark D. Cole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Tx/>
              <a:buFont typeface="Times" panose="02020603050405020304" pitchFamily="18" charset="0"/>
              <a:buNone/>
              <a:tabLst/>
              <a:defRPr/>
            </a:pP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Professor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for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Media and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Telecommunication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Law at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the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University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of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Luxembourg /</a:t>
            </a:r>
            <a:b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</a:b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Director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for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Academic Affairs at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the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</a:t>
            </a:r>
            <a:b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</a:b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Institute </a:t>
            </a:r>
            <a:r>
              <a:rPr kumimoji="1" lang="de-DE" alt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of</a:t>
            </a:r>
            <a:r>
              <a:rPr kumimoji="1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ＭＳ Ｐゴシック"/>
                <a:cs typeface="+mn-cs"/>
              </a:rPr>
              <a:t> European Media Law (EMR)</a:t>
            </a:r>
            <a:br>
              <a:rPr lang="de-DE" altLang="de-DE" sz="1600" dirty="0">
                <a:solidFill>
                  <a:srgbClr val="FFFFFF"/>
                </a:solidFill>
              </a:rPr>
            </a:br>
            <a:br>
              <a:rPr lang="de-DE" altLang="de-DE" sz="1600" dirty="0">
                <a:solidFill>
                  <a:srgbClr val="FFFFFF"/>
                </a:solidFill>
              </a:rPr>
            </a:br>
            <a:r>
              <a:rPr lang="de-DE" altLang="de-DE" sz="1600" dirty="0">
                <a:solidFill>
                  <a:srgbClr val="FFFFFF"/>
                </a:solidFill>
              </a:rPr>
              <a:t>European </a:t>
            </a:r>
            <a:r>
              <a:rPr lang="de-DE" altLang="de-DE" sz="1600" dirty="0" err="1">
                <a:solidFill>
                  <a:srgbClr val="FFFFFF"/>
                </a:solidFill>
              </a:rPr>
              <a:t>Audiovisual</a:t>
            </a:r>
            <a:r>
              <a:rPr lang="de-DE" altLang="de-DE" sz="1600" dirty="0">
                <a:solidFill>
                  <a:srgbClr val="FFFFFF"/>
                </a:solidFill>
              </a:rPr>
              <a:t> Observatory (EAO) Conference:</a:t>
            </a:r>
            <a:br>
              <a:rPr lang="de-DE" altLang="de-DE" sz="1600" dirty="0">
                <a:solidFill>
                  <a:srgbClr val="FFFFFF"/>
                </a:solidFill>
              </a:rPr>
            </a:br>
            <a:r>
              <a:rPr lang="de-DE" altLang="de-DE" sz="1600" dirty="0">
                <a:solidFill>
                  <a:srgbClr val="FFFFFF"/>
                </a:solidFill>
              </a:rPr>
              <a:t>“</a:t>
            </a:r>
            <a:r>
              <a:rPr lang="en-US" altLang="de-DE" sz="1600" dirty="0">
                <a:solidFill>
                  <a:srgbClr val="FFFFFF"/>
                </a:solidFill>
              </a:rPr>
              <a:t>EMFA and AVMSD - What's next?</a:t>
            </a:r>
            <a:r>
              <a:rPr lang="de-DE" altLang="de-DE" sz="1600" dirty="0">
                <a:solidFill>
                  <a:srgbClr val="FFFFFF"/>
                </a:solidFill>
              </a:rPr>
              <a:t>“ </a:t>
            </a:r>
            <a:br>
              <a:rPr lang="de-DE" altLang="de-DE" sz="1600" dirty="0">
                <a:solidFill>
                  <a:srgbClr val="FFFFFF"/>
                </a:solidFill>
              </a:rPr>
            </a:br>
            <a:r>
              <a:rPr lang="de-DE" altLang="de-DE" sz="1600" dirty="0">
                <a:solidFill>
                  <a:srgbClr val="FFFFFF"/>
                </a:solidFill>
              </a:rPr>
              <a:t>3 </a:t>
            </a:r>
            <a:r>
              <a:rPr lang="de-DE" altLang="de-DE" sz="1600" dirty="0" err="1">
                <a:solidFill>
                  <a:srgbClr val="FFFFFF"/>
                </a:solidFill>
              </a:rPr>
              <a:t>December</a:t>
            </a:r>
            <a:r>
              <a:rPr lang="de-DE" altLang="de-DE" sz="1600" dirty="0">
                <a:solidFill>
                  <a:srgbClr val="FFFFFF"/>
                </a:solidFill>
              </a:rPr>
              <a:t> 2024, </a:t>
            </a:r>
            <a:r>
              <a:rPr lang="de-DE" altLang="de-DE" sz="1600" dirty="0" err="1">
                <a:solidFill>
                  <a:srgbClr val="FFFFFF"/>
                </a:solidFill>
              </a:rPr>
              <a:t>Brussels</a:t>
            </a:r>
            <a:endParaRPr lang="de-DE" altLang="de-DE" sz="1600" dirty="0">
              <a:solidFill>
                <a:srgbClr val="FFFFFF"/>
              </a:solidFill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0" y="5181600"/>
            <a:ext cx="12288688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de-DE" altLang="de-DE" sz="1600" dirty="0">
              <a:latin typeface="verdana" charset="0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69" y="314893"/>
            <a:ext cx="2755032" cy="2755032"/>
          </a:xfrm>
          <a:prstGeom prst="rect">
            <a:avLst/>
          </a:prstGeom>
        </p:spPr>
      </p:pic>
      <p:pic>
        <p:nvPicPr>
          <p:cNvPr id="3" name="Grafik 2" descr="Ein Bild, das Screenshot, Kreis, Grafiken, Kunst enthält.&#10;&#10;Automatisch generierte Beschreibung">
            <a:extLst>
              <a:ext uri="{FF2B5EF4-FFF2-40B4-BE49-F238E27FC236}">
                <a16:creationId xmlns:a16="http://schemas.microsoft.com/office/drawing/2014/main" id="{6B2134B3-88A2-5A1A-EDC2-2E7329782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989" y="5429931"/>
            <a:ext cx="1656202" cy="12574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AA34399-C373-715A-D198-C48B55CAC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2400"/>
            <a:ext cx="99252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9pPr>
          </a:lstStyle>
          <a:p>
            <a:r>
              <a:rPr lang="de-DE" altLang="de-DE" kern="0" dirty="0" err="1"/>
              <a:t>What</a:t>
            </a:r>
            <a:r>
              <a:rPr lang="de-DE" altLang="de-DE" kern="0" dirty="0"/>
              <a:t> </a:t>
            </a:r>
            <a:r>
              <a:rPr lang="de-DE" altLang="de-DE" kern="0" dirty="0" err="1"/>
              <a:t>is</a:t>
            </a:r>
            <a:r>
              <a:rPr lang="de-DE" altLang="de-DE" kern="0" dirty="0"/>
              <a:t> </a:t>
            </a:r>
            <a:r>
              <a:rPr lang="de-DE" altLang="de-DE" kern="0" dirty="0" err="1"/>
              <a:t>the</a:t>
            </a:r>
            <a:r>
              <a:rPr lang="de-DE" altLang="de-DE" kern="0" dirty="0"/>
              <a:t> EMFA?</a:t>
            </a:r>
          </a:p>
        </p:txBody>
      </p:sp>
      <p:pic>
        <p:nvPicPr>
          <p:cNvPr id="6" name="Grafik 5" descr="Ein Bild, das Box, Verpackung und Etikettierung, Karton, Text enthält.&#10;&#10;Automatisch generierte Beschreibung">
            <a:extLst>
              <a:ext uri="{FF2B5EF4-FFF2-40B4-BE49-F238E27FC236}">
                <a16:creationId xmlns:a16="http://schemas.microsoft.com/office/drawing/2014/main" id="{DA52293B-9AA1-58E8-5B6A-E37B80131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21" y="1628800"/>
            <a:ext cx="4941168" cy="4941168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794B9D5-90A5-3511-76DA-2C81008E23F3}"/>
              </a:ext>
            </a:extLst>
          </p:cNvPr>
          <p:cNvSpPr txBox="1">
            <a:spLocks/>
          </p:cNvSpPr>
          <p:nvPr/>
        </p:nvSpPr>
        <p:spPr bwMode="auto">
          <a:xfrm>
            <a:off x="5015880" y="1628800"/>
            <a:ext cx="7128793" cy="489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Wingdings" charset="2"/>
              <a:buChar char="§"/>
              <a:defRPr kumimoji="1" sz="2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Times" charset="0"/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9pPr>
          </a:lstStyle>
          <a:p>
            <a:r>
              <a:rPr lang="en-US" altLang="de-DE" sz="2000" kern="0" dirty="0"/>
              <a:t>Product no.: </a:t>
            </a:r>
            <a:r>
              <a:rPr lang="en-US" altLang="de-DE" sz="2000" b="1" kern="0" dirty="0"/>
              <a:t>(EU) 2024/1083</a:t>
            </a:r>
          </a:p>
          <a:p>
            <a:r>
              <a:rPr lang="en-US" altLang="de-DE" sz="2000" kern="0" dirty="0"/>
              <a:t>Sender: </a:t>
            </a:r>
            <a:r>
              <a:rPr lang="en-US" altLang="de-DE" sz="2000" b="1" kern="0" dirty="0"/>
              <a:t>EU</a:t>
            </a:r>
          </a:p>
          <a:p>
            <a:r>
              <a:rPr lang="en-US" altLang="de-DE" sz="2000" kern="0" dirty="0"/>
              <a:t>Receivers: </a:t>
            </a:r>
            <a:r>
              <a:rPr lang="en-US" altLang="de-DE" sz="2000" b="1" kern="0" dirty="0"/>
              <a:t>Member States and others</a:t>
            </a:r>
          </a:p>
          <a:p>
            <a:r>
              <a:rPr lang="en-US" altLang="de-DE" sz="2000" kern="0" dirty="0"/>
              <a:t>Sent on: </a:t>
            </a:r>
            <a:r>
              <a:rPr lang="en-US" altLang="de-DE" sz="2000" b="1" kern="0" dirty="0"/>
              <a:t>07 May 2024 </a:t>
            </a:r>
          </a:p>
          <a:p>
            <a:r>
              <a:rPr lang="en-US" altLang="de-DE" sz="2000" kern="0" dirty="0"/>
              <a:t>Expected delivery: </a:t>
            </a:r>
            <a:r>
              <a:rPr lang="en-US" altLang="de-DE" sz="2000" b="1" kern="0" dirty="0"/>
              <a:t>08 Feb./May 2025</a:t>
            </a:r>
            <a:r>
              <a:rPr lang="en-US" altLang="de-DE" sz="2000" kern="0" dirty="0"/>
              <a:t>, </a:t>
            </a:r>
            <a:br>
              <a:rPr lang="en-US" altLang="de-DE" sz="2000" kern="0" dirty="0"/>
            </a:br>
            <a:r>
              <a:rPr lang="en-US" altLang="de-DE" sz="2000" kern="0" dirty="0"/>
              <a:t>			 08 May 2027 at the latest*</a:t>
            </a:r>
            <a:br>
              <a:rPr lang="en-US" altLang="de-DE" sz="2000" kern="0" dirty="0"/>
            </a:br>
            <a:r>
              <a:rPr lang="en-US" altLang="de-DE" sz="1200" kern="0" dirty="0"/>
              <a:t>*   </a:t>
            </a:r>
            <a:r>
              <a:rPr lang="en-US" altLang="de-DE" sz="1200" i="1" kern="0" dirty="0"/>
              <a:t>some delays may occur as receivers’ assistance is required; </a:t>
            </a:r>
            <a:br>
              <a:rPr lang="en-US" altLang="de-DE" sz="1200" i="1" kern="0" dirty="0"/>
            </a:br>
            <a:r>
              <a:rPr lang="en-US" altLang="de-DE" sz="1200" i="1" kern="0" dirty="0"/>
              <a:t>     some articles will arrive earlier as individual shipments. </a:t>
            </a:r>
          </a:p>
          <a:p>
            <a:r>
              <a:rPr lang="en-US" altLang="de-DE" sz="2000" kern="0" dirty="0"/>
              <a:t>Shipping address: </a:t>
            </a:r>
            <a:r>
              <a:rPr lang="en-US" altLang="de-DE" sz="2000" b="1" kern="0" dirty="0"/>
              <a:t>European Union </a:t>
            </a:r>
            <a:r>
              <a:rPr lang="en-US" altLang="de-DE" sz="1600" kern="0" dirty="0"/>
              <a:t>(everywhere)</a:t>
            </a:r>
          </a:p>
          <a:p>
            <a:pPr lvl="1"/>
            <a:r>
              <a:rPr lang="en-US" altLang="de-DE" sz="1600" kern="0" dirty="0"/>
              <a:t>No special customs requirements applicable; </a:t>
            </a:r>
            <a:br>
              <a:rPr lang="en-US" altLang="de-DE" sz="1600" kern="0" dirty="0"/>
            </a:br>
            <a:r>
              <a:rPr lang="en-US" altLang="de-DE" sz="1600" kern="0" dirty="0"/>
              <a:t>article number 17 is flagged for further inspection.</a:t>
            </a:r>
          </a:p>
          <a:p>
            <a:r>
              <a:rPr lang="en-US" altLang="de-DE" sz="2000" kern="0" dirty="0"/>
              <a:t>Shipping information: </a:t>
            </a:r>
            <a:r>
              <a:rPr lang="en-US" altLang="de-DE" sz="2000" b="1" kern="0" dirty="0"/>
              <a:t>Directly binding </a:t>
            </a:r>
            <a:r>
              <a:rPr lang="en-US" altLang="de-DE" sz="2000" kern="0" dirty="0"/>
              <a:t>Regulation</a:t>
            </a:r>
          </a:p>
          <a:p>
            <a:pPr lvl="1"/>
            <a:r>
              <a:rPr lang="en-US" altLang="de-DE" sz="1600" kern="0" dirty="0"/>
              <a:t>Stable load, no ‘Fragile’ warning sign required.</a:t>
            </a:r>
          </a:p>
          <a:p>
            <a:r>
              <a:rPr lang="en-US" altLang="de-DE" sz="2000" kern="0" dirty="0"/>
              <a:t>Value of goods: </a:t>
            </a:r>
            <a:r>
              <a:rPr lang="en-US" altLang="de-DE" sz="2000" b="1" kern="0" dirty="0"/>
              <a:t>priceless</a:t>
            </a:r>
            <a:r>
              <a:rPr lang="en-US" altLang="de-DE" sz="2000" kern="0" dirty="0"/>
              <a:t> (media freedom and</a:t>
            </a:r>
            <a:br>
              <a:rPr lang="en-US" altLang="de-DE" sz="2000" kern="0" dirty="0"/>
            </a:br>
            <a:r>
              <a:rPr lang="en-US" altLang="de-DE" sz="2000" kern="0" dirty="0"/>
              <a:t>		       pluralism), VAT to be added </a:t>
            </a:r>
          </a:p>
        </p:txBody>
      </p:sp>
    </p:spTree>
    <p:extLst>
      <p:ext uri="{BB962C8B-B14F-4D97-AF65-F5344CB8AC3E}">
        <p14:creationId xmlns:p14="http://schemas.microsoft.com/office/powerpoint/2010/main" val="717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58A08-E89F-F6C3-D69B-1C8696A0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DF784EC-FC42-2425-9929-AF92AC385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2400"/>
            <a:ext cx="99252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9pPr>
          </a:lstStyle>
          <a:p>
            <a:r>
              <a:rPr lang="de-DE" altLang="de-DE" kern="0" dirty="0" err="1"/>
              <a:t>What</a:t>
            </a:r>
            <a:r>
              <a:rPr lang="de-DE" altLang="de-DE" kern="0" dirty="0"/>
              <a:t> </a:t>
            </a:r>
            <a:r>
              <a:rPr lang="de-DE" altLang="de-DE" kern="0" dirty="0" err="1"/>
              <a:t>is</a:t>
            </a:r>
            <a:r>
              <a:rPr lang="de-DE" altLang="de-DE" kern="0" dirty="0"/>
              <a:t> in </a:t>
            </a:r>
            <a:r>
              <a:rPr lang="de-DE" altLang="de-DE" kern="0" dirty="0" err="1"/>
              <a:t>the</a:t>
            </a:r>
            <a:r>
              <a:rPr lang="de-DE" altLang="de-DE" kern="0" dirty="0"/>
              <a:t> EMFA? </a:t>
            </a:r>
            <a:r>
              <a:rPr lang="de-DE" altLang="de-DE" kern="0" dirty="0" err="1"/>
              <a:t>Unpacking</a:t>
            </a:r>
            <a:r>
              <a:rPr lang="de-DE" altLang="de-DE" kern="0" dirty="0"/>
              <a:t>…</a:t>
            </a:r>
          </a:p>
        </p:txBody>
      </p:sp>
      <p:pic>
        <p:nvPicPr>
          <p:cNvPr id="4" name="Grafik 3" descr="Ein Bild, das Behälter, Box, Karton, Verpackung und Etikettierung enthält.&#10;&#10;Automatisch generierte Beschreibung">
            <a:extLst>
              <a:ext uri="{FF2B5EF4-FFF2-40B4-BE49-F238E27FC236}">
                <a16:creationId xmlns:a16="http://schemas.microsoft.com/office/drawing/2014/main" id="{10E38701-8C55-294E-8B31-8AA80D5B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r="4398" b="6563"/>
          <a:stretch/>
        </p:blipFill>
        <p:spPr>
          <a:xfrm>
            <a:off x="119336" y="1585788"/>
            <a:ext cx="4392489" cy="4615753"/>
          </a:xfrm>
          <a:prstGeom prst="rect">
            <a:avLst/>
          </a:prstGeom>
        </p:spPr>
      </p:pic>
      <p:pic>
        <p:nvPicPr>
          <p:cNvPr id="5" name="Grafik 4" descr="Ein Bild, das Text, Box, Rechteck, Hellbraun enthält.&#10;&#10;Automatisch generierte Beschreibung">
            <a:extLst>
              <a:ext uri="{FF2B5EF4-FFF2-40B4-BE49-F238E27FC236}">
                <a16:creationId xmlns:a16="http://schemas.microsoft.com/office/drawing/2014/main" id="{5F06C658-DDCD-2358-5DE1-5D51899FA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7951" r="3800" b="14300"/>
          <a:stretch/>
        </p:blipFill>
        <p:spPr>
          <a:xfrm>
            <a:off x="4799856" y="1823452"/>
            <a:ext cx="6696744" cy="438477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8FB284A-0ACF-FB25-45C9-362FAB15B822}"/>
              </a:ext>
            </a:extLst>
          </p:cNvPr>
          <p:cNvSpPr txBox="1"/>
          <p:nvPr/>
        </p:nvSpPr>
        <p:spPr>
          <a:xfrm>
            <a:off x="5303912" y="242088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600" b="1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Rights of recipients/users</a:t>
            </a:r>
            <a:endParaRPr lang="de-DE" sz="16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05AE17E-7AB1-9F6F-B80D-F5A8A051910F}"/>
              </a:ext>
            </a:extLst>
          </p:cNvPr>
          <p:cNvSpPr txBox="1"/>
          <p:nvPr/>
        </p:nvSpPr>
        <p:spPr>
          <a:xfrm>
            <a:off x="7320136" y="2348880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600" b="1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Rights of media service providers </a:t>
            </a:r>
            <a:endParaRPr lang="de-DE" sz="16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5EAA5B4-7844-2C97-CE59-1CEEB6C900D3}"/>
              </a:ext>
            </a:extLst>
          </p:cNvPr>
          <p:cNvSpPr txBox="1"/>
          <p:nvPr/>
        </p:nvSpPr>
        <p:spPr>
          <a:xfrm>
            <a:off x="5303912" y="4293096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600" b="1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Duties of media service providers </a:t>
            </a:r>
            <a:endParaRPr lang="de-DE" sz="16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0E7C26-F2A8-CE0B-A44F-B8255D16BB78}"/>
              </a:ext>
            </a:extLst>
          </p:cNvPr>
          <p:cNvSpPr txBox="1"/>
          <p:nvPr/>
        </p:nvSpPr>
        <p:spPr>
          <a:xfrm>
            <a:off x="7311543" y="4316480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1600" b="1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Internal media market toolkit</a:t>
            </a:r>
            <a:endParaRPr lang="de-DE" sz="16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pic>
        <p:nvPicPr>
          <p:cNvPr id="12" name="Grafik 11" descr="Lupe mit einfarbiger Füllung">
            <a:extLst>
              <a:ext uri="{FF2B5EF4-FFF2-40B4-BE49-F238E27FC236}">
                <a16:creationId xmlns:a16="http://schemas.microsoft.com/office/drawing/2014/main" id="{770FDF22-3EB7-F156-CCFD-AB185477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9496" y="3015110"/>
            <a:ext cx="1757107" cy="17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remove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AA515-AE23-206F-6E86-F2BC8F800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2184B9-25D1-01B6-434C-410FFC17F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2400"/>
            <a:ext cx="99252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9pPr>
          </a:lstStyle>
          <a:p>
            <a:r>
              <a:rPr lang="de-DE" altLang="de-DE" kern="0" dirty="0" err="1"/>
              <a:t>What</a:t>
            </a:r>
            <a:r>
              <a:rPr lang="de-DE" altLang="de-DE" kern="0" dirty="0"/>
              <a:t> </a:t>
            </a:r>
            <a:r>
              <a:rPr lang="de-DE" altLang="de-DE" kern="0" dirty="0" err="1"/>
              <a:t>is</a:t>
            </a:r>
            <a:r>
              <a:rPr lang="de-DE" altLang="de-DE" kern="0" dirty="0"/>
              <a:t> in </a:t>
            </a:r>
            <a:r>
              <a:rPr lang="de-DE" altLang="de-DE" kern="0" dirty="0" err="1"/>
              <a:t>the</a:t>
            </a:r>
            <a:r>
              <a:rPr lang="de-DE" altLang="de-DE" kern="0" dirty="0"/>
              <a:t> EMFA? </a:t>
            </a:r>
            <a:r>
              <a:rPr lang="de-DE" altLang="de-DE" kern="0" dirty="0" err="1"/>
              <a:t>Unpacking</a:t>
            </a:r>
            <a:r>
              <a:rPr lang="de-DE" altLang="de-DE" kern="0" dirty="0"/>
              <a:t>…</a:t>
            </a:r>
          </a:p>
        </p:txBody>
      </p:sp>
      <p:pic>
        <p:nvPicPr>
          <p:cNvPr id="4" name="Grafik 3" descr="Ein Bild, das Behälter, Box, Karton, Verpackung und Etikettierung enthält.&#10;&#10;Automatisch generierte Beschreibung">
            <a:extLst>
              <a:ext uri="{FF2B5EF4-FFF2-40B4-BE49-F238E27FC236}">
                <a16:creationId xmlns:a16="http://schemas.microsoft.com/office/drawing/2014/main" id="{410AEE47-2403-23B5-6F8E-E52935393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" r="4398" b="6563"/>
          <a:stretch/>
        </p:blipFill>
        <p:spPr>
          <a:xfrm>
            <a:off x="119337" y="1585789"/>
            <a:ext cx="2302255" cy="2419275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D9BBEA4-9BAC-6198-350D-B9921971C41B}"/>
              </a:ext>
            </a:extLst>
          </p:cNvPr>
          <p:cNvSpPr txBox="1">
            <a:spLocks/>
          </p:cNvSpPr>
          <p:nvPr/>
        </p:nvSpPr>
        <p:spPr bwMode="auto">
          <a:xfrm>
            <a:off x="4151783" y="1585788"/>
            <a:ext cx="7891089" cy="49757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Wingdings" charset="2"/>
              <a:buChar char="§"/>
              <a:defRPr kumimoji="1" sz="2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Times" charset="0"/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9pPr>
          </a:lstStyle>
          <a:p>
            <a:pPr marL="0" indent="0">
              <a:buNone/>
            </a:pPr>
            <a:r>
              <a:rPr lang="en-US" altLang="de-DE" sz="1600" kern="0" dirty="0">
                <a:solidFill>
                  <a:srgbClr val="4C9DD6"/>
                </a:solidFill>
              </a:rPr>
              <a:t>List of content </a:t>
            </a:r>
            <a:r>
              <a:rPr lang="en-US" altLang="de-DE" sz="1400" i="1" kern="0" dirty="0"/>
              <a:t>(checked and cleared for further processing)</a:t>
            </a:r>
          </a:p>
          <a:p>
            <a:pPr marL="0" indent="0">
              <a:buNone/>
            </a:pPr>
            <a:endParaRPr lang="en-US" altLang="de-DE" sz="1400" i="1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sz="1600" b="1" kern="0" dirty="0"/>
              <a:t>Rights of recipients/users </a:t>
            </a:r>
            <a:r>
              <a:rPr lang="en-US" altLang="de-DE" sz="1600" kern="0" dirty="0"/>
              <a:t>- 2x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2024-1083-</a:t>
            </a:r>
            <a:r>
              <a:rPr lang="en-US" altLang="de-DE" sz="1400" b="1" kern="0" dirty="0"/>
              <a:t>A.3</a:t>
            </a:r>
            <a:r>
              <a:rPr lang="en-US" altLang="de-DE" sz="1400" kern="0" dirty="0"/>
              <a:t>: access to plural and independent media content </a:t>
            </a:r>
            <a:br>
              <a:rPr lang="en-US" altLang="de-DE" sz="1400" kern="0" dirty="0"/>
            </a:br>
            <a:r>
              <a:rPr lang="en-US" altLang="de-DE" sz="1400" kern="0" dirty="0"/>
              <a:t>(no warranty awarded by shipper)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2024-1083-</a:t>
            </a:r>
            <a:r>
              <a:rPr lang="en-US" altLang="de-DE" sz="1400" b="1" kern="0" dirty="0"/>
              <a:t>A.21</a:t>
            </a:r>
            <a:r>
              <a:rPr lang="en-US" altLang="de-DE" sz="1400" kern="0" dirty="0"/>
              <a:t>: </a:t>
            </a:r>
            <a:r>
              <a:rPr lang="en-US" altLang="de-DE" sz="1400" kern="0" dirty="0" err="1"/>
              <a:t>customisation</a:t>
            </a:r>
            <a:r>
              <a:rPr lang="en-US" altLang="de-DE" sz="1400" kern="0" dirty="0"/>
              <a:t> of media offerings (delivery note to be sent to manufacturers, developers and importers of devices and user interfaces)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sz="1600" b="1" kern="0" dirty="0"/>
              <a:t>Rights of media service providers </a:t>
            </a:r>
            <a:r>
              <a:rPr lang="en-US" altLang="de-DE" sz="1600" kern="0" dirty="0"/>
              <a:t>– 3x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</a:t>
            </a:r>
            <a:r>
              <a:rPr lang="en-US" altLang="de-DE" sz="1400" b="1" kern="0" dirty="0"/>
              <a:t>-A.4I-II &amp; A.21</a:t>
            </a:r>
            <a:r>
              <a:rPr lang="en-US" altLang="de-DE" sz="1400" kern="0" dirty="0"/>
              <a:t>: protection of editorial independence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2024-1083-</a:t>
            </a:r>
            <a:r>
              <a:rPr lang="en-US" altLang="de-DE" sz="1400" b="1" kern="0" dirty="0"/>
              <a:t>A.4III-VIII</a:t>
            </a:r>
            <a:r>
              <a:rPr lang="en-US" altLang="de-DE" sz="1400" kern="0" dirty="0"/>
              <a:t>: protection of journalistic 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2024-1083-</a:t>
            </a:r>
            <a:r>
              <a:rPr lang="en-US" altLang="de-DE" sz="1400" b="1" kern="0" dirty="0"/>
              <a:t>A.18</a:t>
            </a:r>
            <a:r>
              <a:rPr lang="en-US" altLang="de-DE" sz="1400" kern="0" dirty="0"/>
              <a:t>: ’media privilege’ vis-à-vis platforms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sz="1600" b="1" kern="0" dirty="0"/>
              <a:t>Duties of media service providers </a:t>
            </a:r>
            <a:r>
              <a:rPr lang="en-US" altLang="de-DE" sz="1600" kern="0" dirty="0"/>
              <a:t>– 2x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2024-1083-</a:t>
            </a:r>
            <a:r>
              <a:rPr lang="en-US" altLang="de-DE" sz="1400" b="1" kern="0" dirty="0"/>
              <a:t>A.6I</a:t>
            </a:r>
            <a:r>
              <a:rPr lang="en-US" altLang="de-DE" sz="1400" kern="0" dirty="0"/>
              <a:t>: media ownership transparency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2024-1083-</a:t>
            </a:r>
            <a:r>
              <a:rPr lang="en-US" altLang="de-DE" sz="1400" b="1" kern="0" dirty="0"/>
              <a:t>A.6II</a:t>
            </a:r>
            <a:r>
              <a:rPr lang="en-US" altLang="de-DE" sz="1400" kern="0" dirty="0"/>
              <a:t>: (internal) independence of editorial decisions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sz="1600" b="1" kern="0" dirty="0"/>
              <a:t>Internal media market toolkit </a:t>
            </a:r>
            <a:r>
              <a:rPr lang="en-US" altLang="de-DE" sz="1600" kern="0" dirty="0"/>
              <a:t>– 3x (different variants)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</a:t>
            </a:r>
            <a:r>
              <a:rPr lang="en-US" altLang="de-DE" sz="1400" b="1" kern="0" dirty="0"/>
              <a:t>-A.22</a:t>
            </a:r>
            <a:r>
              <a:rPr lang="en-US" altLang="de-DE" sz="1400" kern="0" dirty="0"/>
              <a:t>: assessment of media market concentrations (first edition)</a:t>
            </a:r>
            <a:endParaRPr lang="en-US" altLang="de-DE" sz="1400" b="1" kern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</a:t>
            </a:r>
            <a:r>
              <a:rPr lang="en-US" altLang="de-DE" sz="1400" b="1" kern="0" dirty="0"/>
              <a:t>-A.24</a:t>
            </a:r>
            <a:r>
              <a:rPr lang="en-US" altLang="de-DE" sz="1400" kern="0" dirty="0"/>
              <a:t>: basic rules for audience measurement (first edition)</a:t>
            </a:r>
            <a:endParaRPr lang="en-US" altLang="de-DE" sz="1400" b="1" kern="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</a:t>
            </a:r>
            <a:r>
              <a:rPr lang="en-US" altLang="de-DE" sz="1400" b="1" kern="0" dirty="0"/>
              <a:t>-A.25</a:t>
            </a:r>
            <a:r>
              <a:rPr lang="en-US" altLang="de-DE" sz="1400" kern="0" dirty="0"/>
              <a:t>: allocation of state advertising (first edition)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997507-965D-11EC-E3A7-5D3C7E6FD298}"/>
              </a:ext>
            </a:extLst>
          </p:cNvPr>
          <p:cNvSpPr txBox="1">
            <a:spLocks/>
          </p:cNvSpPr>
          <p:nvPr/>
        </p:nvSpPr>
        <p:spPr bwMode="auto">
          <a:xfrm>
            <a:off x="119336" y="4149080"/>
            <a:ext cx="4176464" cy="190683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Wingdings" charset="2"/>
              <a:buChar char="§"/>
              <a:defRPr kumimoji="1" sz="2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Times" charset="0"/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de-DE" sz="1600" kern="0" dirty="0">
                <a:solidFill>
                  <a:srgbClr val="4C9DD6"/>
                </a:solidFill>
              </a:rPr>
              <a:t>Instruction manual</a:t>
            </a:r>
            <a:r>
              <a:rPr lang="en-US" altLang="de-DE" sz="1600" kern="0" dirty="0"/>
              <a:t> 1x, includes: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</a:t>
            </a:r>
            <a:r>
              <a:rPr lang="en-US" altLang="de-DE" sz="1400" b="1" kern="0" dirty="0"/>
              <a:t>-A.7-A.13</a:t>
            </a:r>
            <a:r>
              <a:rPr lang="en-US" altLang="de-DE" sz="1400" kern="0" dirty="0"/>
              <a:t>:</a:t>
            </a:r>
            <a:r>
              <a:rPr lang="en-US" altLang="de-DE" sz="1400" b="1" kern="0" dirty="0"/>
              <a:t> Institutional set-up </a:t>
            </a:r>
            <a:r>
              <a:rPr lang="en-US" altLang="de-DE" sz="1400" kern="0" dirty="0"/>
              <a:t>incl. </a:t>
            </a:r>
            <a:br>
              <a:rPr lang="en-US" altLang="de-DE" sz="1400" kern="0" dirty="0"/>
            </a:br>
            <a:r>
              <a:rPr lang="en-US" altLang="de-DE" sz="1400" kern="0" dirty="0"/>
              <a:t>NRAs, Board and Commission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2024-1083</a:t>
            </a:r>
            <a:r>
              <a:rPr lang="en-US" altLang="de-DE" sz="1400" b="1" kern="0" dirty="0"/>
              <a:t>-A.14-A.17</a:t>
            </a:r>
            <a:r>
              <a:rPr lang="en-US" altLang="de-DE" sz="1400" kern="0" dirty="0"/>
              <a:t>: </a:t>
            </a:r>
            <a:r>
              <a:rPr lang="en-US" altLang="de-DE" sz="1400" b="1" kern="0" dirty="0"/>
              <a:t>cooperation mechanisms </a:t>
            </a:r>
            <a:r>
              <a:rPr lang="en-US" altLang="de-DE" sz="1400" kern="0" dirty="0"/>
              <a:t>(updated version 2.0, new model from 2010-13-ERGA-MoU, requires product no. 2010/13/EU)</a:t>
            </a:r>
          </a:p>
        </p:txBody>
      </p:sp>
      <p:pic>
        <p:nvPicPr>
          <p:cNvPr id="5" name="Grafik 4" descr="Ein Bild, das Text, Box, Rechteck, Hellbraun enthält.&#10;&#10;Automatisch generierte Beschreibung">
            <a:extLst>
              <a:ext uri="{FF2B5EF4-FFF2-40B4-BE49-F238E27FC236}">
                <a16:creationId xmlns:a16="http://schemas.microsoft.com/office/drawing/2014/main" id="{C43CAE58-B31F-3528-D50E-4C36828B9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7951" r="34343" b="14300"/>
          <a:stretch/>
        </p:blipFill>
        <p:spPr>
          <a:xfrm>
            <a:off x="2423592" y="1988840"/>
            <a:ext cx="1653495" cy="1656184"/>
          </a:xfrm>
          <a:prstGeom prst="rect">
            <a:avLst/>
          </a:prstGeom>
        </p:spPr>
      </p:pic>
      <p:pic>
        <p:nvPicPr>
          <p:cNvPr id="6" name="Grafik 11" descr="Lupe mit einfarbiger Füllung">
            <a:extLst>
              <a:ext uri="{FF2B5EF4-FFF2-40B4-BE49-F238E27FC236}">
                <a16:creationId xmlns:a16="http://schemas.microsoft.com/office/drawing/2014/main" id="{C5B2A275-1D59-C2EC-3B14-D6C8F9A4F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41034">
            <a:off x="1830065" y="1683345"/>
            <a:ext cx="1757107" cy="1757107"/>
          </a:xfrm>
          <a:prstGeom prst="rect">
            <a:avLst/>
          </a:prstGeom>
        </p:spPr>
      </p:pic>
      <p:sp>
        <p:nvSpPr>
          <p:cNvPr id="8" name="Textfeld 5">
            <a:extLst>
              <a:ext uri="{FF2B5EF4-FFF2-40B4-BE49-F238E27FC236}">
                <a16:creationId xmlns:a16="http://schemas.microsoft.com/office/drawing/2014/main" id="{57F9443F-CB37-EDE8-1714-B2057A4AD596}"/>
              </a:ext>
            </a:extLst>
          </p:cNvPr>
          <p:cNvSpPr txBox="1"/>
          <p:nvPr/>
        </p:nvSpPr>
        <p:spPr>
          <a:xfrm>
            <a:off x="2567608" y="2132856"/>
            <a:ext cx="7200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7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Rights of recipients    / users</a:t>
            </a:r>
            <a:endParaRPr lang="de-DE" sz="7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27948C62-CBD1-C56C-F4C3-C8A4546FAA2E}"/>
              </a:ext>
            </a:extLst>
          </p:cNvPr>
          <p:cNvSpPr txBox="1"/>
          <p:nvPr/>
        </p:nvSpPr>
        <p:spPr>
          <a:xfrm>
            <a:off x="3287688" y="213285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Rights of </a:t>
            </a:r>
            <a:b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</a:br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  MSPs</a:t>
            </a:r>
            <a:endParaRPr lang="de-DE" sz="8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43002-CF63-DAFE-798D-41DBB20FB1B5}"/>
              </a:ext>
            </a:extLst>
          </p:cNvPr>
          <p:cNvSpPr txBox="1"/>
          <p:nvPr/>
        </p:nvSpPr>
        <p:spPr>
          <a:xfrm>
            <a:off x="2567608" y="2852936"/>
            <a:ext cx="59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Duties of</a:t>
            </a:r>
          </a:p>
          <a:p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MSPs</a:t>
            </a:r>
            <a:endParaRPr lang="de-DE" sz="8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CF714-D08E-B083-E90D-60A8F4C207F1}"/>
              </a:ext>
            </a:extLst>
          </p:cNvPr>
          <p:cNvSpPr txBox="1"/>
          <p:nvPr/>
        </p:nvSpPr>
        <p:spPr>
          <a:xfrm>
            <a:off x="3313722" y="2852936"/>
            <a:ext cx="7660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Internal</a:t>
            </a:r>
            <a:b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</a:br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media </a:t>
            </a:r>
            <a:b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</a:br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market </a:t>
            </a:r>
            <a:b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</a:br>
            <a:r>
              <a:rPr lang="en-US" altLang="de-DE" sz="800" kern="0" dirty="0">
                <a:effectLst>
                  <a:innerShdw blurRad="114300">
                    <a:prstClr val="black"/>
                  </a:innerShdw>
                </a:effectLst>
                <a:latin typeface="+mj-lt"/>
              </a:rPr>
              <a:t>toolkit</a:t>
            </a:r>
            <a:endParaRPr lang="de-DE" sz="800" dirty="0">
              <a:effectLst>
                <a:innerShdw blurRad="114300">
                  <a:prstClr val="black"/>
                </a:innerShdw>
              </a:effectLst>
              <a:latin typeface="+mj-lt"/>
            </a:endParaRPr>
          </a:p>
        </p:txBody>
      </p:sp>
      <p:pic>
        <p:nvPicPr>
          <p:cNvPr id="14" name="Grafik 11" descr="Lupe mit einfarbiger Füllung">
            <a:extLst>
              <a:ext uri="{FF2B5EF4-FFF2-40B4-BE49-F238E27FC236}">
                <a16:creationId xmlns:a16="http://schemas.microsoft.com/office/drawing/2014/main" id="{32FC5894-88CB-0558-B711-2B4379655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41034">
            <a:off x="2628164" y="1689356"/>
            <a:ext cx="1757107" cy="1757107"/>
          </a:xfrm>
          <a:prstGeom prst="rect">
            <a:avLst/>
          </a:prstGeom>
        </p:spPr>
      </p:pic>
      <p:pic>
        <p:nvPicPr>
          <p:cNvPr id="15" name="Grafik 11" descr="Lupe mit einfarbiger Füllung">
            <a:extLst>
              <a:ext uri="{FF2B5EF4-FFF2-40B4-BE49-F238E27FC236}">
                <a16:creationId xmlns:a16="http://schemas.microsoft.com/office/drawing/2014/main" id="{29747D72-A57D-0FA3-1871-8F932940D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41034">
            <a:off x="1902073" y="2409436"/>
            <a:ext cx="1757107" cy="1757107"/>
          </a:xfrm>
          <a:prstGeom prst="rect">
            <a:avLst/>
          </a:prstGeom>
        </p:spPr>
      </p:pic>
      <p:pic>
        <p:nvPicPr>
          <p:cNvPr id="16" name="Grafik 11" descr="Lupe mit einfarbiger Füllung">
            <a:extLst>
              <a:ext uri="{FF2B5EF4-FFF2-40B4-BE49-F238E27FC236}">
                <a16:creationId xmlns:a16="http://schemas.microsoft.com/office/drawing/2014/main" id="{F9F049AE-567F-46CA-6254-935C2F380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041034">
            <a:off x="2550145" y="2481444"/>
            <a:ext cx="1757107" cy="17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EA81CB-6A4F-35D3-E41A-C5B254FC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unpacking</a:t>
            </a:r>
            <a:r>
              <a:rPr lang="de-DE" dirty="0"/>
              <a:t>…</a:t>
            </a:r>
          </a:p>
        </p:txBody>
      </p:sp>
      <p:pic>
        <p:nvPicPr>
          <p:cNvPr id="9" name="Grafik 8" descr="Ein Bild, das Text, Screenshot, Schrift, Marke enthält.&#10;&#10;Automatisch generierte Beschreibung">
            <a:extLst>
              <a:ext uri="{FF2B5EF4-FFF2-40B4-BE49-F238E27FC236}">
                <a16:creationId xmlns:a16="http://schemas.microsoft.com/office/drawing/2014/main" id="{6D5DEC22-C199-996D-2406-92FCCC155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97203"/>
            <a:ext cx="4127832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720E06A-93FA-36EE-7D2F-5BAA9182A653}"/>
              </a:ext>
            </a:extLst>
          </p:cNvPr>
          <p:cNvSpPr txBox="1"/>
          <p:nvPr/>
        </p:nvSpPr>
        <p:spPr>
          <a:xfrm>
            <a:off x="10200456" y="249370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C9DD6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Now on the EAO website</a:t>
            </a:r>
            <a:endParaRPr lang="de-DE" b="1" dirty="0">
              <a:solidFill>
                <a:srgbClr val="4C9DD6"/>
              </a:solidFill>
              <a:latin typeface="+mj-lt"/>
            </a:endParaRPr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D77D377C-449D-6A74-2A03-7B2530B4807F}"/>
              </a:ext>
            </a:extLst>
          </p:cNvPr>
          <p:cNvSpPr txBox="1"/>
          <p:nvPr/>
        </p:nvSpPr>
        <p:spPr>
          <a:xfrm>
            <a:off x="10272464" y="4028871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rgbClr val="4C9DD6"/>
                </a:solidFill>
                <a:latin typeface="+mj-lt"/>
              </a:rPr>
              <a:t>in </a:t>
            </a:r>
            <a:br>
              <a:rPr lang="de-DE" b="1" dirty="0">
                <a:solidFill>
                  <a:srgbClr val="4C9DD6"/>
                </a:solidFill>
                <a:latin typeface="+mj-lt"/>
              </a:rPr>
            </a:br>
            <a:r>
              <a:rPr lang="de-DE" b="1" dirty="0">
                <a:solidFill>
                  <a:srgbClr val="4C9DD6"/>
                </a:solidFill>
                <a:latin typeface="+mj-lt"/>
              </a:rPr>
              <a:t>EN</a:t>
            </a:r>
            <a:br>
              <a:rPr lang="de-DE" b="1" dirty="0">
                <a:solidFill>
                  <a:srgbClr val="4C9DD6"/>
                </a:solidFill>
                <a:latin typeface="+mj-lt"/>
              </a:rPr>
            </a:br>
            <a:r>
              <a:rPr lang="de-DE" b="1" dirty="0">
                <a:solidFill>
                  <a:srgbClr val="4C9DD6"/>
                </a:solidFill>
                <a:latin typeface="+mj-lt"/>
              </a:rPr>
              <a:t>FR</a:t>
            </a:r>
          </a:p>
          <a:p>
            <a:pPr algn="ctr"/>
            <a:r>
              <a:rPr lang="de-DE" b="1" dirty="0">
                <a:solidFill>
                  <a:srgbClr val="4C9DD6"/>
                </a:solidFill>
                <a:latin typeface="+mj-lt"/>
              </a:rPr>
              <a:t>DE</a:t>
            </a:r>
          </a:p>
        </p:txBody>
      </p:sp>
      <p:pic>
        <p:nvPicPr>
          <p:cNvPr id="5" name="Picture 4" descr="A paper with text on it&#10;&#10;Description automatically generated">
            <a:extLst>
              <a:ext uri="{FF2B5EF4-FFF2-40B4-BE49-F238E27FC236}">
                <a16:creationId xmlns:a16="http://schemas.microsoft.com/office/drawing/2014/main" id="{FD4BF83B-89E5-0176-E30D-5FBF2924E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3"/>
          <a:stretch/>
        </p:blipFill>
        <p:spPr>
          <a:xfrm>
            <a:off x="479376" y="1484784"/>
            <a:ext cx="3387489" cy="444738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A93E1C1-C9C9-1E35-4932-A7B0E40AC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5695227"/>
            <a:ext cx="3168352" cy="83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A40C89F8-592E-DF86-53CC-0E349BB31B64}"/>
              </a:ext>
            </a:extLst>
          </p:cNvPr>
          <p:cNvSpPr/>
          <p:nvPr/>
        </p:nvSpPr>
        <p:spPr>
          <a:xfrm>
            <a:off x="2452997" y="5022193"/>
            <a:ext cx="2459420" cy="1198178"/>
          </a:xfrm>
          <a:prstGeom prst="roundRect">
            <a:avLst/>
          </a:prstGeom>
          <a:solidFill>
            <a:srgbClr val="15608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NRAs</a:t>
            </a:r>
          </a:p>
        </p:txBody>
      </p:sp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2A618E9F-BA4C-B2FF-A786-BFFB336141C6}"/>
              </a:ext>
            </a:extLst>
          </p:cNvPr>
          <p:cNvSpPr/>
          <p:nvPr/>
        </p:nvSpPr>
        <p:spPr>
          <a:xfrm>
            <a:off x="1788683" y="2366368"/>
            <a:ext cx="3502107" cy="1198178"/>
          </a:xfrm>
          <a:prstGeom prst="roundRect">
            <a:avLst/>
          </a:prstGeom>
          <a:solidFill>
            <a:srgbClr val="0F9ED5">
              <a:lumMod val="75000"/>
            </a:srgb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Board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045FACA7-F8B7-873E-C6AE-288F8CE7A7D1}"/>
              </a:ext>
            </a:extLst>
          </p:cNvPr>
          <p:cNvCxnSpPr>
            <a:cxnSpLocks/>
          </p:cNvCxnSpPr>
          <p:nvPr/>
        </p:nvCxnSpPr>
        <p:spPr>
          <a:xfrm flipV="1">
            <a:off x="27052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11796BFC-8045-BF0F-1FB7-A864B746B551}"/>
              </a:ext>
            </a:extLst>
          </p:cNvPr>
          <p:cNvCxnSpPr>
            <a:cxnSpLocks/>
          </p:cNvCxnSpPr>
          <p:nvPr/>
        </p:nvCxnSpPr>
        <p:spPr>
          <a:xfrm flipV="1">
            <a:off x="29465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1E2E75EA-84CC-193D-854F-396525523D81}"/>
              </a:ext>
            </a:extLst>
          </p:cNvPr>
          <p:cNvCxnSpPr>
            <a:cxnSpLocks/>
          </p:cNvCxnSpPr>
          <p:nvPr/>
        </p:nvCxnSpPr>
        <p:spPr>
          <a:xfrm flipV="1">
            <a:off x="32005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8B173653-1513-6064-677D-952E3DB19980}"/>
              </a:ext>
            </a:extLst>
          </p:cNvPr>
          <p:cNvCxnSpPr>
            <a:cxnSpLocks/>
          </p:cNvCxnSpPr>
          <p:nvPr/>
        </p:nvCxnSpPr>
        <p:spPr>
          <a:xfrm flipV="1">
            <a:off x="34418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E8DDA574-51BD-369C-3C23-BA6934ED2F7E}"/>
              </a:ext>
            </a:extLst>
          </p:cNvPr>
          <p:cNvCxnSpPr>
            <a:cxnSpLocks/>
          </p:cNvCxnSpPr>
          <p:nvPr/>
        </p:nvCxnSpPr>
        <p:spPr>
          <a:xfrm flipV="1">
            <a:off x="3682707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099A5BA-5DED-85B0-E74E-21E6CE010BD4}"/>
              </a:ext>
            </a:extLst>
          </p:cNvPr>
          <p:cNvCxnSpPr>
            <a:cxnSpLocks/>
          </p:cNvCxnSpPr>
          <p:nvPr/>
        </p:nvCxnSpPr>
        <p:spPr>
          <a:xfrm flipV="1">
            <a:off x="39117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2C9E9438-8104-B4FE-A5E7-4ACAFE644F8C}"/>
              </a:ext>
            </a:extLst>
          </p:cNvPr>
          <p:cNvCxnSpPr>
            <a:cxnSpLocks/>
          </p:cNvCxnSpPr>
          <p:nvPr/>
        </p:nvCxnSpPr>
        <p:spPr>
          <a:xfrm flipV="1">
            <a:off x="41403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BD4E7250-5EF6-E1B7-3F45-A51713D321CF}"/>
              </a:ext>
            </a:extLst>
          </p:cNvPr>
          <p:cNvCxnSpPr>
            <a:cxnSpLocks/>
          </p:cNvCxnSpPr>
          <p:nvPr/>
        </p:nvCxnSpPr>
        <p:spPr>
          <a:xfrm flipV="1">
            <a:off x="43308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414BF32-AD10-717E-83BB-BE6CDB1CFD2D}"/>
              </a:ext>
            </a:extLst>
          </p:cNvPr>
          <p:cNvCxnSpPr>
            <a:cxnSpLocks/>
          </p:cNvCxnSpPr>
          <p:nvPr/>
        </p:nvCxnSpPr>
        <p:spPr>
          <a:xfrm flipV="1">
            <a:off x="4546744" y="3564546"/>
            <a:ext cx="0" cy="1457647"/>
          </a:xfrm>
          <a:prstGeom prst="straightConnector1">
            <a:avLst/>
          </a:prstGeom>
          <a:noFill/>
          <a:ln w="38100" cap="flat" cmpd="sng" algn="ctr">
            <a:solidFill>
              <a:srgbClr val="156082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0EF88F9-003F-BA4C-25EB-496422F3AC98}"/>
              </a:ext>
            </a:extLst>
          </p:cNvPr>
          <p:cNvSpPr/>
          <p:nvPr/>
        </p:nvSpPr>
        <p:spPr>
          <a:xfrm>
            <a:off x="1343472" y="5879732"/>
            <a:ext cx="2162472" cy="78962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Applying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Chapter III of the EMFA</a:t>
            </a:r>
          </a:p>
        </p:txBody>
      </p:sp>
      <p:sp>
        <p:nvSpPr>
          <p:cNvPr id="48" name="Pfeil: nach links gekrümmt 47">
            <a:extLst>
              <a:ext uri="{FF2B5EF4-FFF2-40B4-BE49-F238E27FC236}">
                <a16:creationId xmlns:a16="http://schemas.microsoft.com/office/drawing/2014/main" id="{6E988F20-C9D6-C79F-F6E0-AFC2C4DD5FE3}"/>
              </a:ext>
            </a:extLst>
          </p:cNvPr>
          <p:cNvSpPr/>
          <p:nvPr/>
        </p:nvSpPr>
        <p:spPr>
          <a:xfrm flipH="1" flipV="1">
            <a:off x="1033228" y="1960299"/>
            <a:ext cx="2283807" cy="1959516"/>
          </a:xfrm>
          <a:prstGeom prst="curvedLeftArrow">
            <a:avLst>
              <a:gd name="adj1" fmla="val 2408"/>
              <a:gd name="adj2" fmla="val 7176"/>
              <a:gd name="adj3" fmla="val 11640"/>
            </a:avLst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D6B91B05-3195-33D9-021D-DFB2645CFA84}"/>
              </a:ext>
            </a:extLst>
          </p:cNvPr>
          <p:cNvSpPr/>
          <p:nvPr/>
        </p:nvSpPr>
        <p:spPr>
          <a:xfrm>
            <a:off x="329916" y="3247609"/>
            <a:ext cx="2777124" cy="1078276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0F9E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Forum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for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exchange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conducting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opinions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developing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best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practices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organising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dialogues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0" name="Pfeil: nach links gekrümmt 49">
            <a:extLst>
              <a:ext uri="{FF2B5EF4-FFF2-40B4-BE49-F238E27FC236}">
                <a16:creationId xmlns:a16="http://schemas.microsoft.com/office/drawing/2014/main" id="{17E79A2B-1216-DDA3-8060-EF41B716C3BD}"/>
              </a:ext>
            </a:extLst>
          </p:cNvPr>
          <p:cNvSpPr/>
          <p:nvPr/>
        </p:nvSpPr>
        <p:spPr>
          <a:xfrm>
            <a:off x="3404840" y="1985699"/>
            <a:ext cx="2283807" cy="1959516"/>
          </a:xfrm>
          <a:prstGeom prst="curvedLeftArrow">
            <a:avLst>
              <a:gd name="adj1" fmla="val 2408"/>
              <a:gd name="adj2" fmla="val 7176"/>
              <a:gd name="adj3" fmla="val 11640"/>
            </a:avLst>
          </a:prstGeom>
          <a:solidFill>
            <a:srgbClr val="156082"/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F199E60-84DD-A8A5-126F-EC468E64F4F1}"/>
              </a:ext>
            </a:extLst>
          </p:cNvPr>
          <p:cNvSpPr txBox="1"/>
          <p:nvPr/>
        </p:nvSpPr>
        <p:spPr>
          <a:xfrm>
            <a:off x="2770388" y="1546249"/>
            <a:ext cx="1181099" cy="408623"/>
          </a:xfrm>
          <a:prstGeom prst="roundRect">
            <a:avLst/>
          </a:prstGeom>
          <a:noFill/>
          <a:ln>
            <a:solidFill>
              <a:srgbClr val="156082"/>
            </a:solidFill>
          </a:ln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>
                <a:solidFill>
                  <a:srgbClr val="0C4058"/>
                </a:solidFill>
                <a:latin typeface="Aptos" panose="02110004020202020204"/>
                <a:ea typeface="+mn-ea"/>
              </a:rPr>
              <a:t>Exchange</a:t>
            </a:r>
          </a:p>
        </p:txBody>
      </p:sp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E5B75CF3-F604-E4AA-8B1C-D39C960619C3}"/>
              </a:ext>
            </a:extLst>
          </p:cNvPr>
          <p:cNvSpPr/>
          <p:nvPr/>
        </p:nvSpPr>
        <p:spPr>
          <a:xfrm>
            <a:off x="7077944" y="2366368"/>
            <a:ext cx="2864477" cy="1065907"/>
          </a:xfrm>
          <a:prstGeom prst="roundRect">
            <a:avLst/>
          </a:prstGeom>
          <a:solidFill>
            <a:srgbClr val="00206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Commission</a:t>
            </a:r>
            <a:endParaRPr kumimoji="0" lang="de-DE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B4A38D6C-EBE0-F464-9BA4-0CE61AC80C3E}"/>
              </a:ext>
            </a:extLst>
          </p:cNvPr>
          <p:cNvSpPr/>
          <p:nvPr/>
        </p:nvSpPr>
        <p:spPr>
          <a:xfrm>
            <a:off x="8371534" y="3247609"/>
            <a:ext cx="2645518" cy="697605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Monitoring and evaluation,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conducting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opinions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issuing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guidelines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3143ADCB-EBF3-9DC6-B35D-765936A4C71C}"/>
              </a:ext>
            </a:extLst>
          </p:cNvPr>
          <p:cNvCxnSpPr>
            <a:cxnSpLocks/>
          </p:cNvCxnSpPr>
          <p:nvPr/>
        </p:nvCxnSpPr>
        <p:spPr>
          <a:xfrm>
            <a:off x="5290790" y="2772321"/>
            <a:ext cx="1787154" cy="0"/>
          </a:xfrm>
          <a:prstGeom prst="straightConnector1">
            <a:avLst/>
          </a:prstGeom>
          <a:noFill/>
          <a:ln w="38100" cap="flat" cmpd="sng" algn="ctr">
            <a:solidFill>
              <a:srgbClr val="0F9E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A8776A0C-955F-498B-2627-3F0313288DC7}"/>
              </a:ext>
            </a:extLst>
          </p:cNvPr>
          <p:cNvCxnSpPr>
            <a:cxnSpLocks/>
          </p:cNvCxnSpPr>
          <p:nvPr/>
        </p:nvCxnSpPr>
        <p:spPr>
          <a:xfrm>
            <a:off x="5290591" y="3204020"/>
            <a:ext cx="1787154" cy="0"/>
          </a:xfrm>
          <a:prstGeom prst="straightConnector1">
            <a:avLst/>
          </a:prstGeom>
          <a:noFill/>
          <a:ln w="38100" cap="flat" cmpd="sng" algn="ctr">
            <a:solidFill>
              <a:srgbClr val="0F9E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35D87F81-C827-298C-DDCB-B1831B654B2E}"/>
              </a:ext>
            </a:extLst>
          </p:cNvPr>
          <p:cNvSpPr txBox="1"/>
          <p:nvPr/>
        </p:nvSpPr>
        <p:spPr>
          <a:xfrm>
            <a:off x="5716336" y="2811602"/>
            <a:ext cx="1152746" cy="408623"/>
          </a:xfrm>
          <a:prstGeom prst="roundRect">
            <a:avLst/>
          </a:prstGeom>
          <a:noFill/>
          <a:ln>
            <a:solidFill>
              <a:srgbClr val="0F9E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</a:rPr>
              <a:t>Consults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57C50342-1609-9E04-F477-85882EFEC0AA}"/>
              </a:ext>
            </a:extLst>
          </p:cNvPr>
          <p:cNvSpPr txBox="1"/>
          <p:nvPr/>
        </p:nvSpPr>
        <p:spPr>
          <a:xfrm>
            <a:off x="5688647" y="2063958"/>
            <a:ext cx="1246348" cy="715089"/>
          </a:xfrm>
          <a:prstGeom prst="roundRect">
            <a:avLst/>
          </a:prstGeom>
          <a:noFill/>
          <a:ln>
            <a:solidFill>
              <a:srgbClr val="0F9E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</a:rPr>
              <a:t>Provides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ptos" panose="02110004020202020204"/>
                <a:ea typeface="+mn-ea"/>
              </a:rPr>
              <a:t>expertise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EF14EC1C-0BEB-3B0C-EA31-727E2444154F}"/>
              </a:ext>
            </a:extLst>
          </p:cNvPr>
          <p:cNvSpPr txBox="1"/>
          <p:nvPr/>
        </p:nvSpPr>
        <p:spPr>
          <a:xfrm>
            <a:off x="4601004" y="3793334"/>
            <a:ext cx="1379305" cy="715089"/>
          </a:xfrm>
          <a:prstGeom prst="roundRect">
            <a:avLst/>
          </a:prstGeom>
          <a:noFill/>
          <a:ln>
            <a:solidFill>
              <a:srgbClr val="0F9E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B76A0"/>
                </a:solidFill>
                <a:effectLst/>
                <a:uLnTx/>
                <a:uFillTx/>
                <a:latin typeface="Aptos Display" panose="02110004020202020204"/>
                <a:ea typeface="+mn-ea"/>
              </a:rPr>
              <a:t>Forwards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B76A0"/>
                </a:solidFill>
                <a:effectLst/>
                <a:uLnTx/>
                <a:uFillTx/>
                <a:latin typeface="Aptos Display" panose="02110004020202020204"/>
                <a:ea typeface="+mn-ea"/>
              </a:rPr>
              <a:t>deliverables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B76A0"/>
              </a:solidFill>
              <a:effectLst/>
              <a:uLnTx/>
              <a:uFillTx/>
              <a:latin typeface="Aptos Display" panose="02110004020202020204"/>
              <a:ea typeface="+mn-ea"/>
            </a:endParaRPr>
          </a:p>
        </p:txBody>
      </p: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4EB7BDC9-1A69-8C54-F699-F5ADBB224D6B}"/>
              </a:ext>
            </a:extLst>
          </p:cNvPr>
          <p:cNvSpPr/>
          <p:nvPr/>
        </p:nvSpPr>
        <p:spPr>
          <a:xfrm>
            <a:off x="5782365" y="4561385"/>
            <a:ext cx="2864477" cy="1065907"/>
          </a:xfrm>
          <a:prstGeom prst="roundRect">
            <a:avLst/>
          </a:prstGeom>
          <a:solidFill>
            <a:srgbClr val="027649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Contact Committee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EC71B52-B595-3300-AE02-6B5BFD1F4604}"/>
              </a:ext>
            </a:extLst>
          </p:cNvPr>
          <p:cNvSpPr txBox="1"/>
          <p:nvPr/>
        </p:nvSpPr>
        <p:spPr>
          <a:xfrm>
            <a:off x="6470677" y="4028098"/>
            <a:ext cx="1100910" cy="40862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B76A0"/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err="1">
                <a:solidFill>
                  <a:srgbClr val="002060"/>
                </a:solidFill>
                <a:latin typeface="Aptos Display" panose="02110004020202020204"/>
                <a:ea typeface="+mn-ea"/>
              </a:rPr>
              <a:t>Consults</a:t>
            </a:r>
            <a:endParaRPr lang="de-DE" sz="1800" dirty="0">
              <a:solidFill>
                <a:srgbClr val="002060"/>
              </a:solidFill>
              <a:latin typeface="Aptos Display" panose="02110004020202020204"/>
              <a:ea typeface="+mn-ea"/>
            </a:endParaRPr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1F470450-1CEA-9E69-8ED9-775AC6BB72D7}"/>
              </a:ext>
            </a:extLst>
          </p:cNvPr>
          <p:cNvCxnSpPr>
            <a:cxnSpLocks/>
          </p:cNvCxnSpPr>
          <p:nvPr/>
        </p:nvCxnSpPr>
        <p:spPr>
          <a:xfrm>
            <a:off x="7571587" y="3432275"/>
            <a:ext cx="11649" cy="112911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EEFBA89B-28FF-FC4D-97AE-A80D05720F83}"/>
              </a:ext>
            </a:extLst>
          </p:cNvPr>
          <p:cNvCxnSpPr>
            <a:cxnSpLocks/>
          </p:cNvCxnSpPr>
          <p:nvPr/>
        </p:nvCxnSpPr>
        <p:spPr>
          <a:xfrm flipH="1">
            <a:off x="5252491" y="3303984"/>
            <a:ext cx="1854660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347D84C4-21A6-98FA-7052-15896BEEFC3C}"/>
              </a:ext>
            </a:extLst>
          </p:cNvPr>
          <p:cNvSpPr txBox="1"/>
          <p:nvPr/>
        </p:nvSpPr>
        <p:spPr>
          <a:xfrm>
            <a:off x="5716477" y="3324420"/>
            <a:ext cx="1152746" cy="40862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err="1">
                <a:latin typeface="Aptos Display" panose="02110004020202020204"/>
                <a:ea typeface="+mn-ea"/>
              </a:rPr>
              <a:t>Consults</a:t>
            </a:r>
            <a:endParaRPr lang="de-DE" sz="1800" dirty="0">
              <a:latin typeface="Aptos Display" panose="02110004020202020204"/>
              <a:ea typeface="+mn-ea"/>
            </a:endParaRPr>
          </a:p>
        </p:txBody>
      </p: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5497D67C-7BC1-B6AE-0B48-0C9351EBC2DE}"/>
              </a:ext>
            </a:extLst>
          </p:cNvPr>
          <p:cNvCxnSpPr>
            <a:cxnSpLocks/>
          </p:cNvCxnSpPr>
          <p:nvPr/>
        </p:nvCxnSpPr>
        <p:spPr>
          <a:xfrm>
            <a:off x="5173329" y="3558944"/>
            <a:ext cx="1161693" cy="1002441"/>
          </a:xfrm>
          <a:prstGeom prst="straightConnector1">
            <a:avLst/>
          </a:prstGeom>
          <a:noFill/>
          <a:ln w="38100" cap="flat" cmpd="sng" algn="ctr">
            <a:solidFill>
              <a:srgbClr val="0F9E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93F9AA42-3D9E-3856-B83F-F2937EA9A4BE}"/>
              </a:ext>
            </a:extLst>
          </p:cNvPr>
          <p:cNvCxnSpPr>
            <a:cxnSpLocks/>
          </p:cNvCxnSpPr>
          <p:nvPr/>
        </p:nvCxnSpPr>
        <p:spPr>
          <a:xfrm>
            <a:off x="7788210" y="3432275"/>
            <a:ext cx="11649" cy="112911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6" name="Textfeld 65">
            <a:extLst>
              <a:ext uri="{FF2B5EF4-FFF2-40B4-BE49-F238E27FC236}">
                <a16:creationId xmlns:a16="http://schemas.microsoft.com/office/drawing/2014/main" id="{13D441E3-C544-E17F-4FDE-C70390381C65}"/>
              </a:ext>
            </a:extLst>
          </p:cNvPr>
          <p:cNvSpPr txBox="1"/>
          <p:nvPr/>
        </p:nvSpPr>
        <p:spPr>
          <a:xfrm>
            <a:off x="7795644" y="4020379"/>
            <a:ext cx="2967442" cy="40862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  <a:latin typeface="+mj-lt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de-DE" sz="1800" dirty="0" err="1">
                <a:latin typeface="Aptos Display" panose="02110004020202020204"/>
                <a:ea typeface="+mn-ea"/>
              </a:rPr>
              <a:t>Presents</a:t>
            </a:r>
            <a:r>
              <a:rPr lang="de-DE" sz="1800" dirty="0">
                <a:latin typeface="Aptos Display" panose="02110004020202020204"/>
                <a:ea typeface="+mn-ea"/>
              </a:rPr>
              <a:t> </a:t>
            </a:r>
            <a:r>
              <a:rPr lang="de-DE" sz="1800" dirty="0" err="1">
                <a:latin typeface="Aptos Display" panose="02110004020202020204"/>
                <a:ea typeface="+mn-ea"/>
              </a:rPr>
              <a:t>monitoring</a:t>
            </a:r>
            <a:r>
              <a:rPr lang="de-DE" sz="1800" dirty="0">
                <a:latin typeface="Aptos Display" panose="02110004020202020204"/>
                <a:ea typeface="+mn-ea"/>
              </a:rPr>
              <a:t> </a:t>
            </a:r>
            <a:r>
              <a:rPr lang="de-DE" sz="1800" dirty="0" err="1">
                <a:latin typeface="Aptos Display" panose="02110004020202020204"/>
                <a:ea typeface="+mn-ea"/>
              </a:rPr>
              <a:t>results</a:t>
            </a:r>
            <a:endParaRPr lang="de-DE" sz="1800" dirty="0">
              <a:latin typeface="Aptos Display" panose="02110004020202020204"/>
              <a:ea typeface="+mn-ea"/>
            </a:endParaRPr>
          </a:p>
        </p:txBody>
      </p: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EAD372B1-A0DC-2913-A346-353FB240EA97}"/>
              </a:ext>
            </a:extLst>
          </p:cNvPr>
          <p:cNvSpPr/>
          <p:nvPr/>
        </p:nvSpPr>
        <p:spPr>
          <a:xfrm>
            <a:off x="7376977" y="5492778"/>
            <a:ext cx="2150823" cy="78962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02764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Discussion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monitoring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results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id="{BB43EDB7-985E-08F0-3269-2A4B07E7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2400"/>
            <a:ext cx="99252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9pPr>
          </a:lstStyle>
          <a:p>
            <a:r>
              <a:rPr lang="de-DE" altLang="de-DE" kern="0" dirty="0" err="1">
                <a:solidFill>
                  <a:srgbClr val="4C9DD6"/>
                </a:solidFill>
              </a:rPr>
              <a:t>Instruction</a:t>
            </a:r>
            <a:r>
              <a:rPr lang="de-DE" altLang="de-DE" kern="0" dirty="0">
                <a:solidFill>
                  <a:srgbClr val="4C9DD6"/>
                </a:solidFill>
              </a:rPr>
              <a:t> </a:t>
            </a:r>
            <a:r>
              <a:rPr lang="de-DE" altLang="de-DE" kern="0" dirty="0" err="1">
                <a:solidFill>
                  <a:srgbClr val="4C9DD6"/>
                </a:solidFill>
              </a:rPr>
              <a:t>manual</a:t>
            </a:r>
            <a:r>
              <a:rPr lang="de-DE" altLang="de-DE" kern="0" dirty="0"/>
              <a:t>: </a:t>
            </a:r>
            <a:r>
              <a:rPr lang="de-DE" altLang="de-DE" kern="0" dirty="0" err="1"/>
              <a:t>Institutional</a:t>
            </a:r>
            <a:r>
              <a:rPr lang="de-DE" altLang="de-DE" kern="0" dirty="0"/>
              <a:t> </a:t>
            </a:r>
            <a:r>
              <a:rPr lang="de-DE" altLang="de-DE" kern="0" dirty="0" err="1"/>
              <a:t>set-up</a:t>
            </a:r>
            <a:endParaRPr lang="de-DE" altLang="de-DE" kern="0" dirty="0"/>
          </a:p>
        </p:txBody>
      </p:sp>
    </p:spTree>
    <p:extLst>
      <p:ext uri="{BB962C8B-B14F-4D97-AF65-F5344CB8AC3E}">
        <p14:creationId xmlns:p14="http://schemas.microsoft.com/office/powerpoint/2010/main" val="290989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75C8FC8-1583-4D41-94CA-90C17139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52400"/>
            <a:ext cx="992524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ＭＳ Ｐゴシック" charset="-128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  <a:ea typeface="ＭＳ Ｐゴシック" charset="-128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-128" charset="0"/>
              </a:defRPr>
            </a:lvl9pPr>
          </a:lstStyle>
          <a:p>
            <a:r>
              <a:rPr lang="de-DE" altLang="de-DE" kern="0" dirty="0"/>
              <a:t>Consistency and </a:t>
            </a:r>
            <a:r>
              <a:rPr lang="de-DE" altLang="de-DE" kern="0" dirty="0" err="1"/>
              <a:t>coherence</a:t>
            </a:r>
            <a:r>
              <a:rPr lang="de-DE" altLang="de-DE" kern="0" dirty="0"/>
              <a:t> </a:t>
            </a:r>
            <a:br>
              <a:rPr lang="de-DE" altLang="de-DE" kern="0" dirty="0"/>
            </a:br>
            <a:r>
              <a:rPr lang="de-DE" altLang="de-DE" kern="0" dirty="0" err="1"/>
              <a:t>with</a:t>
            </a:r>
            <a:r>
              <a:rPr lang="de-DE" altLang="de-DE" kern="0" dirty="0"/>
              <a:t> </a:t>
            </a:r>
            <a:r>
              <a:rPr lang="de-DE" altLang="de-DE" kern="0" dirty="0" err="1"/>
              <a:t>other</a:t>
            </a:r>
            <a:r>
              <a:rPr lang="de-DE" altLang="de-DE" kern="0" dirty="0"/>
              <a:t> (</a:t>
            </a:r>
            <a:r>
              <a:rPr lang="de-DE" altLang="de-DE" kern="0" dirty="0" err="1"/>
              <a:t>related</a:t>
            </a:r>
            <a:r>
              <a:rPr lang="de-DE" altLang="de-DE" kern="0" dirty="0"/>
              <a:t>) legal </a:t>
            </a:r>
            <a:r>
              <a:rPr lang="de-DE" altLang="de-DE" kern="0" dirty="0" err="1"/>
              <a:t>acts</a:t>
            </a:r>
            <a:endParaRPr lang="de-DE" altLang="de-DE" kern="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594373F-80D7-8B18-15F9-D8270A13A5E9}"/>
              </a:ext>
            </a:extLst>
          </p:cNvPr>
          <p:cNvSpPr txBox="1">
            <a:spLocks/>
          </p:cNvSpPr>
          <p:nvPr/>
        </p:nvSpPr>
        <p:spPr bwMode="auto">
          <a:xfrm>
            <a:off x="2927647" y="1585789"/>
            <a:ext cx="9145017" cy="41474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Wingdings" charset="2"/>
              <a:buChar char="§"/>
              <a:defRPr kumimoji="1" sz="2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Times" charset="0"/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de-DE" sz="1800" b="1" kern="0" dirty="0"/>
              <a:t>EMFA and AVMSD </a:t>
            </a:r>
            <a:r>
              <a:rPr lang="en-US" altLang="de-DE" sz="1800" kern="0" dirty="0"/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EMFA amends AVMSD but only to a very limited extent (ERGA </a:t>
            </a:r>
            <a:r>
              <a:rPr lang="en-US" altLang="de-DE" sz="1400" kern="0" dirty="0">
                <a:sym typeface="Wingdings" panose="05000000000000000000" pitchFamily="2" charset="2"/>
              </a:rPr>
              <a:t> </a:t>
            </a:r>
            <a:r>
              <a:rPr lang="en-US" altLang="de-DE" sz="1400" kern="0" dirty="0"/>
              <a:t>Board);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AVMSD is not included in the list of acts that remain unaffected;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country-of-origin-principle remains untouched irrespective of discussions;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certain rules do not lead to a clear fit taken together (e.g. ownership transparency);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others aim at increasing level of </a:t>
            </a:r>
            <a:r>
              <a:rPr lang="en-US" altLang="de-DE" sz="1400" kern="0" dirty="0" err="1"/>
              <a:t>harmonisation</a:t>
            </a:r>
            <a:r>
              <a:rPr lang="en-US" altLang="de-DE" sz="1400" kern="0" dirty="0"/>
              <a:t> such as guidelines competence of EC;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cooperation mechanisms align with substantive rules of the AVMSD, but consider Art. 17 EMFA on reacting to foreign providers’ influence: indicating future changes to the AVMSD?</a:t>
            </a:r>
          </a:p>
          <a:p>
            <a:pPr marL="457200" lvl="1" indent="0">
              <a:buNone/>
            </a:pPr>
            <a:endParaRPr lang="en-US" altLang="de-DE" sz="1400" kern="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de-DE" sz="1800" b="1" kern="0" dirty="0"/>
              <a:t>EMFA and DSA </a:t>
            </a:r>
            <a:r>
              <a:rPr lang="en-US" altLang="de-DE" sz="1800" kern="0" dirty="0"/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EMFA shall “not affect” DSA;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but EMFA addresses partly the same actors (VLOPs and VSPs);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Art. 18 EMFA explicitly gives priority to DSA rules, also in view of the ‘media privilege’;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In actual practice, substantive and procedural rules will have to be coordinated, but no cross-sectoral cooperation rules are laid down for the different “Boards”.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de-DE" sz="1400" kern="0" dirty="0"/>
          </a:p>
        </p:txBody>
      </p:sp>
      <p:pic>
        <p:nvPicPr>
          <p:cNvPr id="7" name="Grafik 6" descr="Ein Bild, das Keksausstecher, Küchenutensilien enthält.&#10;&#10;Automatisch generierte Beschreibung">
            <a:extLst>
              <a:ext uri="{FF2B5EF4-FFF2-40B4-BE49-F238E27FC236}">
                <a16:creationId xmlns:a16="http://schemas.microsoft.com/office/drawing/2014/main" id="{09311BEA-AFC2-B7F2-1548-57866C1CB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7" y="1552119"/>
            <a:ext cx="3138561" cy="313856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8C88251-E0B9-8461-0E3A-F9A71F609166}"/>
              </a:ext>
            </a:extLst>
          </p:cNvPr>
          <p:cNvSpPr/>
          <p:nvPr/>
        </p:nvSpPr>
        <p:spPr>
          <a:xfrm>
            <a:off x="839416" y="3281210"/>
            <a:ext cx="2376263" cy="52322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EMFA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0EEDD-8801-0900-4CA0-521544B046CA}"/>
              </a:ext>
            </a:extLst>
          </p:cNvPr>
          <p:cNvSpPr/>
          <p:nvPr/>
        </p:nvSpPr>
        <p:spPr>
          <a:xfrm>
            <a:off x="-168696" y="2418065"/>
            <a:ext cx="2376263" cy="523220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AVMSD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BB3EB8-AA40-73C5-2EE1-F11F77C66B8D}"/>
              </a:ext>
            </a:extLst>
          </p:cNvPr>
          <p:cNvSpPr/>
          <p:nvPr/>
        </p:nvSpPr>
        <p:spPr>
          <a:xfrm>
            <a:off x="1055441" y="1984687"/>
            <a:ext cx="2376263" cy="52322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DSA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E161F01-92A8-8338-D1D4-6E1EEF0E0B0B}"/>
              </a:ext>
            </a:extLst>
          </p:cNvPr>
          <p:cNvSpPr txBox="1">
            <a:spLocks/>
          </p:cNvSpPr>
          <p:nvPr/>
        </p:nvSpPr>
        <p:spPr bwMode="auto">
          <a:xfrm>
            <a:off x="29791" y="5445224"/>
            <a:ext cx="12042873" cy="8362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Wingdings" charset="2"/>
              <a:buChar char="§"/>
              <a:defRPr kumimoji="1" sz="2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Font typeface="Times" charset="0"/>
              <a:buChar char="•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pitchFamily="-128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Char char="–"/>
              <a:defRPr kumimoji="1" sz="2000">
                <a:solidFill>
                  <a:schemeClr val="tx1"/>
                </a:solidFill>
                <a:latin typeface="Charlotte Sans Book LET" charset="0"/>
                <a:ea typeface="ＭＳ Ｐゴシック" pitchFamily="-128" charset="-128"/>
              </a:defRPr>
            </a:lvl9pPr>
          </a:lstStyle>
          <a:p>
            <a:pPr marL="0" indent="0">
              <a:buNone/>
            </a:pPr>
            <a:r>
              <a:rPr lang="en-US" altLang="de-DE" sz="1800" b="1" kern="0" dirty="0"/>
              <a:t>AVMSD and DSA </a:t>
            </a:r>
            <a:r>
              <a:rPr lang="en-US" altLang="de-DE" sz="1800" kern="0" dirty="0"/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DSA remains “without prejudice” to AVMSD, but addresses partly same actors (VSPs) and distributors of AV content;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de-DE" sz="1400" kern="0" dirty="0"/>
              <a:t>DSA revolves around “illegal content” but leaves defining that to other legal acts (such as AVMSD).</a:t>
            </a:r>
          </a:p>
        </p:txBody>
      </p:sp>
    </p:spTree>
    <p:extLst>
      <p:ext uri="{BB962C8B-B14F-4D97-AF65-F5344CB8AC3E}">
        <p14:creationId xmlns:p14="http://schemas.microsoft.com/office/powerpoint/2010/main" val="119968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4ED8B-2CC0-4F0D-B02C-600C893B9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336" y="116632"/>
            <a:ext cx="6336704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EF1B5B-E8DB-4B80-B288-CAA4C4FA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84" y="2996952"/>
            <a:ext cx="8534400" cy="36004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Institute </a:t>
            </a:r>
            <a:r>
              <a:rPr lang="de-DE" altLang="de-DE" sz="2000" dirty="0" err="1">
                <a:solidFill>
                  <a:srgbClr val="FFFFFF"/>
                </a:solidFill>
                <a:latin typeface="Verdana" charset="0"/>
              </a:rPr>
              <a:t>of</a:t>
            </a: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 European Media Law (EMR) e.V.</a:t>
            </a:r>
          </a:p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Franz-Mai-Straße 6</a:t>
            </a:r>
          </a:p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66121 	Saarbrücken</a:t>
            </a:r>
          </a:p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Germany</a:t>
            </a:r>
          </a:p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Phone	</a:t>
            </a:r>
            <a:r>
              <a:rPr lang="de-DE" altLang="de-DE" sz="2000" b="1" dirty="0">
                <a:solidFill>
                  <a:srgbClr val="FFFFFF"/>
                </a:solidFill>
                <a:latin typeface="Verdana" charset="0"/>
              </a:rPr>
              <a:t>+49/681/90676676</a:t>
            </a:r>
          </a:p>
          <a:p>
            <a:pPr algn="l">
              <a:lnSpc>
                <a:spcPct val="120000"/>
              </a:lnSpc>
            </a:pPr>
            <a:endParaRPr lang="de-DE" altLang="de-DE" sz="2000" b="1" dirty="0">
              <a:solidFill>
                <a:srgbClr val="FFFFFF"/>
              </a:solidFill>
              <a:latin typeface="Verdana" charset="0"/>
            </a:endParaRPr>
          </a:p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Mail	</a:t>
            </a:r>
            <a:r>
              <a:rPr lang="de-DE" altLang="de-DE" sz="2000" b="1" dirty="0">
                <a:solidFill>
                  <a:srgbClr val="FFFFFF"/>
                </a:solidFill>
                <a:latin typeface="Verdana" charset="0"/>
              </a:rPr>
              <a:t>emr@emr-sb.de</a:t>
            </a:r>
          </a:p>
          <a:p>
            <a:pPr algn="l">
              <a:lnSpc>
                <a:spcPct val="120000"/>
              </a:lnSpc>
            </a:pPr>
            <a:r>
              <a:rPr lang="de-DE" altLang="de-DE" sz="2000" dirty="0">
                <a:solidFill>
                  <a:srgbClr val="FFFFFF"/>
                </a:solidFill>
                <a:latin typeface="Verdana" charset="0"/>
              </a:rPr>
              <a:t>Web	</a:t>
            </a:r>
            <a:r>
              <a:rPr lang="de-DE" altLang="de-DE" sz="2000" b="1" dirty="0">
                <a:solidFill>
                  <a:srgbClr val="FFFFFF"/>
                </a:solidFill>
                <a:latin typeface="Verdana" charset="0"/>
              </a:rPr>
              <a:t>emr-sb.de</a:t>
            </a:r>
          </a:p>
        </p:txBody>
      </p:sp>
      <p:pic>
        <p:nvPicPr>
          <p:cNvPr id="4" name="Bild 6">
            <a:extLst>
              <a:ext uri="{FF2B5EF4-FFF2-40B4-BE49-F238E27FC236}">
                <a16:creationId xmlns:a16="http://schemas.microsoft.com/office/drawing/2014/main" id="{8CE87BBE-B9FC-4F1D-A19F-D2A7FC4F1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86048"/>
            <a:ext cx="2755032" cy="2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97944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LbOkgxrpw0CZXRoovEf63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xZTGuLOr0md1s8WzCN.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xZTGuLOr0md1s8WzCN.Dg"/>
</p:tagLst>
</file>

<file path=ppt/theme/theme1.xml><?xml version="1.0" encoding="utf-8"?>
<a:theme xmlns:a="http://schemas.openxmlformats.org/drawingml/2006/main" name="EMR-2012-2">
  <a:themeElements>
    <a:clrScheme name="EMR-2012-2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EMR-2012-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28" charset="0"/>
          </a:defRPr>
        </a:defPPr>
      </a:lstStyle>
    </a:lnDef>
  </a:objectDefaults>
  <a:extraClrSchemeLst>
    <a:extraClrScheme>
      <a:clrScheme name="EMR-2012-2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R-2012-2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R-2012-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R-2012-2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R-2012-2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R-2012-2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R-2012-2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 16 zu 9" id="{5E89B8CE-F0DD-46DF-95FF-FCE325F6D114}" vid="{9A31C3A3-C0D6-4CD6-BCC0-26CC77A39A5F}"/>
    </a:ext>
  </a:extLst>
</a:theme>
</file>

<file path=ppt/theme/theme2.xml><?xml version="1.0" encoding="utf-8"?>
<a:theme xmlns:a="http://schemas.openxmlformats.org/drawingml/2006/main" name="Larissa">
  <a:themeElements>
    <a:clrScheme name="Larissa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Larissa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6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ECB6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 16 zu 9" id="{5E89B8CE-F0DD-46DF-95FF-FCE325F6D114}" vid="{58289F7F-ACB4-4FC1-B46F-15FF7EC90B45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16 zu 9</Template>
  <TotalTime>538</TotalTime>
  <Words>820</Words>
  <Application>Microsoft Macintosh PowerPoint</Application>
  <PresentationFormat>Widescreen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Charlotte Sans Book LET</vt:lpstr>
      <vt:lpstr>Times</vt:lpstr>
      <vt:lpstr>Times New Roman</vt:lpstr>
      <vt:lpstr>Verdana</vt:lpstr>
      <vt:lpstr>Verdana</vt:lpstr>
      <vt:lpstr>Wingdings</vt:lpstr>
      <vt:lpstr>EMR-2012-2</vt:lpstr>
      <vt:lpstr>Larissa</vt:lpstr>
      <vt:lpstr>Unpacking the  European Media Freedom Act  (EMFA)</vt:lpstr>
      <vt:lpstr>PowerPoint Presentation</vt:lpstr>
      <vt:lpstr>PowerPoint Presentation</vt:lpstr>
      <vt:lpstr>PowerPoint Presentation</vt:lpstr>
      <vt:lpstr>More unpacking…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Etteldorf</dc:creator>
  <cp:lastModifiedBy>Mark David COLE</cp:lastModifiedBy>
  <cp:revision>9</cp:revision>
  <cp:lastPrinted>2017-06-06T06:05:27Z</cp:lastPrinted>
  <dcterms:created xsi:type="dcterms:W3CDTF">2024-10-06T10:07:15Z</dcterms:created>
  <dcterms:modified xsi:type="dcterms:W3CDTF">2024-12-03T00:18:55Z</dcterms:modified>
</cp:coreProperties>
</file>