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7"/>
    <p:sldMasterId id="2147483671" r:id="rId8"/>
  </p:sldMasterIdLst>
  <p:notesMasterIdLst>
    <p:notesMasterId r:id="rId21"/>
  </p:notesMasterIdLst>
  <p:handoutMasterIdLst>
    <p:handoutMasterId r:id="rId22"/>
  </p:handoutMasterIdLst>
  <p:sldIdLst>
    <p:sldId id="308" r:id="rId9"/>
    <p:sldId id="1199" r:id="rId10"/>
    <p:sldId id="1197" r:id="rId11"/>
    <p:sldId id="1200" r:id="rId12"/>
    <p:sldId id="1201" r:id="rId13"/>
    <p:sldId id="1203" r:id="rId14"/>
    <p:sldId id="1202" r:id="rId15"/>
    <p:sldId id="1204" r:id="rId16"/>
    <p:sldId id="1206" r:id="rId17"/>
    <p:sldId id="1207" r:id="rId18"/>
    <p:sldId id="1208" r:id="rId19"/>
    <p:sldId id="288" r:id="rId20"/>
  </p:sldIdLst>
  <p:sldSz cx="9540875" cy="6300788"/>
  <p:notesSz cx="6819900" cy="9918700"/>
  <p:embeddedFontLst>
    <p:embeddedFont>
      <p:font typeface="PT Sans" panose="020B050302020302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fr-FR"/>
    </a:defPPr>
    <a:lvl1pPr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85495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70989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456486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941983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427478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912972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398466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883965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86">
          <p15:clr>
            <a:srgbClr val="A4A3A4"/>
          </p15:clr>
        </p15:guide>
        <p15:guide id="4" pos="300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201709-64BC-3039-50FC-BEEF681BB77B}" name="FONTAINE Gilles" initials="FG" userId="S::Gilles.FONTAINE@coe.int::d0ffa015-3ab8-4bdb-baeb-a703175ff116" providerId="AD"/>
  <p188:author id="{52C3972D-5B82-913F-1578-65C35D34FCA3}" name="ENE Laura" initials="EL" userId="S::Laura.ENE@coe.int::f2e838ae-7faf-4c7c-b756-ede9f2defa88" providerId="AD"/>
  <p188:author id="{2DD49BAF-4232-7F14-5BFB-A361CE2A0999}" name="Anthony Mills" initials="AM" userId="4471587e9afcd208" providerId="Windows Live"/>
  <p188:author id="{672EEEBA-C72B-46F9-D09F-0E20D2671156}" name="HAESSIG Valerie" initials="HV" userId="HAESSIG Valerie" providerId="None"/>
  <p188:author id="{704824D0-F2FB-2FA7-1A16-FAF729061138}" name="FIORONI Manuel" initials="FM" userId="S::manuel.fioroni@coe.int::704613b7-b20e-4cd6-b5bb-854feb3a30ef" providerId="AD"/>
  <p188:author id="{DF4BE4DD-75A5-CCE1-6962-7555D0EC6D50}" name="SCHNEEBERGER Agnes" initials="SA" userId="S::Agnes.SCHNEEBERGER@coe.int::919b21cb-f23e-4152-a706-a065d84c4d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CE Christian" initials="GC" lastIdx="1" clrIdx="0"/>
  <p:cmAuthor id="1" name="FONTAINE Gilles" initials="FG" lastIdx="80" clrIdx="1"/>
  <p:cmAuthor id="2" name="Sue Norman-Fleck" initials="SN" lastIdx="3" clrIdx="2"/>
  <p:cmAuthor id="3" name="SCHNEEBERGER Agnes" initials="SA" lastIdx="3" clrIdx="3">
    <p:extLst>
      <p:ext uri="{19B8F6BF-5375-455C-9EA6-DF929625EA0E}">
        <p15:presenceInfo xmlns:p15="http://schemas.microsoft.com/office/powerpoint/2012/main" userId="S-1-5-21-1574594750-1263408776-2012955550-66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030A0"/>
    <a:srgbClr val="11456E"/>
    <a:srgbClr val="4472C4"/>
    <a:srgbClr val="CC9900"/>
    <a:srgbClr val="B31942"/>
    <a:srgbClr val="7F7F7F"/>
    <a:srgbClr val="CC456E"/>
    <a:srgbClr val="0C2F4C"/>
    <a:srgbClr val="AC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2" autoAdjust="0"/>
    <p:restoredTop sz="88774" autoAdjust="0"/>
  </p:normalViewPr>
  <p:slideViewPr>
    <p:cSldViewPr snapToObjects="1">
      <p:cViewPr varScale="1">
        <p:scale>
          <a:sx n="125" d="100"/>
          <a:sy n="125" d="100"/>
        </p:scale>
        <p:origin x="588" y="108"/>
      </p:cViewPr>
      <p:guideLst>
        <p:guide orient="horz" pos="1620"/>
        <p:guide pos="2880"/>
        <p:guide orient="horz" pos="1986"/>
        <p:guide pos="30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chneeberger\ND%20Office%20Echo\DE-I3J4UQJY\Graphs%20TV%20series%202024%202770-5931-4698%20v.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schneeberger\ND%20Office%20Echo\DE-I3J4UQJY\Base%20100_GF_graphs%20DE-FR%20film%20meeting%20Berlin%202778-3339-8283%20v.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schneeberger\ND%20Office%20Echo\DE-I3J4UQJY\Graphs%20TV%20series%202024%202770-5931-4698%20v.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schneeberger\ND%20Office%20Echo\DE-I3J4UQJY\Graphs%20TV%20series%202024%202770-5931-4698%20v.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chneeberger\ND%20Office%20Echo\DE-I3J4UQJY\Graphs%20TV%20series%202024%202770-5931-4698%20v.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schneeberger\ND%20Office%20Echo\DE-I3J4UQJY\Base%20100_GF_graphs%20DE-FR%20film%20meeting%20Berlin%202778-3339-8283%20v.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schneeberger\ND%20Office%20Echo\DE-I3J4UQJY\Graphs%20TV%20series%202024%202770-5931-4698%20v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'Production '!$A$52</c:f>
              <c:strCache>
                <c:ptCount val="1"/>
                <c:pt idx="0">
                  <c:v>TV Film/Collection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'Production '!$B$51:$J$51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'Production '!$B$52:$J$52</c:f>
              <c:numCache>
                <c:formatCode>0</c:formatCode>
                <c:ptCount val="9"/>
                <c:pt idx="0">
                  <c:v>386</c:v>
                </c:pt>
                <c:pt idx="1">
                  <c:v>394</c:v>
                </c:pt>
                <c:pt idx="2">
                  <c:v>347</c:v>
                </c:pt>
                <c:pt idx="3">
                  <c:v>331</c:v>
                </c:pt>
                <c:pt idx="4">
                  <c:v>352</c:v>
                </c:pt>
                <c:pt idx="5">
                  <c:v>327</c:v>
                </c:pt>
                <c:pt idx="6">
                  <c:v>395</c:v>
                </c:pt>
                <c:pt idx="7" formatCode="General">
                  <c:v>447</c:v>
                </c:pt>
                <c:pt idx="8" formatCode="General">
                  <c:v>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85-4ECD-BAA5-CB7A00A569B5}"/>
            </c:ext>
          </c:extLst>
        </c:ser>
        <c:ser>
          <c:idx val="1"/>
          <c:order val="1"/>
          <c:tx>
            <c:strRef>
              <c:f>'Production '!$A$53</c:f>
              <c:strCache>
                <c:ptCount val="1"/>
                <c:pt idx="0">
                  <c:v>13 ep. or less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'Production '!$B$51:$J$51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'Production '!$B$53:$J$53</c:f>
              <c:numCache>
                <c:formatCode>0</c:formatCode>
                <c:ptCount val="9"/>
                <c:pt idx="0">
                  <c:v>417</c:v>
                </c:pt>
                <c:pt idx="1">
                  <c:v>417</c:v>
                </c:pt>
                <c:pt idx="2">
                  <c:v>488</c:v>
                </c:pt>
                <c:pt idx="3">
                  <c:v>545</c:v>
                </c:pt>
                <c:pt idx="4">
                  <c:v>622</c:v>
                </c:pt>
                <c:pt idx="5">
                  <c:v>684</c:v>
                </c:pt>
                <c:pt idx="6">
                  <c:v>770</c:v>
                </c:pt>
                <c:pt idx="7" formatCode="General">
                  <c:v>875</c:v>
                </c:pt>
                <c:pt idx="8" formatCode="General">
                  <c:v>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F85-4ECD-BAA5-CB7A00A569B5}"/>
            </c:ext>
          </c:extLst>
        </c:ser>
        <c:ser>
          <c:idx val="2"/>
          <c:order val="2"/>
          <c:tx>
            <c:strRef>
              <c:f>'Production '!$A$54</c:f>
              <c:strCache>
                <c:ptCount val="1"/>
                <c:pt idx="0">
                  <c:v>14 to 52 ep.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'Production '!$B$51:$J$51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'Production '!$B$54:$J$54</c:f>
              <c:numCache>
                <c:formatCode>0</c:formatCode>
                <c:ptCount val="9"/>
                <c:pt idx="0">
                  <c:v>97</c:v>
                </c:pt>
                <c:pt idx="1">
                  <c:v>96</c:v>
                </c:pt>
                <c:pt idx="2">
                  <c:v>94</c:v>
                </c:pt>
                <c:pt idx="3">
                  <c:v>129</c:v>
                </c:pt>
                <c:pt idx="4">
                  <c:v>122</c:v>
                </c:pt>
                <c:pt idx="5">
                  <c:v>128</c:v>
                </c:pt>
                <c:pt idx="6">
                  <c:v>121</c:v>
                </c:pt>
                <c:pt idx="7" formatCode="General">
                  <c:v>148</c:v>
                </c:pt>
                <c:pt idx="8" formatCode="General">
                  <c:v>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F85-4ECD-BAA5-CB7A00A569B5}"/>
            </c:ext>
          </c:extLst>
        </c:ser>
        <c:ser>
          <c:idx val="3"/>
          <c:order val="3"/>
          <c:tx>
            <c:strRef>
              <c:f>'Production '!$A$55</c:f>
              <c:strCache>
                <c:ptCount val="1"/>
                <c:pt idx="0">
                  <c:v>More than 52 ep.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'Production '!$B$51:$J$51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'Production '!$B$55:$J$55</c:f>
              <c:numCache>
                <c:formatCode>0</c:formatCode>
                <c:ptCount val="9"/>
                <c:pt idx="0">
                  <c:v>85</c:v>
                </c:pt>
                <c:pt idx="1">
                  <c:v>87</c:v>
                </c:pt>
                <c:pt idx="2">
                  <c:v>108</c:v>
                </c:pt>
                <c:pt idx="3">
                  <c:v>100</c:v>
                </c:pt>
                <c:pt idx="4">
                  <c:v>110</c:v>
                </c:pt>
                <c:pt idx="5">
                  <c:v>105</c:v>
                </c:pt>
                <c:pt idx="6">
                  <c:v>105</c:v>
                </c:pt>
                <c:pt idx="7" formatCode="General">
                  <c:v>99</c:v>
                </c:pt>
                <c:pt idx="8" formatCode="General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F85-4ECD-BAA5-CB7A00A56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922696"/>
        <c:axId val="913927616"/>
      </c:lineChart>
      <c:catAx>
        <c:axId val="91392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913927616"/>
        <c:crosses val="autoZero"/>
        <c:auto val="1"/>
        <c:lblAlgn val="ctr"/>
        <c:lblOffset val="100"/>
        <c:noMultiLvlLbl val="0"/>
      </c:catAx>
      <c:valAx>
        <c:axId val="9139276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91392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Count of Original title and season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Sheet1!$B$5:$J$5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Sheet1!$B$6:$J$6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117.02637889688251</c:v>
                </c:pt>
                <c:pt idx="3">
                  <c:v>130.69544364508394</c:v>
                </c:pt>
                <c:pt idx="4">
                  <c:v>149.16067146282975</c:v>
                </c:pt>
                <c:pt idx="5">
                  <c:v>164.02877697841726</c:v>
                </c:pt>
                <c:pt idx="6">
                  <c:v>184.65227817745804</c:v>
                </c:pt>
                <c:pt idx="7">
                  <c:v>209.83213429256594</c:v>
                </c:pt>
                <c:pt idx="8">
                  <c:v>205.03597122302159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7-41EB-A634-F6EEDF53447F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Sum of Total Duration (hr)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Sheet1!$B$5:$J$5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Sheet1!$B$7:$J$7</c:f>
              <c:numCache>
                <c:formatCode>General</c:formatCode>
                <c:ptCount val="9"/>
                <c:pt idx="0">
                  <c:v>100</c:v>
                </c:pt>
                <c:pt idx="1">
                  <c:v>105.13732319472507</c:v>
                </c:pt>
                <c:pt idx="2">
                  <c:v>114.64160374348613</c:v>
                </c:pt>
                <c:pt idx="3">
                  <c:v>123.92188663192589</c:v>
                </c:pt>
                <c:pt idx="4">
                  <c:v>134.95892268424956</c:v>
                </c:pt>
                <c:pt idx="5">
                  <c:v>145.52802297139218</c:v>
                </c:pt>
                <c:pt idx="6">
                  <c:v>151.52344996277776</c:v>
                </c:pt>
                <c:pt idx="7">
                  <c:v>165.81676060831651</c:v>
                </c:pt>
                <c:pt idx="8">
                  <c:v>163.85595022865022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7-41EB-A634-F6EEDF534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4246584"/>
        <c:axId val="904250904"/>
      </c:lineChart>
      <c:catAx>
        <c:axId val="90424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4250904"/>
        <c:crosses val="autoZero"/>
        <c:auto val="1"/>
        <c:lblAlgn val="ctr"/>
        <c:lblOffset val="100"/>
        <c:noMultiLvlLbl val="0"/>
      </c:catAx>
      <c:valAx>
        <c:axId val="904250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424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002060"/>
          </a:solidFill>
        </a:defRPr>
      </a:pPr>
      <a:endParaRPr lang="fr-FR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'Production '!$A$99</c:f>
              <c:strCache>
                <c:ptCount val="1"/>
                <c:pt idx="0">
                  <c:v>Average number of episodes per season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75-4A1D-8B29-BD17B31CB2AE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75-4A1D-8B29-BD17B31CB2AE}"/>
                </c:ext>
              </c:extLst>
            </c:dLbl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'Production '!$B$98:$J$98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'Production '!$B$99:$J$99</c:f>
              <c:numCache>
                <c:formatCode>0.0</c:formatCode>
                <c:ptCount val="9"/>
                <c:pt idx="0">
                  <c:v>7.8225419664268587</c:v>
                </c:pt>
                <c:pt idx="1">
                  <c:v>8.0167865707434061</c:v>
                </c:pt>
                <c:pt idx="2">
                  <c:v>7.8217213114754101</c:v>
                </c:pt>
                <c:pt idx="3">
                  <c:v>7.856880733944954</c:v>
                </c:pt>
                <c:pt idx="4">
                  <c:v>7.726688102893891</c:v>
                </c:pt>
                <c:pt idx="5">
                  <c:v>7.6198830409356724</c:v>
                </c:pt>
                <c:pt idx="6">
                  <c:v>7.4766233766233769</c:v>
                </c:pt>
                <c:pt idx="7">
                  <c:v>7.2045714285714286</c:v>
                </c:pt>
                <c:pt idx="8">
                  <c:v>7.1719298245614036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75-4A1D-8B29-BD17B31CB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418552"/>
        <c:axId val="917421504"/>
      </c:lineChart>
      <c:lineChart>
        <c:grouping val="standard"/>
        <c:varyColors val="0"/>
        <c:ser>
          <c:idx val="1"/>
          <c:order val="1"/>
          <c:tx>
            <c:strRef>
              <c:f>'Production '!$A$100</c:f>
              <c:strCache>
                <c:ptCount val="1"/>
                <c:pt idx="0">
                  <c:v>Average duration of episodes (mn)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75-4A1D-8B29-BD17B31CB2AE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75-4A1D-8B29-BD17B31CB2AE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75-4A1D-8B29-BD17B31CB2AE}"/>
                </c:ext>
              </c:extLst>
            </c:dLbl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'Production '!$B$98:$J$98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'Production '!$B$100:$J$100</c:f>
              <c:numCache>
                <c:formatCode>0.0</c:formatCode>
                <c:ptCount val="9"/>
                <c:pt idx="0">
                  <c:v>46.121397915389316</c:v>
                </c:pt>
                <c:pt idx="1">
                  <c:v>47.31588393658388</c:v>
                </c:pt>
                <c:pt idx="2">
                  <c:v>45.186271941315155</c:v>
                </c:pt>
                <c:pt idx="3">
                  <c:v>43.539934609995285</c:v>
                </c:pt>
                <c:pt idx="4">
                  <c:v>42.247815230961244</c:v>
                </c:pt>
                <c:pt idx="5">
                  <c:v>42.007674597083657</c:v>
                </c:pt>
                <c:pt idx="6">
                  <c:v>39.59770713913494</c:v>
                </c:pt>
                <c:pt idx="7">
                  <c:v>39.572969543147195</c:v>
                </c:pt>
                <c:pt idx="8">
                  <c:v>40.201891715590286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675-4A1D-8B29-BD17B31CB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794360"/>
        <c:axId val="834800920"/>
      </c:lineChart>
      <c:catAx>
        <c:axId val="91741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917421504"/>
        <c:crosses val="autoZero"/>
        <c:auto val="1"/>
        <c:lblAlgn val="ctr"/>
        <c:lblOffset val="100"/>
        <c:noMultiLvlLbl val="0"/>
      </c:catAx>
      <c:valAx>
        <c:axId val="917421504"/>
        <c:scaling>
          <c:orientation val="minMax"/>
          <c:max val="9"/>
          <c:min val="7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7030A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917418552"/>
        <c:crosses val="autoZero"/>
        <c:crossBetween val="between"/>
        <c:majorUnit val="1"/>
      </c:valAx>
      <c:valAx>
        <c:axId val="83480092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834794360"/>
        <c:crosses val="max"/>
        <c:crossBetween val="between"/>
      </c:valAx>
      <c:catAx>
        <c:axId val="834794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4800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'Production '!$Y$569</c:f>
              <c:strCache>
                <c:ptCount val="1"/>
                <c:pt idx="0">
                  <c:v>Global streamers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942546905953897E-2"/>
                  <c:y val="-4.7440342701778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24-4F31-9C0A-9C1E7678A43C}"/>
                </c:ext>
              </c:extLst>
            </c:dLbl>
            <c:dLbl>
              <c:idx val="1"/>
              <c:layout>
                <c:manualLayout>
                  <c:x val="-5.6331056287144674E-2"/>
                  <c:y val="-4.4051746794508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24-4F31-9C0A-9C1E7678A43C}"/>
                </c:ext>
              </c:extLst>
            </c:dLbl>
            <c:dLbl>
              <c:idx val="2"/>
              <c:layout>
                <c:manualLayout>
                  <c:x val="-5.0697950658430177E-2"/>
                  <c:y val="-4.066315088723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24-4F31-9C0A-9C1E7678A43C}"/>
                </c:ext>
              </c:extLst>
            </c:dLbl>
            <c:dLbl>
              <c:idx val="3"/>
              <c:layout>
                <c:manualLayout>
                  <c:x val="-5.445335441090652E-2"/>
                  <c:y val="-3.3885959072698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24-4F31-9C0A-9C1E7678A43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A24-4F31-9C0A-9C1E7678A43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A24-4F31-9C0A-9C1E7678A43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A24-4F31-9C0A-9C1E7678A43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A24-4F31-9C0A-9C1E7678A43C}"/>
                </c:ext>
              </c:extLst>
            </c:dLbl>
            <c:dLbl>
              <c:idx val="8"/>
              <c:layout>
                <c:manualLayout>
                  <c:x val="2.777777777777777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24-4F31-9C0A-9C1E7678A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'Production '!$Z$568:$AH$568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'Production '!$Z$569:$AH$569</c:f>
              <c:numCache>
                <c:formatCode>0</c:formatCode>
                <c:ptCount val="9"/>
                <c:pt idx="0">
                  <c:v>4</c:v>
                </c:pt>
                <c:pt idx="1">
                  <c:v>14</c:v>
                </c:pt>
                <c:pt idx="2">
                  <c:v>10</c:v>
                </c:pt>
                <c:pt idx="3">
                  <c:v>29</c:v>
                </c:pt>
                <c:pt idx="4">
                  <c:v>52</c:v>
                </c:pt>
                <c:pt idx="5">
                  <c:v>79</c:v>
                </c:pt>
                <c:pt idx="6">
                  <c:v>86</c:v>
                </c:pt>
                <c:pt idx="7" formatCode="General">
                  <c:v>124</c:v>
                </c:pt>
                <c:pt idx="8" formatCode="General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24-4F31-9C0A-9C1E7678A43C}"/>
            </c:ext>
          </c:extLst>
        </c:ser>
        <c:ser>
          <c:idx val="1"/>
          <c:order val="1"/>
          <c:tx>
            <c:strRef>
              <c:f>'Production '!$Y$570</c:f>
              <c:strCache>
                <c:ptCount val="1"/>
                <c:pt idx="0">
                  <c:v>Private broadcasters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'Production '!$Z$568:$AH$568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'Production '!$Z$570:$AH$570</c:f>
              <c:numCache>
                <c:formatCode>0</c:formatCode>
                <c:ptCount val="9"/>
                <c:pt idx="0">
                  <c:v>152</c:v>
                </c:pt>
                <c:pt idx="1">
                  <c:v>145</c:v>
                </c:pt>
                <c:pt idx="2">
                  <c:v>196</c:v>
                </c:pt>
                <c:pt idx="3">
                  <c:v>200</c:v>
                </c:pt>
                <c:pt idx="4">
                  <c:v>227</c:v>
                </c:pt>
                <c:pt idx="5">
                  <c:v>261</c:v>
                </c:pt>
                <c:pt idx="6">
                  <c:v>310</c:v>
                </c:pt>
                <c:pt idx="7" formatCode="General">
                  <c:v>319</c:v>
                </c:pt>
                <c:pt idx="8" formatCode="General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24-4F31-9C0A-9C1E7678A43C}"/>
            </c:ext>
          </c:extLst>
        </c:ser>
        <c:ser>
          <c:idx val="2"/>
          <c:order val="2"/>
          <c:tx>
            <c:strRef>
              <c:f>'Production '!$Y$571</c:f>
              <c:strCache>
                <c:ptCount val="1"/>
                <c:pt idx="0">
                  <c:v>Public broadcasters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'Production '!$Z$568:$AH$568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'Production '!$Z$571:$AH$571</c:f>
              <c:numCache>
                <c:formatCode>0</c:formatCode>
                <c:ptCount val="9"/>
                <c:pt idx="0">
                  <c:v>255</c:v>
                </c:pt>
                <c:pt idx="1">
                  <c:v>254</c:v>
                </c:pt>
                <c:pt idx="2">
                  <c:v>282</c:v>
                </c:pt>
                <c:pt idx="3">
                  <c:v>313</c:v>
                </c:pt>
                <c:pt idx="4">
                  <c:v>341</c:v>
                </c:pt>
                <c:pt idx="5">
                  <c:v>338</c:v>
                </c:pt>
                <c:pt idx="6">
                  <c:v>370</c:v>
                </c:pt>
                <c:pt idx="7" formatCode="General">
                  <c:v>429</c:v>
                </c:pt>
                <c:pt idx="8" formatCode="General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24-4F31-9C0A-9C1E7678A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8931048"/>
        <c:axId val="1638928528"/>
      </c:barChart>
      <c:catAx>
        <c:axId val="163893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1638928528"/>
        <c:crosses val="autoZero"/>
        <c:auto val="1"/>
        <c:lblAlgn val="ctr"/>
        <c:lblOffset val="100"/>
        <c:noMultiLvlLbl val="0"/>
      </c:catAx>
      <c:valAx>
        <c:axId val="163892852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638931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lumMod val="65000"/>
                  <a:lumOff val="3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C18-4D0A-A36D-2773F0AAA18C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C18-4D0A-A36D-2773F0AAA18C}"/>
              </c:ext>
            </c:extLst>
          </c:dPt>
          <c:dPt>
            <c:idx val="14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18-4D0A-A36D-2773F0AAA18C}"/>
              </c:ext>
            </c:extLst>
          </c:dPt>
          <c:dPt>
            <c:idx val="1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18-4D0A-A36D-2773F0AAA1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'Production '!$A$195:$A$210</c:f>
              <c:strCache>
                <c:ptCount val="16"/>
                <c:pt idx="0">
                  <c:v>Sonstige</c:v>
                </c:pt>
                <c:pt idx="1">
                  <c:v>HU</c:v>
                </c:pt>
                <c:pt idx="2">
                  <c:v>NO</c:v>
                </c:pt>
                <c:pt idx="3">
                  <c:v>CZ</c:v>
                </c:pt>
                <c:pt idx="4">
                  <c:v>PT</c:v>
                </c:pt>
                <c:pt idx="5">
                  <c:v>DK</c:v>
                </c:pt>
                <c:pt idx="6">
                  <c:v>BE</c:v>
                </c:pt>
                <c:pt idx="7">
                  <c:v>NL</c:v>
                </c:pt>
                <c:pt idx="8">
                  <c:v>PL</c:v>
                </c:pt>
                <c:pt idx="9">
                  <c:v>FI</c:v>
                </c:pt>
                <c:pt idx="10">
                  <c:v>SE</c:v>
                </c:pt>
                <c:pt idx="11">
                  <c:v>ES</c:v>
                </c:pt>
                <c:pt idx="12">
                  <c:v>IT</c:v>
                </c:pt>
                <c:pt idx="13">
                  <c:v>FR</c:v>
                </c:pt>
                <c:pt idx="14">
                  <c:v>DE</c:v>
                </c:pt>
                <c:pt idx="15">
                  <c:v>GB</c:v>
                </c:pt>
              </c:strCache>
            </c:strRef>
          </c:cat>
          <c:val>
            <c:numRef>
              <c:f>'Production '!$B$195:$B$210</c:f>
              <c:numCache>
                <c:formatCode>0</c:formatCode>
                <c:ptCount val="16"/>
                <c:pt idx="0">
                  <c:v>82</c:v>
                </c:pt>
                <c:pt idx="1">
                  <c:v>10</c:v>
                </c:pt>
                <c:pt idx="2">
                  <c:v>18</c:v>
                </c:pt>
                <c:pt idx="3">
                  <c:v>23</c:v>
                </c:pt>
                <c:pt idx="4">
                  <c:v>25</c:v>
                </c:pt>
                <c:pt idx="5">
                  <c:v>26</c:v>
                </c:pt>
                <c:pt idx="6">
                  <c:v>26</c:v>
                </c:pt>
                <c:pt idx="7">
                  <c:v>37</c:v>
                </c:pt>
                <c:pt idx="8">
                  <c:v>38</c:v>
                </c:pt>
                <c:pt idx="9">
                  <c:v>40</c:v>
                </c:pt>
                <c:pt idx="10">
                  <c:v>44</c:v>
                </c:pt>
                <c:pt idx="11">
                  <c:v>58</c:v>
                </c:pt>
                <c:pt idx="12">
                  <c:v>58</c:v>
                </c:pt>
                <c:pt idx="13">
                  <c:v>92</c:v>
                </c:pt>
                <c:pt idx="14">
                  <c:v>119</c:v>
                </c:pt>
                <c:pt idx="15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8-4D0A-A36D-2773F0AAA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938717696"/>
        <c:axId val="938716712"/>
      </c:barChart>
      <c:catAx>
        <c:axId val="93871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938716712"/>
        <c:crosses val="autoZero"/>
        <c:auto val="1"/>
        <c:lblAlgn val="ctr"/>
        <c:lblOffset val="100"/>
        <c:noMultiLvlLbl val="0"/>
      </c:catAx>
      <c:valAx>
        <c:axId val="938716712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938717696"/>
        <c:crosses val="autoZero"/>
        <c:crossBetween val="between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Rundfunkanstalten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Sheet1!$A$34:$A$35</c:f>
              <c:strCache>
                <c:ptCount val="2"/>
                <c:pt idx="0">
                  <c:v>DE</c:v>
                </c:pt>
                <c:pt idx="1">
                  <c:v>FR</c:v>
                </c:pt>
              </c:strCache>
            </c:strRef>
          </c:cat>
          <c:val>
            <c:numRef>
              <c:f>Sheet1!$B$34:$B$35</c:f>
              <c:numCache>
                <c:formatCode>0%</c:formatCode>
                <c:ptCount val="2"/>
                <c:pt idx="0">
                  <c:v>0.14385474860335196</c:v>
                </c:pt>
                <c:pt idx="1">
                  <c:v>0.1005586592178771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E-491B-8E4D-8A44242CBFE2}"/>
            </c:ext>
          </c:extLst>
        </c:ser>
        <c:ser>
          <c:idx val="1"/>
          <c:order val="1"/>
          <c:tx>
            <c:strRef>
              <c:f>Sheet1!$C$33</c:f>
              <c:strCache>
                <c:ptCount val="1"/>
                <c:pt idx="0">
                  <c:v>Streamer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Sheet1!$A$34:$A$35</c:f>
              <c:strCache>
                <c:ptCount val="2"/>
                <c:pt idx="0">
                  <c:v>DE</c:v>
                </c:pt>
                <c:pt idx="1">
                  <c:v>FR</c:v>
                </c:pt>
              </c:strCache>
            </c:strRef>
          </c:cat>
          <c:val>
            <c:numRef>
              <c:f>Sheet1!$C$34:$C$35</c:f>
              <c:numCache>
                <c:formatCode>0%</c:formatCode>
                <c:ptCount val="2"/>
                <c:pt idx="0">
                  <c:v>0.11594202898550725</c:v>
                </c:pt>
                <c:pt idx="1">
                  <c:v>0.14492753623188406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6E-491B-8E4D-8A44242CB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6811504"/>
        <c:axId val="946808624"/>
      </c:barChart>
      <c:catAx>
        <c:axId val="94681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946808624"/>
        <c:crosses val="autoZero"/>
        <c:auto val="1"/>
        <c:lblAlgn val="ctr"/>
        <c:lblOffset val="100"/>
        <c:noMultiLvlLbl val="0"/>
      </c:catAx>
      <c:valAx>
        <c:axId val="946808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681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PT Sans" panose="020B0503020203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PT Sans" panose="020B0503020203020204" pitchFamily="34" charset="0"/>
        </a:defRPr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14260717410318E-2"/>
          <c:y val="4.1379310344827586E-2"/>
          <c:w val="0.83629636920384953"/>
          <c:h val="0.66690343017467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'Production '!$A$314</c:f>
              <c:strCache>
                <c:ptCount val="1"/>
                <c:pt idx="0">
                  <c:v>Koproduktionen (alle)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1301713659013939E-2"/>
                  <c:y val="4.2721793624177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030A0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9F-49C9-8D2B-C9885D8E427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030A0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09F-49C9-8D2B-C9885D8E4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'Production '!$B$313:$E$313</c:f>
              <c:strCache>
                <c:ptCount val="4"/>
                <c:pt idx="0">
                  <c:v>TV Filme</c:v>
                </c:pt>
                <c:pt idx="1">
                  <c:v>3 bis 13 Folgen</c:v>
                </c:pt>
                <c:pt idx="2">
                  <c:v>14 bis 52 Folgen</c:v>
                </c:pt>
                <c:pt idx="3">
                  <c:v>Mehr als 52 Folgen</c:v>
                </c:pt>
              </c:strCache>
            </c:strRef>
          </c:cat>
          <c:val>
            <c:numRef>
              <c:f>'Production '!$B$314:$E$314</c:f>
              <c:numCache>
                <c:formatCode>0</c:formatCode>
                <c:ptCount val="4"/>
                <c:pt idx="0">
                  <c:v>384</c:v>
                </c:pt>
                <c:pt idx="1">
                  <c:v>607</c:v>
                </c:pt>
                <c:pt idx="2">
                  <c:v>39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9F-49C9-8D2B-C9885D8E4273}"/>
            </c:ext>
          </c:extLst>
        </c:ser>
        <c:ser>
          <c:idx val="2"/>
          <c:order val="2"/>
          <c:tx>
            <c:strRef>
              <c:f>'Production '!$A$316</c:f>
              <c:strCache>
                <c:ptCount val="1"/>
                <c:pt idx="0">
                  <c:v>Koproduktionen (nicht-linguistisch)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09F-49C9-8D2B-C9885D8E427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PT Sans" panose="020B0503020203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09F-49C9-8D2B-C9885D8E4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'Production '!$B$313:$E$313</c:f>
              <c:strCache>
                <c:ptCount val="4"/>
                <c:pt idx="0">
                  <c:v>TV Filme</c:v>
                </c:pt>
                <c:pt idx="1">
                  <c:v>3 bis 13 Folgen</c:v>
                </c:pt>
                <c:pt idx="2">
                  <c:v>14 bis 52 Folgen</c:v>
                </c:pt>
                <c:pt idx="3">
                  <c:v>Mehr als 52 Folgen</c:v>
                </c:pt>
              </c:strCache>
            </c:strRef>
          </c:cat>
          <c:val>
            <c:numRef>
              <c:f>'Production '!$B$316:$E$316</c:f>
              <c:numCache>
                <c:formatCode>0</c:formatCode>
                <c:ptCount val="4"/>
                <c:pt idx="0">
                  <c:v>120</c:v>
                </c:pt>
                <c:pt idx="1">
                  <c:v>385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9F-49C9-8D2B-C9885D8E4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192960"/>
        <c:axId val="898190008"/>
      </c:barChart>
      <c:lineChart>
        <c:grouping val="standard"/>
        <c:varyColors val="0"/>
        <c:ser>
          <c:idx val="1"/>
          <c:order val="1"/>
          <c:tx>
            <c:strRef>
              <c:f>'Production '!$A$315</c:f>
              <c:strCache>
                <c:ptCount val="1"/>
                <c:pt idx="0">
                  <c:v>% Koproduktionen (alle)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040946105934002E-2"/>
                  <c:y val="0.2285443691494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9F-49C9-8D2B-C9885D8E4273}"/>
                </c:ext>
              </c:extLst>
            </c:dLbl>
            <c:dLbl>
              <c:idx val="1"/>
              <c:layout>
                <c:manualLayout>
                  <c:x val="-8.5818610740168638E-2"/>
                  <c:y val="-2.8070725019011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9F-49C9-8D2B-C9885D8E4273}"/>
                </c:ext>
              </c:extLst>
            </c:dLbl>
            <c:dLbl>
              <c:idx val="2"/>
              <c:layout>
                <c:manualLayout>
                  <c:x val="-7.5210197326453607E-2"/>
                  <c:y val="0.108823478821534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9F-49C9-8D2B-C9885D8E4273}"/>
                </c:ext>
              </c:extLst>
            </c:dLbl>
            <c:dLbl>
              <c:idx val="3"/>
              <c:layout>
                <c:manualLayout>
                  <c:x val="-6.9437664041994848E-2"/>
                  <c:y val="-6.2534631087780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9F-49C9-8D2B-C9885D8E4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'Production '!$B$313:$E$313</c:f>
              <c:strCache>
                <c:ptCount val="4"/>
                <c:pt idx="0">
                  <c:v>TV Filme</c:v>
                </c:pt>
                <c:pt idx="1">
                  <c:v>3 bis 13 Folgen</c:v>
                </c:pt>
                <c:pt idx="2">
                  <c:v>14 bis 52 Folgen</c:v>
                </c:pt>
                <c:pt idx="3">
                  <c:v>Mehr als 52 Folgen</c:v>
                </c:pt>
              </c:strCache>
            </c:strRef>
          </c:cat>
          <c:val>
            <c:numRef>
              <c:f>'Production '!$B$315:$E$315</c:f>
              <c:numCache>
                <c:formatCode>0%</c:formatCode>
                <c:ptCount val="4"/>
                <c:pt idx="0">
                  <c:v>0.11350872007094295</c:v>
                </c:pt>
                <c:pt idx="1">
                  <c:v>0.10699806099065751</c:v>
                </c:pt>
                <c:pt idx="2">
                  <c:v>3.6827195467422094E-2</c:v>
                </c:pt>
                <c:pt idx="3">
                  <c:v>7.8475336322869956E-3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09F-49C9-8D2B-C9885D8E4273}"/>
            </c:ext>
          </c:extLst>
        </c:ser>
        <c:ser>
          <c:idx val="3"/>
          <c:order val="3"/>
          <c:tx>
            <c:strRef>
              <c:f>'Production '!$A$317</c:f>
              <c:strCache>
                <c:ptCount val="1"/>
                <c:pt idx="0">
                  <c:v>% Korpoduktionen (nicht-linguistisch)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265980197673173E-3"/>
                  <c:y val="4.4706908261485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9F-49C9-8D2B-C9885D8E4273}"/>
                </c:ext>
              </c:extLst>
            </c:dLbl>
            <c:dLbl>
              <c:idx val="1"/>
              <c:layout>
                <c:manualLayout>
                  <c:x val="-1.473931222714406E-2"/>
                  <c:y val="-3.1719614350369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9F-49C9-8D2B-C9885D8E4273}"/>
                </c:ext>
              </c:extLst>
            </c:dLbl>
            <c:dLbl>
              <c:idx val="2"/>
              <c:layout>
                <c:manualLayout>
                  <c:x val="-4.6915484466251789E-3"/>
                  <c:y val="3.4798014520499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9F-49C9-8D2B-C9885D8E4273}"/>
                </c:ext>
              </c:extLst>
            </c:dLbl>
            <c:dLbl>
              <c:idx val="3"/>
              <c:layout>
                <c:manualLayout>
                  <c:x val="-1.3882108486439297E-2"/>
                  <c:y val="-9.487277631962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09F-49C9-8D2B-C9885D8E4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'Production '!$B$313:$E$313</c:f>
              <c:strCache>
                <c:ptCount val="4"/>
                <c:pt idx="0">
                  <c:v>TV Filme</c:v>
                </c:pt>
                <c:pt idx="1">
                  <c:v>3 bis 13 Folgen</c:v>
                </c:pt>
                <c:pt idx="2">
                  <c:v>14 bis 52 Folgen</c:v>
                </c:pt>
                <c:pt idx="3">
                  <c:v>Mehr als 52 Folgen</c:v>
                </c:pt>
              </c:strCache>
            </c:strRef>
          </c:cat>
          <c:val>
            <c:numRef>
              <c:f>'Production '!$B$317:$E$317</c:f>
              <c:numCache>
                <c:formatCode>0%</c:formatCode>
                <c:ptCount val="4"/>
                <c:pt idx="0">
                  <c:v>3.6949453148093406E-2</c:v>
                </c:pt>
                <c:pt idx="1">
                  <c:v>6.8041600564075447E-2</c:v>
                </c:pt>
                <c:pt idx="2">
                  <c:v>2.2662889518413599E-2</c:v>
                </c:pt>
                <c:pt idx="3">
                  <c:v>2.242152466367713E-3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09F-49C9-8D2B-C9885D8E4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791904"/>
        <c:axId val="877791576"/>
      </c:lineChart>
      <c:catAx>
        <c:axId val="8981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898190008"/>
        <c:crosses val="autoZero"/>
        <c:auto val="1"/>
        <c:lblAlgn val="ctr"/>
        <c:lblOffset val="100"/>
        <c:noMultiLvlLbl val="0"/>
      </c:catAx>
      <c:valAx>
        <c:axId val="89819000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8192960"/>
        <c:crosses val="autoZero"/>
        <c:crossBetween val="between"/>
      </c:valAx>
      <c:valAx>
        <c:axId val="8777915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7791904"/>
        <c:crosses val="max"/>
        <c:crossBetween val="between"/>
      </c:valAx>
      <c:catAx>
        <c:axId val="877791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7791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7030A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2.9527940077982644E-2"/>
          <c:y val="0.89654261155291382"/>
          <c:w val="0.91489523184601929"/>
          <c:h val="9.4134129785500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0.39551</cdr:x>
      <cdr:y>0.15259</cdr:y>
    </cdr:from>
    <cdr:to>
      <cdr:x>0.6351</cdr:x>
      <cdr:y>0.25928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72AA8BF-BFCF-671C-DAB7-337536A8CFC4}"/>
            </a:ext>
          </a:extLst>
        </cdr:cNvPr>
        <cdr:cNvSpPr txBox="1"/>
      </cdr:nvSpPr>
      <cdr:spPr>
        <a:xfrm xmlns:a="http://schemas.openxmlformats.org/drawingml/2006/main">
          <a:off x="2734093" y="485548"/>
          <a:ext cx="1656184" cy="339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r-FR"/>
          </a:defPPr>
          <a:lvl1pPr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1pPr>
          <a:lvl2pPr marL="485495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2pPr>
          <a:lvl3pPr marL="970989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3pPr>
          <a:lvl4pPr marL="1456486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4pPr>
          <a:lvl5pPr marL="1941983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5pPr>
          <a:lvl6pPr marL="2427478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6pPr>
          <a:lvl7pPr marL="2912972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7pPr>
          <a:lvl8pPr marL="3398466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8pPr>
          <a:lvl9pPr marL="3883965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baseline="0" dirty="0">
              <a:solidFill>
                <a:srgbClr val="0070C0"/>
              </a:solidFill>
              <a:effectLst/>
              <a:latin typeface="PT Sans" panose="020B0503020203020204" pitchFamily="34" charset="0"/>
            </a:rPr>
            <a:t>TV-</a:t>
          </a:r>
          <a:r>
            <a:rPr lang="en-US" sz="1400" b="1" i="0" baseline="0" dirty="0" err="1">
              <a:solidFill>
                <a:srgbClr val="0070C0"/>
              </a:solidFill>
              <a:effectLst/>
              <a:latin typeface="PT Sans" panose="020B0503020203020204" pitchFamily="34" charset="0"/>
            </a:rPr>
            <a:t>Staffeln</a:t>
          </a:r>
          <a:endParaRPr lang="en-US" sz="1400" b="1" i="0" baseline="0" dirty="0">
            <a:solidFill>
              <a:srgbClr val="0070C0"/>
            </a:solidFill>
            <a:effectLst/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0.4375</cdr:x>
      <cdr:y>0.55178</cdr:y>
    </cdr:from>
    <cdr:to>
      <cdr:x>0.60082</cdr:x>
      <cdr:y>0.66222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07C36B8-72DE-BA87-9FD8-F3ACE2806C9D}"/>
            </a:ext>
          </a:extLst>
        </cdr:cNvPr>
        <cdr:cNvSpPr txBox="1"/>
      </cdr:nvSpPr>
      <cdr:spPr>
        <a:xfrm xmlns:a="http://schemas.openxmlformats.org/drawingml/2006/main">
          <a:off x="3024337" y="1755825"/>
          <a:ext cx="1129023" cy="351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r-FR"/>
          </a:defPPr>
          <a:lvl1pPr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1pPr>
          <a:lvl2pPr marL="485495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2pPr>
          <a:lvl3pPr marL="970989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3pPr>
          <a:lvl4pPr marL="1456486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4pPr>
          <a:lvl5pPr marL="1941983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5pPr>
          <a:lvl6pPr marL="2427478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6pPr>
          <a:lvl7pPr marL="2912972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7pPr>
          <a:lvl8pPr marL="3398466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8pPr>
          <a:lvl9pPr marL="3883965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baseline="0" dirty="0">
              <a:solidFill>
                <a:srgbClr val="7030A0"/>
              </a:solidFill>
              <a:effectLst/>
              <a:latin typeface="PT Sans" panose="020B0503020203020204" pitchFamily="34" charset="0"/>
            </a:rPr>
            <a:t>TV-</a:t>
          </a:r>
          <a:r>
            <a:rPr lang="en-US" sz="1400" b="1" i="0" baseline="0" dirty="0" err="1">
              <a:solidFill>
                <a:srgbClr val="7030A0"/>
              </a:solidFill>
              <a:effectLst/>
              <a:latin typeface="PT Sans" panose="020B0503020203020204" pitchFamily="34" charset="0"/>
            </a:rPr>
            <a:t>Stunden</a:t>
          </a:r>
          <a:endParaRPr lang="en-US" sz="1400" b="1" i="0" baseline="0" dirty="0">
            <a:solidFill>
              <a:srgbClr val="7030A0"/>
            </a:solidFill>
            <a:effectLst/>
            <a:latin typeface="PT Sans" panose="020B0503020203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278C-2140-4EF5-94D4-9E5CEF089E27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77B79-2647-4EC0-8DEF-15BADF37A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24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F2452-4AA9-4DB3-BF85-7017BF2531D0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744538"/>
            <a:ext cx="56324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50266-3012-4D8F-9DA8-26C930855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639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5495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0989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6486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41983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7478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12972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98466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83965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3725" y="744538"/>
            <a:ext cx="5632450" cy="3719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1F733-289A-49E6-A6E0-516352A61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72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431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1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86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5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62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35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94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15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59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81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69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2118" y="1890240"/>
            <a:ext cx="8109744" cy="1350585"/>
          </a:xfrm>
        </p:spPr>
        <p:txBody>
          <a:bodyPr/>
          <a:lstStyle>
            <a:lvl1pPr algn="ctr">
              <a:defRPr>
                <a:latin typeface="PT Sans" panose="020B05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7683" y="3307917"/>
            <a:ext cx="6678613" cy="16102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  <a:lvl2pPr marL="48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0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7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7" name="Picture 8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6"/>
          <a:stretch/>
        </p:blipFill>
        <p:spPr>
          <a:xfrm>
            <a:off x="6273110" y="363369"/>
            <a:ext cx="1224839" cy="12349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Picture 5" descr="C:\Users\mpichaud\Desktop\_Archives Altran\OBS\Livrabl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72" y="580305"/>
            <a:ext cx="3798001" cy="12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1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ne blue">
    <p:bg>
      <p:bgPr>
        <a:solidFill>
          <a:srgbClr val="2F3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8428"/>
            <a:ext cx="1139488" cy="99236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chemeClr val="bg1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3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8428"/>
            <a:ext cx="1139488" cy="99236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chemeClr val="bg1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E5F9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946901" y="630114"/>
            <a:ext cx="355454" cy="2160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88" rIns="91377" bIns="45688"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8226821" y="4597181"/>
            <a:ext cx="1224136" cy="13681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88" rIns="91377" bIns="45688" rtlCol="0" anchor="ctr"/>
          <a:lstStyle/>
          <a:p>
            <a:pPr algn="ctr"/>
            <a:endParaRPr lang="en-GB"/>
          </a:p>
        </p:txBody>
      </p:sp>
      <p:pic>
        <p:nvPicPr>
          <p:cNvPr id="6" name="Picture 2" descr="C:\Users\mpichaud\Desktop\_Archives Altran\OBS\Logo\Logotype_A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352" y="5526658"/>
            <a:ext cx="773872" cy="6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-4"/>
            <a:ext cx="9540875" cy="414094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29" tIns="20229" rIns="20229" bIns="20229" numCol="1" spcCol="40456" rtlCol="0" anchor="ctr">
            <a:noAutofit/>
          </a:bodyPr>
          <a:lstStyle/>
          <a:p>
            <a:pPr algn="ctr" defTabSz="328721" fontAlgn="auto" hangingPunct="0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78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2370" y="570257"/>
            <a:ext cx="6021461" cy="264629"/>
          </a:xfrm>
        </p:spPr>
        <p:txBody>
          <a:bodyPr anchor="ctr">
            <a:noAutofit/>
          </a:bodyPr>
          <a:lstStyle>
            <a:lvl1pPr marL="0" indent="0" algn="r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042370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602" y="91964"/>
            <a:ext cx="1698423" cy="414488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1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638" y="91964"/>
            <a:ext cx="1698423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99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65">
          <p15:clr>
            <a:srgbClr val="FBAE40"/>
          </p15:clr>
        </p15:guide>
        <p15:guide id="3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1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638" y="91964"/>
            <a:ext cx="1698423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760">
          <p15:clr>
            <a:srgbClr val="FBAE40"/>
          </p15:clr>
        </p15:guide>
        <p15:guide id="4" orient="horz" pos="4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"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638" y="91964"/>
            <a:ext cx="1698423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 shading">
    <p:bg>
      <p:bgPr>
        <a:gradFill>
          <a:gsLst>
            <a:gs pos="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2616"/>
            <a:ext cx="1139488" cy="99236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8428"/>
            <a:ext cx="1139488" cy="99236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3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chemeClr val="bg1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6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13107" y="140024"/>
            <a:ext cx="8189252" cy="56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00" tIns="48548" rIns="97100" bIns="48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113107" y="980125"/>
            <a:ext cx="8189252" cy="4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00" tIns="48548" rIns="97100" bIns="48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 bwMode="auto">
          <a:xfrm>
            <a:off x="7099578" y="541905"/>
            <a:ext cx="2226203" cy="3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00" tIns="48548" rIns="97100" bIns="48548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defTabSz="970989">
              <a:defRPr/>
            </a:pPr>
            <a:fld id="{4143B53F-63C1-437B-AA98-77A170E1C94A}" type="slidenum">
              <a:rPr lang="en-US" altLang="fr-FR" sz="1300" smtClean="0">
                <a:solidFill>
                  <a:srgbClr val="ABACB5"/>
                </a:solidFill>
              </a:rPr>
              <a:pPr algn="r" defTabSz="970989">
                <a:defRPr/>
              </a:pPr>
              <a:t>‹#›</a:t>
            </a:fld>
            <a:endParaRPr lang="en-US" altLang="fr-FR" sz="1300" dirty="0">
              <a:solidFill>
                <a:srgbClr val="ABACB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20469"/>
            <a:ext cx="9540875" cy="240908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29" tIns="20229" rIns="20229" bIns="20229" numCol="1" spcCol="40456" rtlCol="0" anchor="ctr">
            <a:spAutoFit/>
          </a:bodyPr>
          <a:lstStyle/>
          <a:p>
            <a:pPr marL="0" marR="0" indent="0" algn="ctr" defTabSz="32872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2" descr="C:\Users\mpichaud\Desktop\_Archives Altran\OBS\Logo\Logotype_A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11" y="5085548"/>
            <a:ext cx="987369" cy="8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79" r:id="rId4"/>
  </p:sldLayoutIdLst>
  <p:hf hdr="0" ftr="0" dt="0"/>
  <p:txStyles>
    <p:titleStyle>
      <a:lvl1pPr algn="l" defTabSz="485495" rtl="0" eaLnBrk="1" fontAlgn="base" hangingPunct="1">
        <a:spcBef>
          <a:spcPct val="0"/>
        </a:spcBef>
        <a:spcAft>
          <a:spcPct val="0"/>
        </a:spcAft>
        <a:defRPr sz="2900" b="1" kern="1200">
          <a:solidFill>
            <a:srgbClr val="13334D"/>
          </a:solidFill>
          <a:latin typeface="PT Sans" panose="020B0503020203020204" pitchFamily="34" charset="0"/>
          <a:ea typeface="ＭＳ Ｐゴシック" pitchFamily="-107" charset="-128"/>
          <a:cs typeface="+mj-cs"/>
        </a:defRPr>
      </a:lvl1pPr>
      <a:lvl2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2pPr>
      <a:lvl3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3pPr>
      <a:lvl4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4pPr>
      <a:lvl5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5pPr>
      <a:lvl6pPr marL="485495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6pPr>
      <a:lvl7pPr marL="970989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7pPr>
      <a:lvl8pPr marL="1456486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8pPr>
      <a:lvl9pPr marL="1941983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9pPr>
    </p:titleStyle>
    <p:bodyStyle>
      <a:lvl1pPr marL="364121" indent="-364121" algn="l" defTabSz="485495" rtl="0" eaLnBrk="1" fontAlgn="base" hangingPunct="1">
        <a:spcBef>
          <a:spcPct val="20000"/>
        </a:spcBef>
        <a:spcAft>
          <a:spcPct val="0"/>
        </a:spcAft>
        <a:defRPr sz="2300" b="1" kern="1200">
          <a:solidFill>
            <a:srgbClr val="2E5F97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1pPr>
      <a:lvl2pPr marL="788931" indent="-303435" algn="l" defTabSz="48549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2pPr>
      <a:lvl3pPr marL="1213739" indent="-242749" algn="l" defTabSz="48549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3pPr>
      <a:lvl4pPr marL="1699236" indent="-242749" algn="l" defTabSz="48549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4pPr>
      <a:lvl5pPr marL="2184730" indent="-242749" algn="l" defTabSz="485495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5pPr>
      <a:lvl6pPr marL="2670225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55718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216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711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495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989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486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983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478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972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466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65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42370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7044" y="1470184"/>
            <a:ext cx="8586788" cy="415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943925" y="5324897"/>
            <a:ext cx="1713931" cy="26205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3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7322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ftr="0" dt="0"/>
  <p:txStyles>
    <p:titleStyle>
      <a:lvl1pPr algn="r" defTabSz="840151" rtl="0" eaLnBrk="1" latinLnBrk="0" hangingPunct="1">
        <a:spcBef>
          <a:spcPct val="0"/>
        </a:spcBef>
        <a:buNone/>
        <a:defRPr sz="1838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15057" indent="-315057" algn="l" defTabSz="840151" rtl="0" eaLnBrk="1" latinLnBrk="0" hangingPunct="1">
        <a:spcBef>
          <a:spcPct val="20000"/>
        </a:spcBef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2" indent="-262547" algn="l" defTabSz="840151" rtl="0" eaLnBrk="1" latinLnBrk="0" hangingPunct="1">
        <a:spcBef>
          <a:spcPct val="20000"/>
        </a:spcBef>
        <a:buFont typeface="Arial" pitchFamily="34" charset="0"/>
        <a:buChar char="–"/>
        <a:defRPr sz="2573" kern="1200">
          <a:solidFill>
            <a:schemeClr val="tx1"/>
          </a:solidFill>
          <a:latin typeface="+mn-lt"/>
          <a:ea typeface="+mn-ea"/>
          <a:cs typeface="+mn-cs"/>
        </a:defRPr>
      </a:lvl2pPr>
      <a:lvl3pPr marL="1050188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470264" indent="-210038" algn="l" defTabSz="840151" rtl="0" eaLnBrk="1" latinLnBrk="0" hangingPunct="1">
        <a:spcBef>
          <a:spcPct val="20000"/>
        </a:spcBef>
        <a:buFont typeface="Arial" pitchFamily="34" charset="0"/>
        <a:buChar char="–"/>
        <a:defRPr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890339" indent="-210038" algn="l" defTabSz="840151" rtl="0" eaLnBrk="1" latinLnBrk="0" hangingPunct="1">
        <a:spcBef>
          <a:spcPct val="20000"/>
        </a:spcBef>
        <a:buFont typeface="Arial" pitchFamily="34" charset="0"/>
        <a:buChar char="»"/>
        <a:defRPr sz="1838" kern="1200">
          <a:solidFill>
            <a:schemeClr val="tx1"/>
          </a:solidFill>
          <a:latin typeface="+mn-lt"/>
          <a:ea typeface="+mn-ea"/>
          <a:cs typeface="+mn-cs"/>
        </a:defRPr>
      </a:lvl5pPr>
      <a:lvl6pPr marL="2310414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6pPr>
      <a:lvl7pPr marL="2730490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7pPr>
      <a:lvl8pPr marL="3150565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8pPr>
      <a:lvl9pPr marL="3570641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075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15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226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30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0377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0452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0528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0603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bs.coe.int/" TargetMode="External"/><Relationship Id="rId5" Type="http://schemas.openxmlformats.org/officeDocument/2006/relationships/hyperlink" Target="https://www.linkedin.com/in/agnes-schneeberger/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chart" Target="../charts/chart7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34.png"/><Relationship Id="rId5" Type="http://schemas.openxmlformats.org/officeDocument/2006/relationships/image" Target="../media/image16.png"/><Relationship Id="rId10" Type="http://schemas.openxmlformats.org/officeDocument/2006/relationships/image" Target="../media/image23.svg"/><Relationship Id="rId4" Type="http://schemas.openxmlformats.org/officeDocument/2006/relationships/image" Target="../media/image15.sv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hyperlink" Target="https://www.coe.in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obs.coe.int/" TargetMode="External"/><Relationship Id="rId5" Type="http://schemas.openxmlformats.org/officeDocument/2006/relationships/hyperlink" Target="https://www.linkedin.com/in/agnes-schneeberger/" TargetMode="External"/><Relationship Id="rId4" Type="http://schemas.openxmlformats.org/officeDocument/2006/relationships/hyperlink" Target="mailto:agnes.schneeberger@coe.in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hyperlink" Target="https://rm.coe.int/audiovisual-fiction-production-in-europe-2022-figures-october-2023-a-s/1680ad1ede" TargetMode="External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chart" Target="../charts/chart1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chart" Target="../charts/chart2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chart" Target="../charts/chart3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chart" Target="../charts/chart4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chart" Target="../charts/chart5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chart" Target="../charts/chart6.xml"/><Relationship Id="rId5" Type="http://schemas.openxmlformats.org/officeDocument/2006/relationships/image" Target="../media/image16.png"/><Relationship Id="rId10" Type="http://schemas.openxmlformats.org/officeDocument/2006/relationships/image" Target="../media/image23.svg"/><Relationship Id="rId4" Type="http://schemas.openxmlformats.org/officeDocument/2006/relationships/image" Target="../media/image15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V="1">
            <a:off x="0" y="5"/>
            <a:ext cx="9540875" cy="4201627"/>
          </a:xfrm>
          <a:prstGeom prst="rect">
            <a:avLst/>
          </a:prstGeom>
          <a:solidFill>
            <a:srgbClr val="133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0" tIns="48548" rIns="97100" bIns="48548"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4035959"/>
            <a:ext cx="9540875" cy="22648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100" tIns="48548" rIns="97100" bIns="48548"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r="4137"/>
          <a:stretch/>
        </p:blipFill>
        <p:spPr bwMode="auto">
          <a:xfrm flipH="1">
            <a:off x="2591" y="-8437"/>
            <a:ext cx="9540875" cy="42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70037" y="987345"/>
            <a:ext cx="4683425" cy="1082929"/>
          </a:xfrm>
          <a:prstGeom prst="rect">
            <a:avLst/>
          </a:prstGeom>
        </p:spPr>
        <p:txBody>
          <a:bodyPr wrap="square" lIns="97100" tIns="48548" rIns="97100" bIns="48548">
            <a:spAutoFit/>
          </a:bodyPr>
          <a:lstStyle/>
          <a:p>
            <a:pPr marL="271463" indent="-271463"/>
            <a:r>
              <a:rPr lang="en-GB" sz="32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der Produktion </a:t>
            </a:r>
            <a:r>
              <a:rPr lang="en-GB" sz="32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Europäischer</a:t>
            </a:r>
            <a:r>
              <a:rPr lang="en-GB" sz="3200" b="1" dirty="0">
                <a:solidFill>
                  <a:schemeClr val="bg2"/>
                </a:solidFill>
                <a:latin typeface="PT Sans" panose="020B0503020203020204" pitchFamily="34" charset="0"/>
              </a:rPr>
              <a:t> TV-</a:t>
            </a:r>
            <a:r>
              <a:rPr lang="en-GB" sz="32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endParaRPr lang="en-GB" sz="24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2051" name="Picture 3" descr="C:\Users\mpichaud\Desktop\_Archives Altran\OBS\PowerPoint\Images\Ellip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2" y="490256"/>
            <a:ext cx="1759153" cy="23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2862" y="3262599"/>
            <a:ext cx="5400600" cy="836708"/>
          </a:xfrm>
          <a:prstGeom prst="rect">
            <a:avLst/>
          </a:prstGeom>
        </p:spPr>
        <p:txBody>
          <a:bodyPr wrap="square" lIns="97100" tIns="48548" rIns="97100" bIns="48548">
            <a:spAutoFit/>
          </a:bodyPr>
          <a:lstStyle/>
          <a:p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Deutsch-</a:t>
            </a:r>
            <a:r>
              <a:rPr lang="en-US" altLang="fr-FR" sz="1600" dirty="0" err="1">
                <a:solidFill>
                  <a:schemeClr val="bg2"/>
                </a:solidFill>
                <a:latin typeface="PT Sans" panose="020B0503020203020204" pitchFamily="34" charset="0"/>
              </a:rPr>
              <a:t>Französisches</a:t>
            </a: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 </a:t>
            </a:r>
            <a:r>
              <a:rPr lang="en-US" altLang="fr-FR" sz="1600" dirty="0" err="1">
                <a:solidFill>
                  <a:schemeClr val="bg2"/>
                </a:solidFill>
                <a:latin typeface="PT Sans" panose="020B0503020203020204" pitchFamily="34" charset="0"/>
              </a:rPr>
              <a:t>Filmtreffen</a:t>
            </a: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 2024</a:t>
            </a:r>
            <a:b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de-DE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Was kommt nach dem Serien-Boom?</a:t>
            </a:r>
            <a:b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21 November 2024 @ Alte </a:t>
            </a:r>
            <a:r>
              <a:rPr lang="en-US" altLang="fr-FR" sz="1600" dirty="0" err="1">
                <a:solidFill>
                  <a:schemeClr val="bg2"/>
                </a:solidFill>
                <a:latin typeface="PT Sans" panose="020B0503020203020204" pitchFamily="34" charset="0"/>
              </a:rPr>
              <a:t>Münze</a:t>
            </a: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, Berlin</a:t>
            </a:r>
            <a:endParaRPr lang="fr-FR" sz="16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1" name="ZoneTexte 7"/>
          <p:cNvSpPr txBox="1"/>
          <p:nvPr/>
        </p:nvSpPr>
        <p:spPr>
          <a:xfrm>
            <a:off x="317733" y="5304971"/>
            <a:ext cx="5007758" cy="584711"/>
          </a:xfrm>
          <a:prstGeom prst="rect">
            <a:avLst/>
          </a:prstGeom>
          <a:noFill/>
        </p:spPr>
        <p:txBody>
          <a:bodyPr wrap="square" lIns="91377" tIns="45688" rIns="91377" bIns="45688" rtlCol="0">
            <a:spAutoFit/>
          </a:bodyPr>
          <a:lstStyle/>
          <a:p>
            <a:r>
              <a:rPr lang="en-US" sz="1600" b="1" dirty="0">
                <a:solidFill>
                  <a:srgbClr val="11456E"/>
                </a:solidFill>
                <a:latin typeface="PT Sans" panose="020B0503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Agnes Schneeberger</a:t>
            </a:r>
            <a:endParaRPr lang="en-US" sz="1600" b="1" dirty="0">
              <a:solidFill>
                <a:srgbClr val="11456E"/>
              </a:solidFill>
              <a:latin typeface="PT Sans" panose="020B0503020203020204" pitchFamily="34" charset="0"/>
            </a:endParaRPr>
          </a:p>
          <a:p>
            <a:r>
              <a:rPr lang="de-DE" sz="1600" dirty="0">
                <a:solidFill>
                  <a:srgbClr val="11456E"/>
                </a:solidFill>
                <a:latin typeface="PT Sans" panose="020B0503020203020204" pitchFamily="34" charset="0"/>
              </a:rPr>
              <a:t>Analystin - Fernsehen und audiovisuelle Abrufdienste</a:t>
            </a:r>
          </a:p>
        </p:txBody>
      </p:sp>
      <p:pic>
        <p:nvPicPr>
          <p:cNvPr id="2" name="Picture 1" descr="A black screen with blue tex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35F5B43-B9B2-B51D-6CE6-CDEC9DE7D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533" y="5310634"/>
            <a:ext cx="3575234" cy="7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910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10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300269" y="558106"/>
            <a:ext cx="879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1/3 der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Koproduktionen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sind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linguistische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Koproduktionen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2871358" y="1381463"/>
            <a:ext cx="3750326" cy="461664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>
                <a:solidFill>
                  <a:srgbClr val="002060"/>
                </a:solidFill>
              </a:rPr>
              <a:t>Koproduktionen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nach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err="1">
                <a:solidFill>
                  <a:srgbClr val="002060"/>
                </a:solidFill>
              </a:rPr>
              <a:t>Formaten</a:t>
            </a:r>
            <a:r>
              <a:rPr lang="en-GB" sz="1600" dirty="0">
                <a:solidFill>
                  <a:srgbClr val="002060"/>
                </a:solidFill>
              </a:rPr>
              <a:t> (2023)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FFE994-4734-3719-B759-CF06092D8724}"/>
              </a:ext>
            </a:extLst>
          </p:cNvPr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der Produktion Europäischer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High-End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–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Koproduktionen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4F8E53-809E-4D19-BC28-DCD6B328B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725988"/>
              </p:ext>
            </p:extLst>
          </p:nvPr>
        </p:nvGraphicFramePr>
        <p:xfrm>
          <a:off x="1775860" y="1820602"/>
          <a:ext cx="5941322" cy="383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352197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der Produktion Europäischer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High-End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–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Koproduktionen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11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300269" y="558106"/>
            <a:ext cx="879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Frankreich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und Deutschland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pflegen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privilegierte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Partnerschaft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264A59-E1E1-72D6-742D-46F80EB1A449}"/>
              </a:ext>
            </a:extLst>
          </p:cNvPr>
          <p:cNvSpPr txBox="1">
            <a:spLocks/>
          </p:cNvSpPr>
          <p:nvPr/>
        </p:nvSpPr>
        <p:spPr>
          <a:xfrm>
            <a:off x="367651" y="1329680"/>
            <a:ext cx="8805572" cy="461664"/>
          </a:xfrm>
          <a:prstGeom prst="rect">
            <a:avLst/>
          </a:prstGeom>
        </p:spPr>
        <p:txBody>
          <a:bodyPr vert="horz" lIns="71557" tIns="35778" rIns="71557" bIns="35778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rgbClr val="11456E"/>
                </a:solidFill>
              </a:rPr>
              <a:t>Anzahl der Partnerschaften bei nicht-sprachlichen Koproduktionen in ausgewählten Ländern (2015-2023)</a:t>
            </a:r>
            <a:endParaRPr lang="en-GB" sz="1600" dirty="0">
              <a:solidFill>
                <a:srgbClr val="11456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E33F4-BD73-8FED-1C34-811112C151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6113" y="1932465"/>
            <a:ext cx="5366940" cy="3844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D53514-4A9B-7686-A7D4-5E633FE3DF12}"/>
              </a:ext>
            </a:extLst>
          </p:cNvPr>
          <p:cNvSpPr txBox="1"/>
          <p:nvPr/>
        </p:nvSpPr>
        <p:spPr>
          <a:xfrm>
            <a:off x="6859937" y="2957414"/>
            <a:ext cx="2130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PT Sans" panose="020B0503020203020204" pitchFamily="34" charset="0"/>
              </a:rPr>
              <a:t>Wichtiger Hinweis: Die Zahl der Partnerschaften unterscheidet sich von der Zahl der Projekte. Dänemark kann mit Schweden und mit Norwegen an denselben Projekten teilgenommen haben.</a:t>
            </a:r>
            <a:endParaRPr lang="fr-FR" sz="12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4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 flipV="1">
            <a:off x="-1206226" y="0"/>
            <a:ext cx="12169351" cy="63007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0" tIns="48548" rIns="97100" bIns="48548" rtlCol="0" anchor="ctr"/>
          <a:lstStyle/>
          <a:p>
            <a:pPr algn="ctr"/>
            <a:endParaRPr lang="fr-FR"/>
          </a:p>
        </p:txBody>
      </p:sp>
      <p:sp>
        <p:nvSpPr>
          <p:cNvPr id="5" name="Shape 3026"/>
          <p:cNvSpPr/>
          <p:nvPr/>
        </p:nvSpPr>
        <p:spPr>
          <a:xfrm>
            <a:off x="233933" y="630114"/>
            <a:ext cx="8928992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algn="ctr"/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algn="ctr"/>
            <a:r>
              <a:rPr lang="en-US" sz="1200" b="1" dirty="0">
                <a:solidFill>
                  <a:srgbClr val="0070C0"/>
                </a:solidFill>
                <a:latin typeface="PT Sans" panose="020B0503020203020204" pitchFamily="34" charset="0"/>
              </a:rPr>
              <a:t>Contact – 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Agnes Schneeberger, 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agnes.schneeberger@coe.int</a:t>
            </a:r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European Television and VOD Markets Analyst at the European Audiovisual Observatory of the Council of Europe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https://www.linkedin.com/in/agnes-schneeberger/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 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1" dirty="0" err="1">
                <a:solidFill>
                  <a:srgbClr val="0070C0"/>
                </a:solidFill>
                <a:latin typeface="PT Sans" panose="020B0503020203020204" pitchFamily="34" charset="0"/>
              </a:rPr>
              <a:t>Organisation</a:t>
            </a:r>
            <a:r>
              <a:rPr lang="en-US" sz="1200" b="1" dirty="0">
                <a:solidFill>
                  <a:srgbClr val="0070C0"/>
                </a:solidFill>
                <a:latin typeface="PT Sans" panose="020B0503020203020204" pitchFamily="34" charset="0"/>
              </a:rPr>
              <a:t> – 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European Audiovisual Observatory, 76, Allée de la </a:t>
            </a:r>
            <a:r>
              <a:rPr lang="en-US" sz="1200" b="0" dirty="0" err="1">
                <a:solidFill>
                  <a:schemeClr val="bg2"/>
                </a:solidFill>
                <a:latin typeface="PT Sans" panose="020B0503020203020204" pitchFamily="34" charset="0"/>
              </a:rPr>
              <a:t>Robertsau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, 67000 Strasbourg, France</a:t>
            </a:r>
          </a:p>
          <a:p>
            <a:pPr marL="0" indent="0" algn="ctr"/>
            <a:r>
              <a:rPr lang="de-DE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Tel. : +33 (0)3 90 21 60 00</a:t>
            </a:r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www.obs.coe.int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 </a:t>
            </a:r>
            <a:endParaRPr lang="en-GB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1" dirty="0">
                <a:solidFill>
                  <a:srgbClr val="0070C0"/>
                </a:solidFill>
                <a:latin typeface="PT Sans" panose="020B0503020203020204" pitchFamily="34" charset="0"/>
              </a:rPr>
              <a:t>Disclaimer: </a:t>
            </a:r>
          </a:p>
          <a:p>
            <a:pPr marL="0" indent="0" algn="ctr"/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Opinions expressed in this presentation are personal and do not necessarily represent the views of the European Audiovisual Observatory, its Members or the Council of Europe.</a:t>
            </a:r>
          </a:p>
        </p:txBody>
      </p:sp>
    </p:spTree>
    <p:extLst>
      <p:ext uri="{BB962C8B-B14F-4D97-AF65-F5344CB8AC3E}">
        <p14:creationId xmlns:p14="http://schemas.microsoft.com/office/powerpoint/2010/main" val="429308921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9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der Produktion Europäischer TV-Serien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–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Methodik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&amp;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Terminologie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593973" y="55810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Studie:</a:t>
            </a:r>
            <a:b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</a:rPr>
            </a:br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</a:t>
            </a:r>
            <a:r>
              <a:rPr lang="de-DE" sz="2400" b="1" dirty="0" err="1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Audiovisual</a:t>
            </a:r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2400" b="1" dirty="0" err="1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fiction</a:t>
            </a:r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2400" b="1" dirty="0" err="1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production</a:t>
            </a:r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Europe'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685" y="4363384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1886" y="4368053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6" name="Graphic 35" descr="Television with solid fill">
            <a:extLst>
              <a:ext uri="{FF2B5EF4-FFF2-40B4-BE49-F238E27FC236}">
                <a16:creationId xmlns:a16="http://schemas.microsoft.com/office/drawing/2014/main" id="{42D466E6-CAD6-4270-66C7-DFF30514AA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11447" y="2538243"/>
            <a:ext cx="914400" cy="91440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3D260-5832-DE17-73D6-0A101C372F41}"/>
              </a:ext>
            </a:extLst>
          </p:cNvPr>
          <p:cNvSpPr txBox="1"/>
          <p:nvPr/>
        </p:nvSpPr>
        <p:spPr>
          <a:xfrm>
            <a:off x="3618309" y="4384923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de-DE" b="1" dirty="0">
                <a:solidFill>
                  <a:srgbClr val="11456E"/>
                </a:solidFill>
                <a:latin typeface="PT Sans" panose="020B0503020203020204" pitchFamily="34" charset="0"/>
              </a:rPr>
              <a:t>High-End TV-Serien (3 bis 13 Folgen)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de-DE" b="1" dirty="0">
                <a:solidFill>
                  <a:srgbClr val="11456E"/>
                </a:solidFill>
                <a:latin typeface="PT Sans" panose="020B0503020203020204" pitchFamily="34" charset="0"/>
              </a:rPr>
              <a:t>TV-Serien mit 14 bis 52 Folgen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de-DE" b="1">
                <a:solidFill>
                  <a:srgbClr val="11456E"/>
                </a:solidFill>
                <a:latin typeface="PT Sans" panose="020B0503020203020204" pitchFamily="34" charset="0"/>
              </a:rPr>
              <a:t>TV-Serien </a:t>
            </a:r>
            <a:r>
              <a:rPr lang="de-DE" b="1" dirty="0">
                <a:solidFill>
                  <a:srgbClr val="11456E"/>
                </a:solidFill>
                <a:latin typeface="PT Sans" panose="020B0503020203020204" pitchFamily="34" charset="0"/>
              </a:rPr>
              <a:t>mit mehr als 52 Folgen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D557B-F057-5E85-AD19-FB646F226236}"/>
              </a:ext>
            </a:extLst>
          </p:cNvPr>
          <p:cNvSpPr txBox="1"/>
          <p:nvPr/>
        </p:nvSpPr>
        <p:spPr>
          <a:xfrm>
            <a:off x="3618309" y="1844958"/>
            <a:ext cx="470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11456E"/>
                </a:solidFill>
                <a:latin typeface="PT Sans" panose="020B0503020203020204" pitchFamily="34" charset="0"/>
              </a:rPr>
              <a:t>Titel Europäischer TV-Fiktion (2015-2023)</a:t>
            </a:r>
            <a:br>
              <a:rPr lang="de-DE" sz="1800" b="1" dirty="0">
                <a:solidFill>
                  <a:srgbClr val="11456E"/>
                </a:solidFill>
                <a:latin typeface="PT Sans" panose="020B0503020203020204" pitchFamily="34" charset="0"/>
              </a:rPr>
            </a:br>
            <a:r>
              <a:rPr lang="de-DE" sz="1800" b="1" dirty="0">
                <a:solidFill>
                  <a:srgbClr val="11456E"/>
                </a:solidFill>
                <a:latin typeface="PT Sans" panose="020B0503020203020204" pitchFamily="34" charset="0"/>
              </a:rPr>
              <a:t>Erstausstrahlung (nicht Produktionsjahr)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7CA2D-457C-C4B0-2672-D07D85F041EB}"/>
              </a:ext>
            </a:extLst>
          </p:cNvPr>
          <p:cNvSpPr txBox="1"/>
          <p:nvPr/>
        </p:nvSpPr>
        <p:spPr>
          <a:xfrm>
            <a:off x="3618309" y="351217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800" b="1" dirty="0">
                <a:solidFill>
                  <a:srgbClr val="11456E"/>
                </a:solidFill>
                <a:latin typeface="PT Sans" panose="020B0503020203020204" pitchFamily="34" charset="0"/>
              </a:rPr>
              <a:t>EU-27, das Vereinigte Königreich, Norwegen, die  Schweiz und Island</a:t>
            </a:r>
            <a:endParaRPr lang="en-GB" sz="18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pic>
        <p:nvPicPr>
          <p:cNvPr id="17" name="Graphic 16" descr="Europe with solid fill">
            <a:extLst>
              <a:ext uri="{FF2B5EF4-FFF2-40B4-BE49-F238E27FC236}">
                <a16:creationId xmlns:a16="http://schemas.microsoft.com/office/drawing/2014/main" id="{5114BCFF-8AB9-CB12-D57A-86139176BA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5293" y="3343448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E9C3B5-C466-DDDD-601D-F4562095138A}"/>
              </a:ext>
            </a:extLst>
          </p:cNvPr>
          <p:cNvSpPr txBox="1"/>
          <p:nvPr/>
        </p:nvSpPr>
        <p:spPr>
          <a:xfrm>
            <a:off x="3618308" y="2637046"/>
            <a:ext cx="564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11456E"/>
                </a:solidFill>
                <a:latin typeface="PT Sans" panose="020B0503020203020204" pitchFamily="34" charset="0"/>
              </a:rPr>
              <a:t>Fiktionale Live-Action-Fernsehfilme und–Serien</a:t>
            </a:r>
            <a:r>
              <a:rPr lang="de-DE" b="1" dirty="0">
                <a:solidFill>
                  <a:srgbClr val="11456E"/>
                </a:solidFill>
                <a:latin typeface="PT Sans" panose="020B0503020203020204" pitchFamily="34" charset="0"/>
              </a:rPr>
              <a:t> von</a:t>
            </a:r>
            <a:r>
              <a:rPr lang="de-DE" sz="1800" b="1" dirty="0">
                <a:solidFill>
                  <a:srgbClr val="11456E"/>
                </a:solidFill>
                <a:latin typeface="PT Sans" panose="020B0503020203020204" pitchFamily="34" charset="0"/>
              </a:rPr>
              <a:t> Fernsehsendern oder Abrufdiensten in Auftrag gegeben</a:t>
            </a:r>
          </a:p>
        </p:txBody>
      </p:sp>
      <p:pic>
        <p:nvPicPr>
          <p:cNvPr id="20" name="Graphic 19" descr="Television with solid fill">
            <a:extLst>
              <a:ext uri="{FF2B5EF4-FFF2-40B4-BE49-F238E27FC236}">
                <a16:creationId xmlns:a16="http://schemas.microsoft.com/office/drawing/2014/main" id="{5CF8DEC9-CAF7-D5CE-7F3F-D66EF5D8AA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0092" y="2434277"/>
            <a:ext cx="914400" cy="914400"/>
          </a:xfrm>
          <a:prstGeom prst="rect">
            <a:avLst/>
          </a:prstGeom>
        </p:spPr>
      </p:pic>
      <p:pic>
        <p:nvPicPr>
          <p:cNvPr id="22" name="Graphic 21" descr="Play with solid fill">
            <a:extLst>
              <a:ext uri="{FF2B5EF4-FFF2-40B4-BE49-F238E27FC236}">
                <a16:creationId xmlns:a16="http://schemas.microsoft.com/office/drawing/2014/main" id="{BF980610-5717-E564-9DBD-4500B40A9F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97341" y="2672286"/>
            <a:ext cx="365760" cy="365760"/>
          </a:xfrm>
          <a:prstGeom prst="rect">
            <a:avLst/>
          </a:prstGeom>
        </p:spPr>
      </p:pic>
      <p:pic>
        <p:nvPicPr>
          <p:cNvPr id="25" name="Graphic 24" descr="Chevron arrows with solid fill">
            <a:extLst>
              <a:ext uri="{FF2B5EF4-FFF2-40B4-BE49-F238E27FC236}">
                <a16:creationId xmlns:a16="http://schemas.microsoft.com/office/drawing/2014/main" id="{7904B258-B472-D980-627C-C0FD1FEA7D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3039" y="4521367"/>
            <a:ext cx="640080" cy="640080"/>
          </a:xfrm>
          <a:prstGeom prst="rect">
            <a:avLst/>
          </a:prstGeom>
        </p:spPr>
      </p:pic>
      <p:pic>
        <p:nvPicPr>
          <p:cNvPr id="29" name="Graphic 28" descr="Monthly calendar with solid fill">
            <a:extLst>
              <a:ext uri="{FF2B5EF4-FFF2-40B4-BE49-F238E27FC236}">
                <a16:creationId xmlns:a16="http://schemas.microsoft.com/office/drawing/2014/main" id="{12A87A8B-546E-A558-E778-255CE64374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30092" y="1500228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85456C4-1638-98D1-4486-FD288B0C0CC8}"/>
              </a:ext>
            </a:extLst>
          </p:cNvPr>
          <p:cNvSpPr txBox="1"/>
          <p:nvPr/>
        </p:nvSpPr>
        <p:spPr>
          <a:xfrm>
            <a:off x="1624435" y="1844958"/>
            <a:ext cx="1368152" cy="369332"/>
          </a:xfrm>
          <a:prstGeom prst="rect">
            <a:avLst/>
          </a:prstGeom>
          <a:solidFill>
            <a:srgbClr val="1145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2"/>
                </a:solidFill>
                <a:latin typeface="PT Sans" panose="020B0503020203020204" pitchFamily="34" charset="0"/>
              </a:rPr>
              <a:t>Zeitraum</a:t>
            </a:r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 =</a:t>
            </a:r>
            <a:r>
              <a:rPr lang="en-GB" b="1" dirty="0">
                <a:solidFill>
                  <a:srgbClr val="FFFF00"/>
                </a:solidFill>
                <a:latin typeface="PT Sans" panose="020B0503020203020204" pitchFamily="34" charset="0"/>
              </a:rPr>
              <a:t> </a:t>
            </a:r>
            <a:endParaRPr lang="fr-FR" b="1" dirty="0">
              <a:solidFill>
                <a:srgbClr val="FFFF00"/>
              </a:solidFill>
              <a:latin typeface="PT Sans" panose="020B05030202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F307DB-E6AA-0305-A382-35C09E4D925F}"/>
              </a:ext>
            </a:extLst>
          </p:cNvPr>
          <p:cNvSpPr txBox="1"/>
          <p:nvPr/>
        </p:nvSpPr>
        <p:spPr>
          <a:xfrm>
            <a:off x="1624435" y="2710050"/>
            <a:ext cx="1529132" cy="369332"/>
          </a:xfrm>
          <a:prstGeom prst="rect">
            <a:avLst/>
          </a:prstGeom>
          <a:solidFill>
            <a:srgbClr val="1145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TV-</a:t>
            </a:r>
            <a:r>
              <a:rPr lang="en-GB" b="1" dirty="0" err="1">
                <a:solidFill>
                  <a:schemeClr val="bg2"/>
                </a:solidFill>
                <a:latin typeface="PT Sans" panose="020B0503020203020204" pitchFamily="34" charset="0"/>
              </a:rPr>
              <a:t>Fiktion</a:t>
            </a:r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 =</a:t>
            </a:r>
            <a:r>
              <a:rPr lang="en-GB" b="1" dirty="0">
                <a:solidFill>
                  <a:srgbClr val="FFFF00"/>
                </a:solidFill>
                <a:latin typeface="PT Sans" panose="020B0503020203020204" pitchFamily="34" charset="0"/>
              </a:rPr>
              <a:t> </a:t>
            </a:r>
            <a:endParaRPr lang="fr-FR" b="1" dirty="0">
              <a:solidFill>
                <a:srgbClr val="FFFF00"/>
              </a:solidFill>
              <a:latin typeface="PT Sans" panose="020B0503020203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0332A2-741B-D095-5CA3-660CC6E84DB7}"/>
              </a:ext>
            </a:extLst>
          </p:cNvPr>
          <p:cNvSpPr txBox="1"/>
          <p:nvPr/>
        </p:nvSpPr>
        <p:spPr>
          <a:xfrm>
            <a:off x="1657872" y="3583892"/>
            <a:ext cx="1368152" cy="369332"/>
          </a:xfrm>
          <a:prstGeom prst="rect">
            <a:avLst/>
          </a:prstGeom>
          <a:solidFill>
            <a:srgbClr val="1145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Länder =</a:t>
            </a:r>
            <a:r>
              <a:rPr lang="en-GB" b="1" dirty="0">
                <a:solidFill>
                  <a:srgbClr val="FFFF00"/>
                </a:solidFill>
                <a:latin typeface="PT Sans" panose="020B0503020203020204" pitchFamily="34" charset="0"/>
              </a:rPr>
              <a:t> </a:t>
            </a:r>
            <a:endParaRPr lang="fr-FR" b="1" dirty="0">
              <a:solidFill>
                <a:srgbClr val="FFFF00"/>
              </a:solidFill>
              <a:latin typeface="PT Sans" panose="020B0503020203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097F4B-B973-7EF5-9B5B-554F5F22453C}"/>
              </a:ext>
            </a:extLst>
          </p:cNvPr>
          <p:cNvSpPr txBox="1"/>
          <p:nvPr/>
        </p:nvSpPr>
        <p:spPr>
          <a:xfrm>
            <a:off x="1627469" y="4644104"/>
            <a:ext cx="1816613" cy="369332"/>
          </a:xfrm>
          <a:prstGeom prst="rect">
            <a:avLst/>
          </a:prstGeom>
          <a:solidFill>
            <a:srgbClr val="1145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Serienformate</a:t>
            </a:r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 =</a:t>
            </a:r>
            <a:r>
              <a:rPr lang="en-GB" b="1" dirty="0">
                <a:solidFill>
                  <a:srgbClr val="FFFF00"/>
                </a:solidFill>
                <a:latin typeface="PT Sans" panose="020B0503020203020204" pitchFamily="34" charset="0"/>
              </a:rPr>
              <a:t> </a:t>
            </a:r>
            <a:endParaRPr lang="fr-FR" b="1" dirty="0">
              <a:solidFill>
                <a:srgbClr val="FFFF00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4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der Produktion Europäischer TV-Serien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–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Übersicht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TV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Fiktion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3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300270" y="55810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Trendwende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TV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Fiktion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- der Boom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ist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vorbei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895380" y="1193412"/>
            <a:ext cx="7348023" cy="386376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rgbClr val="11456E"/>
                </a:solidFill>
              </a:rPr>
              <a:t>Entwicklung produzierter TV-Fiktionstitel nach Formaten (2015-2023)</a:t>
            </a:r>
            <a:endParaRPr lang="en-GB" sz="1600" dirty="0">
              <a:solidFill>
                <a:srgbClr val="11456E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B02526-C56D-49B4-9D27-70122B9D7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545603"/>
              </p:ext>
            </p:extLst>
          </p:nvPr>
        </p:nvGraphicFramePr>
        <p:xfrm>
          <a:off x="882005" y="1494210"/>
          <a:ext cx="6419840" cy="416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03A19B22-C70F-89B1-755C-B402BFBFFE8D}"/>
              </a:ext>
            </a:extLst>
          </p:cNvPr>
          <p:cNvSpPr txBox="1"/>
          <p:nvPr/>
        </p:nvSpPr>
        <p:spPr>
          <a:xfrm>
            <a:off x="7119276" y="1840119"/>
            <a:ext cx="213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4472C4"/>
                </a:solidFill>
                <a:latin typeface="PT Sans" panose="020B0503020203020204" pitchFamily="34" charset="0"/>
              </a:rPr>
              <a:t>“High-End TV-</a:t>
            </a:r>
            <a:r>
              <a:rPr lang="en-GB" sz="1600" b="1" dirty="0" err="1">
                <a:solidFill>
                  <a:srgbClr val="4472C4"/>
                </a:solidFill>
                <a:latin typeface="PT Sans" panose="020B0503020203020204" pitchFamily="34" charset="0"/>
              </a:rPr>
              <a:t>Serien</a:t>
            </a:r>
            <a:r>
              <a:rPr lang="en-GB" sz="1600" b="1" dirty="0">
                <a:solidFill>
                  <a:srgbClr val="4472C4"/>
                </a:solidFill>
                <a:latin typeface="PT Sans" panose="020B0503020203020204" pitchFamily="34" charset="0"/>
              </a:rPr>
              <a:t>”</a:t>
            </a:r>
            <a:endParaRPr lang="fr-FR" sz="1600" b="1" dirty="0">
              <a:solidFill>
                <a:srgbClr val="4472C4"/>
              </a:solidFill>
              <a:latin typeface="PT Sans" panose="020B0503020203020204" pitchFamily="34" charset="0"/>
            </a:endParaRPr>
          </a:p>
          <a:p>
            <a:pPr algn="ctr"/>
            <a:r>
              <a:rPr lang="en-GB" sz="1600" b="1" dirty="0">
                <a:solidFill>
                  <a:srgbClr val="4472C4"/>
                </a:solidFill>
                <a:latin typeface="PT Sans" panose="020B0503020203020204" pitchFamily="34" charset="0"/>
              </a:rPr>
              <a:t>3 bis 13 </a:t>
            </a:r>
            <a:r>
              <a:rPr lang="en-GB" sz="1600" b="1" dirty="0" err="1">
                <a:solidFill>
                  <a:srgbClr val="4472C4"/>
                </a:solidFill>
                <a:latin typeface="PT Sans" panose="020B0503020203020204" pitchFamily="34" charset="0"/>
              </a:rPr>
              <a:t>Folgen</a:t>
            </a:r>
            <a:endParaRPr lang="en-GB" sz="1600" b="1" dirty="0">
              <a:solidFill>
                <a:srgbClr val="4472C4"/>
              </a:solidFill>
              <a:latin typeface="PT Sans" panose="020B0503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8454A-BBF8-8AE1-2B6A-1518CFF22934}"/>
              </a:ext>
            </a:extLst>
          </p:cNvPr>
          <p:cNvSpPr txBox="1"/>
          <p:nvPr/>
        </p:nvSpPr>
        <p:spPr>
          <a:xfrm>
            <a:off x="7397147" y="3328109"/>
            <a:ext cx="1113538" cy="33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002060"/>
                </a:solidFill>
                <a:latin typeface="PT Sans" panose="020B0503020203020204" pitchFamily="34" charset="0"/>
              </a:rPr>
              <a:t>TV </a:t>
            </a:r>
            <a:r>
              <a:rPr lang="en-GB" sz="1600" b="1" dirty="0" err="1">
                <a:solidFill>
                  <a:srgbClr val="002060"/>
                </a:solidFill>
                <a:latin typeface="PT Sans" panose="020B0503020203020204" pitchFamily="34" charset="0"/>
              </a:rPr>
              <a:t>Filme</a:t>
            </a:r>
            <a:endParaRPr lang="fr-FR" sz="1600" b="1" dirty="0">
              <a:solidFill>
                <a:srgbClr val="002060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CEECE-E0F8-01EE-AF0E-10328FFE13FB}"/>
              </a:ext>
            </a:extLst>
          </p:cNvPr>
          <p:cNvSpPr txBox="1"/>
          <p:nvPr/>
        </p:nvSpPr>
        <p:spPr>
          <a:xfrm>
            <a:off x="7063233" y="4056119"/>
            <a:ext cx="197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7030A0"/>
                </a:solidFill>
                <a:latin typeface="PT Sans" panose="020B0503020203020204" pitchFamily="34" charset="0"/>
              </a:rPr>
              <a:t>TV </a:t>
            </a:r>
            <a:r>
              <a:rPr lang="en-GB" sz="1600" b="1" dirty="0" err="1">
                <a:solidFill>
                  <a:srgbClr val="7030A0"/>
                </a:solidFill>
                <a:latin typeface="PT Sans" panose="020B0503020203020204" pitchFamily="34" charset="0"/>
              </a:rPr>
              <a:t>Serien</a:t>
            </a:r>
            <a:br>
              <a:rPr lang="en-GB" sz="1600" b="1" dirty="0">
                <a:solidFill>
                  <a:srgbClr val="7030A0"/>
                </a:solidFill>
                <a:latin typeface="PT Sans" panose="020B0503020203020204" pitchFamily="34" charset="0"/>
              </a:rPr>
            </a:br>
            <a:r>
              <a:rPr lang="en-GB" sz="1600" b="1" dirty="0">
                <a:solidFill>
                  <a:srgbClr val="7030A0"/>
                </a:solidFill>
                <a:latin typeface="PT Sans" panose="020B0503020203020204" pitchFamily="34" charset="0"/>
              </a:rPr>
              <a:t>14 bis 52 </a:t>
            </a:r>
            <a:r>
              <a:rPr lang="en-GB" sz="1600" b="1" dirty="0" err="1">
                <a:solidFill>
                  <a:srgbClr val="7030A0"/>
                </a:solidFill>
                <a:latin typeface="PT Sans" panose="020B0503020203020204" pitchFamily="34" charset="0"/>
              </a:rPr>
              <a:t>Folgen</a:t>
            </a:r>
            <a:endParaRPr lang="fr-FR" sz="1600" b="1" dirty="0">
              <a:solidFill>
                <a:srgbClr val="7030A0"/>
              </a:solidFill>
              <a:latin typeface="PT Sans" panose="020B0503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05EF0A-CE61-2B4E-DC9A-E77BA59238CF}"/>
              </a:ext>
            </a:extLst>
          </p:cNvPr>
          <p:cNvSpPr txBox="1"/>
          <p:nvPr/>
        </p:nvSpPr>
        <p:spPr>
          <a:xfrm>
            <a:off x="6983913" y="4680148"/>
            <a:ext cx="213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TV </a:t>
            </a:r>
            <a:r>
              <a:rPr lang="en-GB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Serien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 </a:t>
            </a:r>
            <a:b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</a:b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Mehr </a:t>
            </a:r>
            <a:r>
              <a:rPr lang="en-GB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als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 52 </a:t>
            </a:r>
            <a:r>
              <a:rPr lang="en-GB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0"/>
              </a:rPr>
              <a:t>Folgen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3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der Produktion Europäischer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High-End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4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300270" y="55810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High-End TV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Serien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-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Trendwende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mit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Ankündigung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435630" y="1172327"/>
            <a:ext cx="8195537" cy="480345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rgbClr val="11456E"/>
                </a:solidFill>
              </a:rPr>
              <a:t>Entwicklung produzierter TV-Serienstunden hinkt TV-Staffeln hinterher (2015-2023)</a:t>
            </a:r>
            <a:endParaRPr lang="en-GB" sz="1600" dirty="0">
              <a:solidFill>
                <a:srgbClr val="11456E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F09A71-087B-D7D7-3512-87F7952702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642947"/>
              </p:ext>
            </p:extLst>
          </p:nvPr>
        </p:nvGraphicFramePr>
        <p:xfrm>
          <a:off x="1098028" y="1721643"/>
          <a:ext cx="6912767" cy="318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43988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der Produktion Europäischer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High-End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5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300270" y="55810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Weniger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und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kürzere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Folgen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895380" y="1193412"/>
            <a:ext cx="7348023" cy="386376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rgbClr val="11456E"/>
                </a:solidFill>
              </a:rPr>
              <a:t>Entwicklung produzierter High-End TV-Serienstaffeln (2015-2023)</a:t>
            </a:r>
            <a:endParaRPr lang="en-GB" sz="1600" dirty="0">
              <a:solidFill>
                <a:srgbClr val="11456E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C758CD4-864C-4AC9-961A-2A86D61E4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834869"/>
              </p:ext>
            </p:extLst>
          </p:nvPr>
        </p:nvGraphicFramePr>
        <p:xfrm>
          <a:off x="1615797" y="1753428"/>
          <a:ext cx="6250984" cy="384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0BE34F41-6E50-9509-9B35-7A2CC00AFE6B}"/>
              </a:ext>
            </a:extLst>
          </p:cNvPr>
          <p:cNvSpPr txBox="1"/>
          <p:nvPr/>
        </p:nvSpPr>
        <p:spPr>
          <a:xfrm>
            <a:off x="4548742" y="2103100"/>
            <a:ext cx="2520279" cy="5195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i="0" baseline="0" dirty="0">
                <a:solidFill>
                  <a:srgbClr val="0070C0"/>
                </a:solidFill>
                <a:effectLst/>
                <a:latin typeface="PT Sans" panose="020B0503020203020204" pitchFamily="34" charset="0"/>
              </a:rPr>
              <a:t>Durchschnittliche Folgenlänge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i="0" baseline="0" dirty="0">
                <a:solidFill>
                  <a:srgbClr val="0070C0"/>
                </a:solidFill>
                <a:effectLst/>
                <a:latin typeface="PT Sans" panose="020B0503020203020204" pitchFamily="34" charset="0"/>
              </a:rPr>
              <a:t>in Minuten</a:t>
            </a:r>
            <a:endParaRPr lang="en-US" sz="1400" b="1" i="0" baseline="0" dirty="0">
              <a:solidFill>
                <a:srgbClr val="0070C0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6B84E02-B6D4-6F05-716A-598A344F3A0C}"/>
              </a:ext>
            </a:extLst>
          </p:cNvPr>
          <p:cNvSpPr txBox="1"/>
          <p:nvPr/>
        </p:nvSpPr>
        <p:spPr>
          <a:xfrm>
            <a:off x="2080990" y="4446538"/>
            <a:ext cx="2520279" cy="5195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i="0" baseline="0" dirty="0">
                <a:solidFill>
                  <a:srgbClr val="7030A0"/>
                </a:solidFill>
                <a:effectLst/>
                <a:latin typeface="PT Sans" panose="020B0503020203020204" pitchFamily="34" charset="0"/>
              </a:rPr>
              <a:t>Durchschnittliche Anzahl an Folgen pro Staffel</a:t>
            </a:r>
            <a:endParaRPr lang="en-US" sz="1400" b="1" i="0" baseline="0" dirty="0">
              <a:solidFill>
                <a:srgbClr val="7030A0"/>
              </a:solidFill>
              <a:effectLst/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4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der Produktion Europäischer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High-End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-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Auftragsvolumen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6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300270" y="55810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Rundfunkanstalten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sind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grö</a:t>
            </a:r>
            <a:r>
              <a:rPr lang="el-GR" sz="24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te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Auftraggeber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895380" y="1193412"/>
            <a:ext cx="7348023" cy="386376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rgbClr val="11456E"/>
                </a:solidFill>
              </a:rPr>
              <a:t>Entwicklung Auftragsvolumen von High-End TV-Serien nach Playern (2015-2023)</a:t>
            </a:r>
            <a:endParaRPr lang="en-GB" sz="1600" dirty="0">
              <a:solidFill>
                <a:srgbClr val="11456E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0D2F7B-6469-BC12-9827-A62417723A18}"/>
              </a:ext>
            </a:extLst>
          </p:cNvPr>
          <p:cNvGraphicFramePr>
            <a:graphicFrameLocks/>
          </p:cNvGraphicFramePr>
          <p:nvPr/>
        </p:nvGraphicFramePr>
        <p:xfrm>
          <a:off x="907527" y="1566218"/>
          <a:ext cx="6763587" cy="374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93F91F-BD14-2CFD-E149-49F8E16B8ED1}"/>
              </a:ext>
            </a:extLst>
          </p:cNvPr>
          <p:cNvSpPr txBox="1"/>
          <p:nvPr/>
        </p:nvSpPr>
        <p:spPr>
          <a:xfrm>
            <a:off x="7746414" y="2574227"/>
            <a:ext cx="14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en-GB" sz="1600" b="1" dirty="0" err="1">
                <a:solidFill>
                  <a:srgbClr val="002060"/>
                </a:solidFill>
                <a:latin typeface="PT Sans" panose="020B0503020203020204" pitchFamily="34" charset="0"/>
              </a:rPr>
              <a:t>ffentlich</a:t>
            </a:r>
            <a:r>
              <a:rPr lang="en-GB" sz="1600" b="1" dirty="0">
                <a:solidFill>
                  <a:srgbClr val="002060"/>
                </a:solidFill>
                <a:latin typeface="PT Sans" panose="020B0503020203020204" pitchFamily="34" charset="0"/>
              </a:rPr>
              <a:t>-</a:t>
            </a:r>
            <a:r>
              <a:rPr lang="en-GB" sz="1600" b="1" dirty="0" err="1">
                <a:solidFill>
                  <a:srgbClr val="002060"/>
                </a:solidFill>
                <a:latin typeface="PT Sans" panose="020B0503020203020204" pitchFamily="34" charset="0"/>
              </a:rPr>
              <a:t>rechtliches</a:t>
            </a:r>
            <a:r>
              <a:rPr lang="en-GB" sz="1600" b="1" dirty="0">
                <a:solidFill>
                  <a:srgbClr val="002060"/>
                </a:solidFill>
                <a:latin typeface="PT Sans" panose="020B0503020203020204" pitchFamily="34" charset="0"/>
              </a:rPr>
              <a:t>-TV</a:t>
            </a:r>
            <a:endParaRPr lang="fr-FR" sz="1600" b="1" dirty="0">
              <a:solidFill>
                <a:srgbClr val="002060"/>
              </a:solidFill>
              <a:latin typeface="PT Sans" panose="020B0503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610DF6-3C38-77A0-C9E6-DDEFA770F0C5}"/>
              </a:ext>
            </a:extLst>
          </p:cNvPr>
          <p:cNvSpPr txBox="1"/>
          <p:nvPr/>
        </p:nvSpPr>
        <p:spPr>
          <a:xfrm>
            <a:off x="7671114" y="3684067"/>
            <a:ext cx="142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Privat-</a:t>
            </a:r>
            <a:r>
              <a:rPr lang="en-GB" sz="1600" b="1" dirty="0">
                <a:solidFill>
                  <a:srgbClr val="00B0F0"/>
                </a:solidFill>
                <a:latin typeface="PT Sans" panose="020B0503020203020204" pitchFamily="34" charset="0"/>
              </a:rPr>
              <a:t>TV</a:t>
            </a:r>
            <a:endParaRPr lang="fr-FR" sz="1600" b="1" dirty="0">
              <a:solidFill>
                <a:srgbClr val="00B0F0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DBD01-6E3C-7733-ADCF-2FFE37A5FEE2}"/>
              </a:ext>
            </a:extLst>
          </p:cNvPr>
          <p:cNvSpPr txBox="1"/>
          <p:nvPr/>
        </p:nvSpPr>
        <p:spPr>
          <a:xfrm>
            <a:off x="7746414" y="4505861"/>
            <a:ext cx="142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7030A0"/>
                </a:solidFill>
                <a:latin typeface="PT Sans" panose="020B0503020203020204" pitchFamily="34" charset="0"/>
              </a:rPr>
              <a:t>Streamer</a:t>
            </a:r>
            <a:endParaRPr lang="fr-FR" sz="1600" b="1" dirty="0">
              <a:solidFill>
                <a:srgbClr val="7030A0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9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der Produktion Europäischer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High-End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-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Produktionsländer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7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300270" y="55810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Deutschland und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Frankreich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in den Top 3.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895380" y="1193412"/>
            <a:ext cx="7348023" cy="386376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rgbClr val="11456E"/>
                </a:solidFill>
              </a:rPr>
              <a:t>Produktionsvolumen von High-End TV-Serien nach Ländern (2023)</a:t>
            </a:r>
            <a:endParaRPr lang="en-GB" sz="1600" dirty="0">
              <a:solidFill>
                <a:srgbClr val="11456E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85AC29E-632C-47DF-A9D4-12091EBBC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95635"/>
              </p:ext>
            </p:extLst>
          </p:nvPr>
        </p:nvGraphicFramePr>
        <p:xfrm>
          <a:off x="1082627" y="1769268"/>
          <a:ext cx="7375619" cy="397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02430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der Produktion Europäischer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High-End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- Player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8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300269" y="558106"/>
            <a:ext cx="879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Streamer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produzieren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geographisch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konzentrierter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1383494" y="2519472"/>
            <a:ext cx="2722929" cy="461664"/>
          </a:xfrm>
          <a:prstGeom prst="rect">
            <a:avLst/>
          </a:prstGeom>
        </p:spPr>
        <p:txBody>
          <a:bodyPr vert="horz" lIns="71557" tIns="35778" rIns="71557" bIns="35778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rgbClr val="002060"/>
                </a:solidFill>
              </a:rPr>
              <a:t>Von Rundfunkanstalten in Auftrag gegebene TV-Serien</a:t>
            </a:r>
            <a:endParaRPr lang="en-GB" sz="16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BD0C04-E171-BF81-0EB8-547117DDCF3C}"/>
              </a:ext>
            </a:extLst>
          </p:cNvPr>
          <p:cNvCxnSpPr>
            <a:cxnSpLocks/>
          </p:cNvCxnSpPr>
          <p:nvPr/>
        </p:nvCxnSpPr>
        <p:spPr>
          <a:xfrm>
            <a:off x="4729542" y="2003311"/>
            <a:ext cx="0" cy="31323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264A59-E1E1-72D6-742D-46F80EB1A449}"/>
              </a:ext>
            </a:extLst>
          </p:cNvPr>
          <p:cNvSpPr txBox="1">
            <a:spLocks/>
          </p:cNvSpPr>
          <p:nvPr/>
        </p:nvSpPr>
        <p:spPr>
          <a:xfrm>
            <a:off x="5352662" y="2519472"/>
            <a:ext cx="2722929" cy="461664"/>
          </a:xfrm>
          <a:prstGeom prst="rect">
            <a:avLst/>
          </a:prstGeom>
        </p:spPr>
        <p:txBody>
          <a:bodyPr vert="horz" lIns="71557" tIns="35778" rIns="71557" bIns="35778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rgbClr val="7030A0"/>
                </a:solidFill>
              </a:rPr>
              <a:t>Von Streamern in Auftrag gegebene TV-Serien</a:t>
            </a: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09EBE-D63A-F978-1EBE-25C650075453}"/>
              </a:ext>
            </a:extLst>
          </p:cNvPr>
          <p:cNvSpPr txBox="1"/>
          <p:nvPr/>
        </p:nvSpPr>
        <p:spPr>
          <a:xfrm>
            <a:off x="2086165" y="3387561"/>
            <a:ext cx="112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PT Sans" panose="020B0503020203020204" pitchFamily="34" charset="0"/>
              </a:rPr>
              <a:t>53%</a:t>
            </a:r>
            <a:endParaRPr lang="fr-FR" sz="3600" b="1" dirty="0">
              <a:solidFill>
                <a:srgbClr val="002060"/>
              </a:solidFill>
              <a:latin typeface="PT Sans" panose="020B05030202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1A9E5-F65C-46BE-7165-A8FDF9F448F6}"/>
              </a:ext>
            </a:extLst>
          </p:cNvPr>
          <p:cNvSpPr txBox="1"/>
          <p:nvPr/>
        </p:nvSpPr>
        <p:spPr>
          <a:xfrm>
            <a:off x="6047637" y="3387560"/>
            <a:ext cx="112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latin typeface="PT Sans" panose="020B0503020203020204" pitchFamily="34" charset="0"/>
              </a:rPr>
              <a:t>80%</a:t>
            </a:r>
            <a:endParaRPr lang="fr-FR" sz="3600" b="1" dirty="0">
              <a:solidFill>
                <a:srgbClr val="7030A0"/>
              </a:solidFill>
              <a:latin typeface="PT Sans" panose="020B0503020203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654B360-543F-D25C-12EC-29B21A6B8098}"/>
              </a:ext>
            </a:extLst>
          </p:cNvPr>
          <p:cNvSpPr txBox="1">
            <a:spLocks/>
          </p:cNvSpPr>
          <p:nvPr/>
        </p:nvSpPr>
        <p:spPr>
          <a:xfrm>
            <a:off x="1055530" y="1361174"/>
            <a:ext cx="7348023" cy="386376"/>
          </a:xfrm>
          <a:prstGeom prst="rect">
            <a:avLst/>
          </a:prstGeom>
        </p:spPr>
        <p:txBody>
          <a:bodyPr vert="horz" lIns="71557" tIns="35778" rIns="71557" bIns="3577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>
                <a:solidFill>
                  <a:srgbClr val="11456E"/>
                </a:solidFill>
              </a:rPr>
              <a:t>Top 5 Produktionsmärkte (2023)</a:t>
            </a:r>
            <a:endParaRPr lang="en-GB" sz="2000" dirty="0">
              <a:solidFill>
                <a:srgbClr val="114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2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Trends in der Produktion Europäischer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High-End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– Nationale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Märkte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33E7-B908-4217-87A8-4F156619F825}"/>
              </a:ext>
            </a:extLst>
          </p:cNvPr>
          <p:cNvSpPr txBox="1"/>
          <p:nvPr/>
        </p:nvSpPr>
        <p:spPr>
          <a:xfrm>
            <a:off x="9090917" y="81538"/>
            <a:ext cx="408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326A9B0-7C81-4FB2-AA8D-BAEB3956C4B9}" type="slidenum">
              <a:rPr lang="en-GB" sz="1000" smtClean="0">
                <a:solidFill>
                  <a:schemeClr val="tx2"/>
                </a:solidFill>
                <a:latin typeface="PT Sans" panose="020B0503020203020204" pitchFamily="34" charset="0"/>
              </a:rPr>
              <a:pPr algn="ctr"/>
              <a:t>9</a:t>
            </a:fld>
            <a:endParaRPr lang="en-GB" sz="1000" dirty="0">
              <a:solidFill>
                <a:schemeClr val="tx2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300269" y="558106"/>
            <a:ext cx="879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Frankreich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hat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bei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Streamingaufträgen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an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Fahrt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gewonnen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703098" y="3222402"/>
            <a:ext cx="112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  <a:latin typeface="PT Sans" panose="020B0503020203020204" pitchFamily="34" charset="0"/>
              </a:rPr>
              <a:t>Books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2685" y="4446538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1886" y="4446538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264A59-E1E1-72D6-742D-46F80EB1A449}"/>
              </a:ext>
            </a:extLst>
          </p:cNvPr>
          <p:cNvSpPr txBox="1">
            <a:spLocks/>
          </p:cNvSpPr>
          <p:nvPr/>
        </p:nvSpPr>
        <p:spPr>
          <a:xfrm>
            <a:off x="1401692" y="1469874"/>
            <a:ext cx="6504743" cy="461664"/>
          </a:xfrm>
          <a:prstGeom prst="rect">
            <a:avLst/>
          </a:prstGeom>
        </p:spPr>
        <p:txBody>
          <a:bodyPr vert="horz" lIns="71557" tIns="35778" rIns="71557" bIns="35778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rgbClr val="11456E"/>
                </a:solidFill>
              </a:rPr>
              <a:t>Anteile Deutschlands und Frankreichs am Gesamtproduktionsvolumen (2023)</a:t>
            </a:r>
            <a:endParaRPr lang="en-GB" sz="1600" dirty="0">
              <a:solidFill>
                <a:srgbClr val="11456E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FBBBCB-AFE9-B316-B9D2-0C2B02F41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606083"/>
              </p:ext>
            </p:extLst>
          </p:nvPr>
        </p:nvGraphicFramePr>
        <p:xfrm>
          <a:off x="1993704" y="2142282"/>
          <a:ext cx="5089629" cy="334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344144395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_presentation">
  <a:themeElements>
    <a:clrScheme name="Personnalisée 11">
      <a:dk1>
        <a:srgbClr val="35363C"/>
      </a:dk1>
      <a:lt1>
        <a:srgbClr val="000000"/>
      </a:lt1>
      <a:dk2>
        <a:srgbClr val="FFFFFF"/>
      </a:dk2>
      <a:lt2>
        <a:srgbClr val="EEECE1"/>
      </a:lt2>
      <a:accent1>
        <a:srgbClr val="35363C"/>
      </a:accent1>
      <a:accent2>
        <a:srgbClr val="35363C"/>
      </a:accent2>
      <a:accent3>
        <a:srgbClr val="35363C"/>
      </a:accent3>
      <a:accent4>
        <a:srgbClr val="35363C"/>
      </a:accent4>
      <a:accent5>
        <a:srgbClr val="35363C"/>
      </a:accent5>
      <a:accent6>
        <a:srgbClr val="35363C"/>
      </a:accent6>
      <a:hlink>
        <a:srgbClr val="35363C"/>
      </a:hlink>
      <a:folHlink>
        <a:srgbClr val="35363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docid xmlns="4838c6fa-9a4a-497b-a233-5c4f8bc6fea9">CED20190041178</dmdocid>
    <TaxCatchAll xmlns="4838c6fa-9a4a-497b-a233-5c4f8bc6fea9">
      <Value>302</Value>
      <Value>219</Value>
      <Value>218</Value>
      <Value>217</Value>
    </TaxCatchAll>
    <a4fd9ae738a64d2389bd84194e60f6aa xmlns="4838c6fa-9a4a-497b-a233-5c4f8bc6fea9">
      <Terms xmlns="http://schemas.microsoft.com/office/infopath/2007/PartnerControls"/>
    </a4fd9ae738a64d2389bd84194e60f6aa>
    <dmauthorpersonal xmlns="4838c6fa-9a4a-497b-a233-5c4f8bc6fea9" xsi:nil="true"/>
    <aef4c704a7df414c8c73fe16caeecd2f xmlns="67a33a64-024f-43c9-ba03-423464b664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IMF Reports - other</TermName>
          <TermId xmlns="http://schemas.microsoft.com/office/infopath/2007/PartnerControls">fa0ed84d-57ee-4045-a342-da8672d98c61</TermId>
        </TermInfo>
      </Terms>
    </aef4c704a7df414c8c73fe16caeecd2f>
    <b9180c0c23d6484cb1319ad92de8b532 xmlns="4838c6fa-9a4a-497b-a233-5c4f8bc6fea9">
      <Terms xmlns="http://schemas.microsoft.com/office/infopath/2007/PartnerControls"/>
    </b9180c0c23d6484cb1319ad92de8b532>
    <dmreferencenumber xmlns="4838c6fa-9a4a-497b-a233-5c4f8bc6fea9" xsi:nil="true"/>
    <dmdocumentdate xmlns="4838c6fa-9a4a-497b-a233-5c4f8bc6fea9">2017-10-04T22:00:00+00:00</dmdocumentdate>
    <ce04ed8e094b477198ff21eacd4d7eea xmlns="4838c6fa-9a4a-497b-a233-5c4f8bc6fea9">
      <Terms xmlns="http://schemas.microsoft.com/office/infopath/2007/PartnerControls"/>
    </ce04ed8e094b477198ff21eacd4d7eea>
    <dmgeneralnote xmlns="4838c6fa-9a4a-497b-a233-5c4f8bc6fea9" xsi:nil="true"/>
    <bc08140a316241cdb48e2f700880873d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6e84e9be-f6bc-4243-9c22-c1ff20989e24</TermId>
        </TermInfo>
      </Terms>
    </bc08140a316241cdb48e2f700880873d>
    <f1b20b977cca481182d958d0719f4bd9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European Audiovisual Observatory</TermName>
          <TermId xmlns="http://schemas.microsoft.com/office/infopath/2007/PartnerControls">592dd60a-8fef-415a-a763-d9197d71fadf</TermId>
        </TermInfo>
      </Terms>
    </f1b20b977cca481182d958d0719f4bd9>
    <cbf16a577d6b43db99dfbc9d10cb2eb5 xmlns="4838c6fa-9a4a-497b-a233-5c4f8bc6fea9">
      <Terms xmlns="http://schemas.microsoft.com/office/infopath/2007/PartnerControls"/>
    </cbf16a577d6b43db99dfbc9d10cb2eb5>
    <hcd3c982855d4afda7a8ae75fc54341a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d32f64ea-693d-469e-a004-b8126254efc8</TermId>
        </TermInfo>
      </Terms>
    </hcd3c982855d4afda7a8ae75fc54341a>
    <i7f2c7483f3d43c5aba50b29884f06a5 xmlns="4838c6fa-9a4a-497b-a233-5c4f8bc6fea9">
      <Terms xmlns="http://schemas.microsoft.com/office/infopath/2007/PartnerControls"/>
    </i7f2c7483f3d43c5aba50b29884f06a5>
    <dmlanguagelinks xmlns="4838c6fa-9a4a-497b-a233-5c4f8bc6fea9" xsi:nil="true"/>
    <nbd601fd50244aec8a595a25377b2ac1 xmlns="4838c6fa-9a4a-497b-a233-5c4f8bc6fea9">
      <Terms xmlns="http://schemas.microsoft.com/office/infopath/2007/PartnerControls"/>
    </nbd601fd50244aec8a595a25377b2ac1>
    <iadfe8f1f56a4ddf8aeef4e2577fa743 xmlns="4838c6fa-9a4a-497b-a233-5c4f8bc6fea9">
      <Terms xmlns="http://schemas.microsoft.com/office/infopath/2007/PartnerControls"/>
    </iadfe8f1f56a4ddf8aeef4e2577fa743>
    <dmtitlecontinuation xmlns="4838c6fa-9a4a-497b-a233-5c4f8bc6fea9" xsi:nil="true"/>
    <dmrmpath xmlns="4838c6fa-9a4a-497b-a233-5c4f8bc6fea9" xsi:nil="true"/>
    <j40de1a117634500ac65b87be0377059 xmlns="4838c6fa-9a4a-497b-a233-5c4f8bc6fea9">
      <Terms xmlns="http://schemas.microsoft.com/office/infopath/2007/PartnerControls"/>
    </j40de1a117634500ac65b87be0377059>
    <dmsubjectpersonal xmlns="4838c6fa-9a4a-497b-a233-5c4f8bc6fea9" xsi:nil="true"/>
  </documentManagement>
</p:properties>
</file>

<file path=customXml/item5.xml><?xml version="1.0" encoding="utf-8"?>
<?mso-contentType ?>
<SharedContentType xmlns="Microsoft.SharePoint.Taxonomy.ContentTypeSync" SourceId="e2ffc9e2-f137-4959-b204-145a48f82b0b" ContentTypeId="0x0101005C0F1944167B4B6AA71171AA08BA3EEF" PreviousValue="tru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General_presentation" ma:contentTypeID="0x0101005C0F1944167B4B6AA71171AA08BA3EEF00E1CDE30017C94646991A13FF8D7211E12C00B04750CB8581DE47BF697728F239A41D" ma:contentTypeVersion="11" ma:contentTypeDescription="" ma:contentTypeScope="" ma:versionID="9a2110756bb109a576bcad8b3cc8c5d7">
  <xsd:schema xmlns:xsd="http://www.w3.org/2001/XMLSchema" xmlns:xs="http://www.w3.org/2001/XMLSchema" xmlns:p="http://schemas.microsoft.com/office/2006/metadata/properties" xmlns:ns2="4838c6fa-9a4a-497b-a233-5c4f8bc6fea9" xmlns:ns3="67a33a64-024f-43c9-ba03-423464b66493" targetNamespace="http://schemas.microsoft.com/office/2006/metadata/properties" ma:root="true" ma:fieldsID="3b8b67e0d1d03600b82168c4c2cd5391" ns2:_="" ns3:_="">
    <xsd:import namespace="4838c6fa-9a4a-497b-a233-5c4f8bc6fea9"/>
    <xsd:import namespace="67a33a64-024f-43c9-ba03-423464b6649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j40de1a117634500ac65b87be0377059" minOccurs="0"/>
                <xsd:element ref="ns2:dmrmpath" minOccurs="0"/>
                <xsd:element ref="ns2:dmsubjectpersonal" minOccurs="0"/>
                <xsd:element ref="ns2:dmgeneralnote" minOccurs="0"/>
                <xsd:element ref="ns2:dmlanguagelinks" minOccurs="0"/>
                <xsd:element ref="ns2:dmreferencenumber" minOccurs="0"/>
                <xsd:element ref="ns2:dmdocid" minOccurs="0"/>
                <xsd:element ref="ns3:aef4c704a7df414c8c73fe16caeecd2f" minOccurs="0"/>
                <xsd:element ref="ns2:dmtitlecontinuation" minOccurs="0"/>
                <xsd:element ref="ns2:dmdocumentdate"/>
                <xsd:element ref="ns2:dmauthorpersonal" minOccurs="0"/>
                <xsd:element ref="ns2:bc08140a316241cdb48e2f700880873d" minOccurs="0"/>
                <xsd:element ref="ns2:f1b20b977cca481182d958d0719f4bd9" minOccurs="0"/>
                <xsd:element ref="ns2:cbf16a577d6b43db99dfbc9d10cb2eb5" minOccurs="0"/>
                <xsd:element ref="ns2:hcd3c982855d4afda7a8ae75fc54341a" minOccurs="0"/>
                <xsd:element ref="ns2:a4fd9ae738a64d2389bd84194e60f6aa" minOccurs="0"/>
                <xsd:element ref="ns2:i7f2c7483f3d43c5aba50b29884f06a5" minOccurs="0"/>
                <xsd:element ref="ns2:iadfe8f1f56a4ddf8aeef4e2577fa743" minOccurs="0"/>
                <xsd:element ref="ns2:ce04ed8e094b477198ff21eacd4d7eea" minOccurs="0"/>
                <xsd:element ref="ns2:b9180c0c23d6484cb1319ad92de8b532" minOccurs="0"/>
                <xsd:element ref="ns2:nbd601fd50244aec8a595a25377b2ac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8c6fa-9a4a-497b-a233-5c4f8bc6fea9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hidden="true" ma:list="{bbe67be6-d3cf-4c0c-840e-a9c10a46e87f}" ma:internalName="TaxCatchAll" ma:showField="CatchAllData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bbe67be6-d3cf-4c0c-840e-a9c10a46e87f}" ma:internalName="TaxCatchAllLabel" ma:readOnly="true" ma:showField="CatchAllDataLabel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0de1a117634500ac65b87be0377059" ma:index="9" nillable="true" ma:taxonomy="true" ma:internalName="j40de1a117634500ac65b87be0377059" ma:taxonomyFieldName="dmothercorporate" ma:displayName="Other corporate author" ma:default="" ma:fieldId="{340de1a1-1763-4500-ac65-b87be0377059}" ma:taxonomyMulti="true" ma:sspId="e2ffc9e2-f137-4959-b204-145a48f82b0b" ma:termSetId="07032ecb-9534-41eb-874d-f5ca3431cbc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mrmpath" ma:index="12" nillable="true" ma:displayName="RMS" ma:description="Contient le chemin RMS vers lequel sera déplacé le document" ma:internalName="dmrmpath">
      <xsd:simpleType>
        <xsd:restriction base="dms:Note"/>
      </xsd:simpleType>
    </xsd:element>
    <xsd:element name="dmsubjectpersonal" ma:index="16" nillable="true" ma:displayName="Subject - Personal" ma:description="For content concerning an organisation" ma:internalName="dmsubjectpersonal">
      <xsd:simpleType>
        <xsd:restriction base="dms:Text"/>
      </xsd:simpleType>
    </xsd:element>
    <xsd:element name="dmgeneralnote" ma:index="19" nillable="true" ma:displayName="General note" ma:description="General public note" ma:internalName="dmgeneralnote">
      <xsd:simpleType>
        <xsd:restriction base="dms:Note">
          <xsd:maxLength value="255"/>
        </xsd:restriction>
      </xsd:simpleType>
    </xsd:element>
    <xsd:element name="dmlanguagelinks" ma:index="20" nillable="true" ma:displayName="Other languages" ma:description="" ma:hidden="true" ma:internalName="dmlanguagelinks">
      <xsd:simpleType>
        <xsd:restriction base="dms:Unknown"/>
      </xsd:simpleType>
    </xsd:element>
    <xsd:element name="dmreferencenumber" ma:index="23" nillable="true" ma:displayName="Document reference" ma:description="Unique item identifier" ma:internalName="dmreferencenumber">
      <xsd:simpleType>
        <xsd:restriction base="dms:Text"/>
      </xsd:simpleType>
    </xsd:element>
    <xsd:element name="dmdocid" ma:index="26" nillable="true" ma:displayName="Identifier" ma:description="" ma:hidden="true" ma:internalName="dmdocid">
      <xsd:simpleType>
        <xsd:restriction base="dms:Unknown"/>
      </xsd:simpleType>
    </xsd:element>
    <xsd:element name="dmtitlecontinuation" ma:index="28" nillable="true" ma:displayName="Continuation of title" ma:description="" ma:internalName="dmtitlecontinuation">
      <xsd:simpleType>
        <xsd:restriction base="dms:Note">
          <xsd:maxLength value="255"/>
        </xsd:restriction>
      </xsd:simpleType>
    </xsd:element>
    <xsd:element name="dmdocumentdate" ma:index="30" ma:displayName="Document date" ma:description="Date of publication, validation or adoption &lt;br /&gt; of a document" ma:format="DateOnly" ma:internalName="dmdocumentdate">
      <xsd:simpleType>
        <xsd:restriction base="dms:DateTime"/>
      </xsd:simpleType>
    </xsd:element>
    <xsd:element name="dmauthorpersonal" ma:index="31" nillable="true" ma:displayName="Author - Personal" ma:description="Personal author" ma:internalName="dmauthorpersonal">
      <xsd:simpleType>
        <xsd:restriction base="dms:Text"/>
      </xsd:simpleType>
    </xsd:element>
    <xsd:element name="bc08140a316241cdb48e2f700880873d" ma:index="33" ma:taxonomy="true" ma:internalName="bc08140a316241cdb48e2f700880873d" ma:taxonomyFieldName="dmaccessclassificationlevel" ma:displayName="Access Classification level" ma:default="217;#Internal|6e84e9be-f6bc-4243-9c22-c1ff20989e24" ma:fieldId="{bc08140a-3162-41cd-b48e-2f700880873d}" ma:sspId="e2ffc9e2-f137-4959-b204-145a48f82b0b" ma:termSetId="037c5cd5-b158-4a7f-af3a-252b823724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b20b977cca481182d958d0719f4bd9" ma:index="34" ma:taxonomy="true" ma:internalName="f1b20b977cca481182d958d0719f4bd9" ma:taxonomyFieldName="dmauthorcorporate" ma:displayName="Author - Corporate" ma:readOnly="false" ma:default="218;#European Audiovisual Observatory|592dd60a-8fef-415a-a763-d9197d71fadf" ma:fieldId="{f1b20b97-7cca-4811-82d9-58d0719f4bd9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f16a577d6b43db99dfbc9d10cb2eb5" ma:index="35" nillable="true" ma:taxonomy="true" ma:internalName="cbf16a577d6b43db99dfbc9d10cb2eb5" ma:taxonomyFieldName="dmdocumenttype" ma:displayName="Document Type" ma:default="" ma:fieldId="{cbf16a57-7d6b-43db-99df-bc9d10cb2eb5}" ma:sspId="e2ffc9e2-f137-4959-b204-145a48f82b0b" ma:termSetId="985506a8-2e52-4650-b019-805b4b2437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d3c982855d4afda7a8ae75fc54341a" ma:index="36" ma:taxonomy="true" ma:internalName="hcd3c982855d4afda7a8ae75fc54341a" ma:taxonomyFieldName="dmlanguages" ma:displayName="Language(s)" ma:default="" ma:fieldId="{1cd3c982-855d-4afd-a7a8-ae75fc54341a}" ma:taxonomyMulti="true" ma:sspId="e2ffc9e2-f137-4959-b204-145a48f82b0b" ma:termSetId="ab9d2615-07bf-4c33-a062-6f28348b21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4fd9ae738a64d2389bd84194e60f6aa" ma:index="37" nillable="true" ma:taxonomy="true" ma:internalName="a4fd9ae738a64d2389bd84194e60f6aa" ma:taxonomyFieldName="dmprogrammeactivities" ma:displayName="Programme of activities" ma:default="" ma:fieldId="{a4fd9ae7-38a6-4d23-89bd-84194e60f6aa}" ma:sspId="e2ffc9e2-f137-4959-b204-145a48f82b0b" ma:termSetId="46258e35-0224-4166-b3b4-a71dd59f95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f2c7483f3d43c5aba50b29884f06a5" ma:index="38" nillable="true" ma:taxonomy="true" ma:internalName="i7f2c7483f3d43c5aba50b29884f06a5" ma:taxonomyFieldName="dmsubjectcorporate" ma:displayName="Subject - Corporate body" ma:readOnly="false" ma:default="" ma:fieldId="{27f2c748-3f3d-43c5-aba5-0b29884f06a5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dfe8f1f56a4ddf8aeef4e2577fa743" ma:index="39" nillable="true" ma:taxonomy="true" ma:internalName="iadfe8f1f56a4ddf8aeef4e2577fa743" ma:taxonomyFieldName="dmsubjectfreekeyword" ma:displayName="Subject - Free keywords" ma:default="" ma:fieldId="{2adfe8f1-f56a-4ddf-8aee-f4e2577fa743}" ma:taxonomyMulti="true" ma:sspId="e2ffc9e2-f137-4959-b204-145a48f82b0b" ma:termSetId="2ab1f8ed-df45-46cf-8cab-739a41127d1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e04ed8e094b477198ff21eacd4d7eea" ma:index="40" nillable="true" ma:taxonomy="true" ma:internalName="ce04ed8e094b477198ff21eacd4d7eea" ma:taxonomyFieldName="dmsubjectgeographical" ma:displayName="Subject - Geographical" ma:default="" ma:fieldId="{ce04ed8e-094b-4771-98ff-21eacd4d7eea}" ma:taxonomyMulti="true" ma:sspId="e2ffc9e2-f137-4959-b204-145a48f82b0b" ma:termSetId="2d48af7f-d725-4222-869f-e8616affd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180c0c23d6484cb1319ad92de8b532" ma:index="41" nillable="true" ma:taxonomy="true" ma:internalName="b9180c0c23d6484cb1319ad92de8b532" ma:taxonomyFieldName="dmsubjectkeyword" ma:displayName="Subject -  Keywords" ma:readOnly="false" ma:default="" ma:fieldId="{b9180c0c-23d6-484c-b131-9ad92de8b532}" ma:taxonomyMulti="true" ma:sspId="e2ffc9e2-f137-4959-b204-145a48f82b0b" ma:termSetId="1f0742b5-cd84-4909-b376-3e0d808027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d601fd50244aec8a595a25377b2ac1" ma:index="42" nillable="true" ma:taxonomy="true" ma:internalName="nbd601fd50244aec8a595a25377b2ac1" ma:taxonomyFieldName="dmtopic" ma:displayName="Topic" ma:default="" ma:fieldId="{7bd601fd-5024-4aec-8a59-5a25377b2ac1}" ma:taxonomyMulti="true" ma:sspId="e2ffc9e2-f137-4959-b204-145a48f82b0b" ma:termSetId="43970ace-ad21-4af0-aa8a-33aaaee684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33a64-024f-43c9-ba03-423464b66493" elementFormDefault="qualified">
    <xsd:import namespace="http://schemas.microsoft.com/office/2006/documentManagement/types"/>
    <xsd:import namespace="http://schemas.microsoft.com/office/infopath/2007/PartnerControls"/>
    <xsd:element name="aef4c704a7df414c8c73fe16caeecd2f" ma:index="27" ma:taxonomy="true" ma:internalName="aef4c704a7df414c8c73fe16caeecd2f" ma:taxonomyFieldName="obsbusinessgrouping" ma:displayName="Business grouping" ma:default="" ma:fieldId="{aef4c704-a7df-414c-8c73-fe16caeecd2f}" ma:taxonomyMulti="true" ma:sspId="e2ffc9e2-f137-4959-b204-145a48f82b0b" ma:termSetId="7b60823a-4955-46f0-895f-85381d342a3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BF780B-4317-42D9-AB83-A6500D0237BE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DE8C80F-2312-4027-B717-3C49257D504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E70CC46-C55D-473F-8B1C-EB432E17FF4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9AC20F-0AEA-47D0-B29C-54CC55DCD95F}">
  <ds:schemaRefs>
    <ds:schemaRef ds:uri="http://purl.org/dc/elements/1.1/"/>
    <ds:schemaRef ds:uri="http://purl.org/dc/terms/"/>
    <ds:schemaRef ds:uri="http://purl.org/dc/dcmitype/"/>
    <ds:schemaRef ds:uri="67a33a64-024f-43c9-ba03-423464b6649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838c6fa-9a4a-497b-a233-5c4f8bc6fea9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99A88AF6-ED35-4741-8AA3-9C590A59C59E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4D642D9A-2785-47C7-8431-C81EC882E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8c6fa-9a4a-497b-a233-5c4f8bc6fea9"/>
    <ds:schemaRef ds:uri="67a33a64-024f-43c9-ba03-423464b66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general_presentation</Template>
  <TotalTime>48733</TotalTime>
  <Words>664</Words>
  <Application>Microsoft Office PowerPoint</Application>
  <PresentationFormat>Custom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PT Sans</vt:lpstr>
      <vt:lpstr>GeosansLight</vt:lpstr>
      <vt:lpstr>Calibri</vt:lpstr>
      <vt:lpstr>Wingdings</vt:lpstr>
      <vt:lpstr>Courier New</vt:lpstr>
      <vt:lpstr>Arial</vt:lpstr>
      <vt:lpstr>Verdana</vt:lpstr>
      <vt:lpstr>Times New Roman</vt:lpstr>
      <vt:lpstr>general_presentation</vt:lpstr>
      <vt:lpstr>1_Showeet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Council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AV services in Europe: the state of play - Report</dc:title>
  <dc:creator>Agnes SCHNEEBERGER</dc:creator>
  <cp:lastModifiedBy>REUNGOAT Lena</cp:lastModifiedBy>
  <cp:revision>2413</cp:revision>
  <cp:lastPrinted>2019-09-11T09:29:00Z</cp:lastPrinted>
  <dcterms:created xsi:type="dcterms:W3CDTF">2017-09-27T09:52:46Z</dcterms:created>
  <dcterms:modified xsi:type="dcterms:W3CDTF">2024-11-29T13:48:55Z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0x0101005C0F1944167B4B6AA71171AA08BA3EEF00E1CDE30017C94646991A13FF8D7211E12C00B04750CB8581DE47BF697728F239A41D</vt:lpwstr>
  </property>
  <property fmtid="{D5CDD505-2E9C-101B-9397-08002B2CF9AE}" pid="3" name="dmdocid">
    <vt:lpwstr/>
  </property>
  <property fmtid="{D5CDD505-2E9C-101B-9397-08002B2CF9AE}" pid="4" name="TaxCatchAll">
    <vt:lpwstr/>
  </property>
  <property fmtid="{D5CDD505-2E9C-101B-9397-08002B2CF9AE}" pid="5" name="a4fd9ae738a64d2389bd84194e60f6aa">
    <vt:lpwstr/>
  </property>
  <property fmtid="{D5CDD505-2E9C-101B-9397-08002B2CF9AE}" pid="6" name="dmauthorpersonal">
    <vt:lpwstr/>
  </property>
  <property fmtid="{D5CDD505-2E9C-101B-9397-08002B2CF9AE}" pid="7" name="aef4c704a7df414c8c73fe16caeecd2f">
    <vt:lpwstr/>
  </property>
  <property fmtid="{D5CDD505-2E9C-101B-9397-08002B2CF9AE}" pid="8" name="b9180c0c23d6484cb1319ad92de8b532">
    <vt:lpwstr/>
  </property>
  <property fmtid="{D5CDD505-2E9C-101B-9397-08002B2CF9AE}" pid="9" name="dmreferencenumber">
    <vt:lpwstr/>
  </property>
  <property fmtid="{D5CDD505-2E9C-101B-9397-08002B2CF9AE}" pid="10" name="dmdocumentdate">
    <vt:lpwstr/>
  </property>
  <property fmtid="{D5CDD505-2E9C-101B-9397-08002B2CF9AE}" pid="11" name="ce04ed8e094b477198ff21eacd4d7eea">
    <vt:lpwstr/>
  </property>
  <property fmtid="{D5CDD505-2E9C-101B-9397-08002B2CF9AE}" pid="12" name="dmgeneralnote">
    <vt:lpwstr/>
  </property>
  <property fmtid="{D5CDD505-2E9C-101B-9397-08002B2CF9AE}" pid="13" name="bc08140a316241cdb48e2f700880873d">
    <vt:lpwstr>Internal|6e84e9be-f6bc-4243-9c22-c1ff20989e24</vt:lpwstr>
  </property>
  <property fmtid="{D5CDD505-2E9C-101B-9397-08002B2CF9AE}" pid="14" name="f1b20b977cca481182d958d0719f4bd9">
    <vt:lpwstr>European Audiovisual Observatory|592dd60a-8fef-415a-a763-d9197d71fadf</vt:lpwstr>
  </property>
  <property fmtid="{D5CDD505-2E9C-101B-9397-08002B2CF9AE}" pid="15" name="cbf16a577d6b43db99dfbc9d10cb2eb5">
    <vt:lpwstr/>
  </property>
  <property fmtid="{D5CDD505-2E9C-101B-9397-08002B2CF9AE}" pid="16" name="hcd3c982855d4afda7a8ae75fc54341a">
    <vt:lpwstr/>
  </property>
  <property fmtid="{D5CDD505-2E9C-101B-9397-08002B2CF9AE}" pid="17" name="i7f2c7483f3d43c5aba50b29884f06a5">
    <vt:lpwstr/>
  </property>
  <property fmtid="{D5CDD505-2E9C-101B-9397-08002B2CF9AE}" pid="18" name="dmlanguagelinks">
    <vt:lpwstr/>
  </property>
  <property fmtid="{D5CDD505-2E9C-101B-9397-08002B2CF9AE}" pid="19" name="nbd601fd50244aec8a595a25377b2ac1">
    <vt:lpwstr/>
  </property>
  <property fmtid="{D5CDD505-2E9C-101B-9397-08002B2CF9AE}" pid="20" name="iadfe8f1f56a4ddf8aeef4e2577fa743">
    <vt:lpwstr/>
  </property>
  <property fmtid="{D5CDD505-2E9C-101B-9397-08002B2CF9AE}" pid="21" name="dmtitlecontinuation">
    <vt:lpwstr/>
  </property>
  <property fmtid="{D5CDD505-2E9C-101B-9397-08002B2CF9AE}" pid="22" name="dmrmpath">
    <vt:lpwstr/>
  </property>
  <property fmtid="{D5CDD505-2E9C-101B-9397-08002B2CF9AE}" pid="23" name="j40de1a117634500ac65b87be0377059">
    <vt:lpwstr/>
  </property>
  <property fmtid="{D5CDD505-2E9C-101B-9397-08002B2CF9AE}" pid="24" name="dmsubjectpersonal">
    <vt:lpwstr/>
  </property>
  <property fmtid="{D5CDD505-2E9C-101B-9397-08002B2CF9AE}" pid="25" name="dmprogrammeactivities">
    <vt:lpwstr/>
  </property>
  <property fmtid="{D5CDD505-2E9C-101B-9397-08002B2CF9AE}" pid="26" name="dmaccessclassificationlevel">
    <vt:lpwstr>217;#Internal|6e84e9be-f6bc-4243-9c22-c1ff20989e24</vt:lpwstr>
  </property>
  <property fmtid="{D5CDD505-2E9C-101B-9397-08002B2CF9AE}" pid="27" name="obsbusinessgrouping">
    <vt:lpwstr>302;#IMF Reports - other|fa0ed84d-57ee-4045-a342-da8672d98c61</vt:lpwstr>
  </property>
  <property fmtid="{D5CDD505-2E9C-101B-9397-08002B2CF9AE}" pid="28" name="dmauthorcorporate">
    <vt:lpwstr>218;#European Audiovisual Observatory|592dd60a-8fef-415a-a763-d9197d71fadf</vt:lpwstr>
  </property>
  <property fmtid="{D5CDD505-2E9C-101B-9397-08002B2CF9AE}" pid="29" name="dmsubjectgeographical">
    <vt:lpwstr/>
  </property>
  <property fmtid="{D5CDD505-2E9C-101B-9397-08002B2CF9AE}" pid="30" name="dmlanguages">
    <vt:lpwstr>219;#English|d32f64ea-693d-469e-a004-b8126254efc8</vt:lpwstr>
  </property>
  <property fmtid="{D5CDD505-2E9C-101B-9397-08002B2CF9AE}" pid="31" name="dmsubjectcorporate">
    <vt:lpwstr/>
  </property>
  <property fmtid="{D5CDD505-2E9C-101B-9397-08002B2CF9AE}" pid="32" name="dmdocumenttype">
    <vt:lpwstr/>
  </property>
  <property fmtid="{D5CDD505-2E9C-101B-9397-08002B2CF9AE}" pid="33" name="dmsubjectkeyword">
    <vt:lpwstr/>
  </property>
  <property fmtid="{D5CDD505-2E9C-101B-9397-08002B2CF9AE}" pid="34" name="dmsubjectfreekeyword">
    <vt:lpwstr/>
  </property>
  <property fmtid="{D5CDD505-2E9C-101B-9397-08002B2CF9AE}" pid="35" name="dmothercorporate">
    <vt:lpwstr/>
  </property>
  <property fmtid="{D5CDD505-2E9C-101B-9397-08002B2CF9AE}" pid="36" name="dmtopic">
    <vt:lpwstr/>
  </property>
</Properties>
</file>