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 bookmarkIdSeed="2">
  <p:sldMasterIdLst>
    <p:sldMasterId id="2147483648" r:id="rId7"/>
    <p:sldMasterId id="2147483703" r:id="rId8"/>
  </p:sldMasterIdLst>
  <p:notesMasterIdLst>
    <p:notesMasterId r:id="rId41"/>
  </p:notesMasterIdLst>
  <p:handoutMasterIdLst>
    <p:handoutMasterId r:id="rId42"/>
  </p:handoutMasterIdLst>
  <p:sldIdLst>
    <p:sldId id="1102" r:id="rId9"/>
    <p:sldId id="1346" r:id="rId10"/>
    <p:sldId id="1325" r:id="rId11"/>
    <p:sldId id="1347" r:id="rId12"/>
    <p:sldId id="1348" r:id="rId13"/>
    <p:sldId id="1326" r:id="rId14"/>
    <p:sldId id="1355" r:id="rId15"/>
    <p:sldId id="1327" r:id="rId16"/>
    <p:sldId id="1328" r:id="rId17"/>
    <p:sldId id="1329" r:id="rId18"/>
    <p:sldId id="1330" r:id="rId19"/>
    <p:sldId id="1331" r:id="rId20"/>
    <p:sldId id="1332" r:id="rId21"/>
    <p:sldId id="1333" r:id="rId22"/>
    <p:sldId id="1334" r:id="rId23"/>
    <p:sldId id="1335" r:id="rId24"/>
    <p:sldId id="1336" r:id="rId25"/>
    <p:sldId id="1337" r:id="rId26"/>
    <p:sldId id="1338" r:id="rId27"/>
    <p:sldId id="1339" r:id="rId28"/>
    <p:sldId id="1340" r:id="rId29"/>
    <p:sldId id="1349" r:id="rId30"/>
    <p:sldId id="1352" r:id="rId31"/>
    <p:sldId id="1342" r:id="rId32"/>
    <p:sldId id="1351" r:id="rId33"/>
    <p:sldId id="1343" r:id="rId34"/>
    <p:sldId id="1341" r:id="rId35"/>
    <p:sldId id="1353" r:id="rId36"/>
    <p:sldId id="1354" r:id="rId37"/>
    <p:sldId id="1345" r:id="rId38"/>
    <p:sldId id="1356" r:id="rId39"/>
    <p:sldId id="286" r:id="rId40"/>
  </p:sldIdLst>
  <p:sldSz cx="9144000" cy="5143500" type="screen16x9"/>
  <p:notesSz cx="6805613" cy="9944100"/>
  <p:embeddedFontLst>
    <p:embeddedFont>
      <p:font typeface="PT Sans" panose="020B0503020203020204" pitchFamily="34" charset="0"/>
      <p:regular r:id="rId43"/>
      <p:bold r:id="rId44"/>
      <p:italic r:id="rId45"/>
      <p:boldItalic r:id="rId46"/>
    </p:embeddedFont>
  </p:embeddedFontLst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F39990E-6553-2612-1CE9-3E1DEC0609FD}" name="CAPPELLO Maja" initials="CM" userId="S::Maja.CAPPELLO@coe.int::b4fd21fd-fe7e-4b51-975f-dd35cd74c3d9" providerId="AD"/>
  <p188:author id="{39860F42-122D-7120-0A90-3A23266BE934}" name="MUNCH Eric" initials="ME" userId="S::eric.munch@coe.int::b98f37b8-2868-4bb4-b771-bd4644596b3b" providerId="AD"/>
  <p188:author id="{6A88A455-ED19-F6C8-E5F5-FB8A67793CE2}" name="LACOURT Amelie" initials="LA" userId="S::amelie.lacourt@coe.int::7cec3433-9d71-401e-902c-03608edb9b44" providerId="AD"/>
  <p188:author id="{69A5ABD9-2B0A-91EB-79DB-2689B458F30E}" name="Sophie VALAIS" initials="SV" userId="S::Sophie.VALAIS@coe.int::f550d659-ff6a-42f2-9667-36b156e49ef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ONTAINE Gilles" initials="FG" lastIdx="5" clrIdx="0"/>
  <p:cmAuthor id="1" name="LECAILLIER Sandra" initials="SL" lastIdx="1" clrIdx="1">
    <p:extLst>
      <p:ext uri="{19B8F6BF-5375-455C-9EA6-DF929625EA0E}">
        <p15:presenceInfo xmlns:p15="http://schemas.microsoft.com/office/powerpoint/2012/main" userId="LECAILLIER Sandra" providerId="None"/>
      </p:ext>
    </p:extLst>
  </p:cmAuthor>
  <p:cmAuthor id="2" name="NIKOLTCHEV Susanne" initials="NS" lastIdx="1" clrIdx="2">
    <p:extLst>
      <p:ext uri="{19B8F6BF-5375-455C-9EA6-DF929625EA0E}">
        <p15:presenceInfo xmlns:p15="http://schemas.microsoft.com/office/powerpoint/2012/main" userId="S-1-5-21-1574594750-1263408776-2012955550-353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34D"/>
    <a:srgbClr val="004A82"/>
    <a:srgbClr val="FFFF00"/>
    <a:srgbClr val="F07930"/>
    <a:srgbClr val="89C8F3"/>
    <a:srgbClr val="248C24"/>
    <a:srgbClr val="0F0E7C"/>
    <a:srgbClr val="9A80E4"/>
    <a:srgbClr val="5147CD"/>
    <a:srgbClr val="F49B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3537" autoAdjust="0"/>
  </p:normalViewPr>
  <p:slideViewPr>
    <p:cSldViewPr snapToObjects="1">
      <p:cViewPr varScale="1">
        <p:scale>
          <a:sx n="150" d="100"/>
          <a:sy n="150" d="100"/>
        </p:scale>
        <p:origin x="318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3148"/>
    </p:cViewPr>
  </p:sorterViewPr>
  <p:notesViewPr>
    <p:cSldViewPr snapToObjects="1">
      <p:cViewPr>
        <p:scale>
          <a:sx n="71" d="100"/>
          <a:sy n="71" d="100"/>
        </p:scale>
        <p:origin x="2966" y="-13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handoutMaster" Target="handoutMasters/handoutMaster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3.fntdata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2.fntdata"/><Relationship Id="rId52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1.fntdata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2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2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531FE-BC41-4C2F-BB0C-2187B7706764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45171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71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9D915-86AD-4BD8-8699-F98310D02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689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39" y="2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F2452-4AA9-4DB3-BF85-7017BF2531D0}" type="datetimeFigureOut">
              <a:rPr lang="fr-FR" smtClean="0"/>
              <a:t>24/10/2024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50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45171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39" y="9445171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F50266-3012-4D8F-9DA8-26C9308551C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639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1647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09268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649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65110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30636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8532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24963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31878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489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2202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9096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7727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05731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80310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>
              <a:effectLst/>
              <a:latin typeface="PT Sans" panose="020B05030202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31914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135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1200" b="0" i="0" u="sng" strike="noStrike" kern="10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6964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3334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3723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41726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135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1200" b="0" i="0" u="sng" strike="noStrike" kern="10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85528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09252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135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1200" b="0" i="0" u="sng" strike="noStrike" kern="10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56336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135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1200" b="0" i="0" u="sng" strike="noStrike" kern="10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758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66860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135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1200" b="0" i="0" u="sng" strike="noStrike" kern="10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83404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135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1200" b="0" i="0" u="sng" strike="noStrike" kern="10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279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589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692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984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418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7069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881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267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19200" y="1543050"/>
            <a:ext cx="7772400" cy="1102519"/>
          </a:xfrm>
        </p:spPr>
        <p:txBody>
          <a:bodyPr/>
          <a:lstStyle>
            <a:lvl1pPr algn="ctr">
              <a:defRPr>
                <a:latin typeface="PT Sans" panose="020B0503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05000" y="2700338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PT Sans" panose="020B05030202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pic>
        <p:nvPicPr>
          <p:cNvPr id="7" name="Picture 8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36"/>
          <a:stretch/>
        </p:blipFill>
        <p:spPr>
          <a:xfrm>
            <a:off x="6012160" y="296627"/>
            <a:ext cx="1173888" cy="1008112"/>
          </a:xfrm>
          <a:prstGeom prst="rect">
            <a:avLst/>
          </a:prstGeom>
          <a:extLst>
            <a:ext uri="{FAA26D3D-D897-4be2-8F04-BA451C77F1D7}">
              <ma14:placeholderFlag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xmlns:lc="http://schemas.openxmlformats.org/drawingml/2006/lockedCanvas"/>
            </a:ext>
          </a:extLst>
        </p:spPr>
      </p:pic>
      <p:pic>
        <p:nvPicPr>
          <p:cNvPr id="9" name="Picture 5" descr="C:\Users\mpichaud\Desktop\_Archives Altran\OBS\Livrables\PowerPoint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73714"/>
            <a:ext cx="3640014" cy="104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216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2E5F9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9603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717831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0"/>
            <a:ext cx="1331639" cy="5045757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2" fontAlgn="auto" hangingPunct="0">
              <a:spcBef>
                <a:spcPts val="0"/>
              </a:spcBef>
              <a:spcAft>
                <a:spcPts val="0"/>
              </a:spcAft>
            </a:pPr>
            <a:endParaRPr lang="fr-FR" sz="1200" dirty="0">
              <a:solidFill>
                <a:srgbClr val="FFFFFF"/>
              </a:solidFill>
            </a:endParaRPr>
          </a:p>
        </p:txBody>
      </p:sp>
      <p:pic>
        <p:nvPicPr>
          <p:cNvPr id="10" name="Picture 2" descr="C:\Users\mpichaud\Desktop\_Archives Altran\OBS\PowerPoint\Images\filigrane_Logo_A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88" y="4202199"/>
            <a:ext cx="979136" cy="74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616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19202" y="1543054"/>
            <a:ext cx="7772400" cy="1102518"/>
          </a:xfrm>
        </p:spPr>
        <p:txBody>
          <a:bodyPr/>
          <a:lstStyle>
            <a:lvl1pPr algn="ctr">
              <a:defRPr>
                <a:latin typeface="PT Sans" panose="020B05030202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05001" y="2700340"/>
            <a:ext cx="6400801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PT Sans" panose="020B0503020203020204" pitchFamily="34" charset="0"/>
              </a:defRPr>
            </a:lvl1pPr>
            <a:lvl2pPr marL="396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92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88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85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815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77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74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70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fr-FR" dirty="0"/>
          </a:p>
        </p:txBody>
      </p:sp>
      <p:pic>
        <p:nvPicPr>
          <p:cNvPr id="7" name="Picture 8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36"/>
          <a:stretch/>
        </p:blipFill>
        <p:spPr>
          <a:xfrm>
            <a:off x="6012166" y="296629"/>
            <a:ext cx="1173889" cy="1008112"/>
          </a:xfrm>
          <a:prstGeom prst="rect">
            <a:avLst/>
          </a:prstGeom>
          <a:extLst>
            <a:ext uri="{FAA26D3D-D897-4be2-8F04-BA451C77F1D7}">
              <ma14:placeholderFlag xmlns="" xmlns:ma14="http://schemas.microsoft.com/office/mac/drawingml/2011/main"/>
            </a:ext>
          </a:extLst>
        </p:spPr>
      </p:pic>
      <p:pic>
        <p:nvPicPr>
          <p:cNvPr id="9" name="Picture 5" descr="C:\Users\mpichaud\Desktop\_Archives Altran\OBS\Livrables\PowerPoint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6" y="473720"/>
            <a:ext cx="3640014" cy="104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83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2E5F97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4" name="Rectangle 3"/>
          <p:cNvSpPr/>
          <p:nvPr userDrawn="1"/>
        </p:nvSpPr>
        <p:spPr>
          <a:xfrm>
            <a:off x="8574734" y="514379"/>
            <a:ext cx="340668" cy="17634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4593" tIns="37296" rIns="74593" bIns="37296" rtlCol="0" anchor="ctr"/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7884608" y="3752800"/>
            <a:ext cx="1173216" cy="111685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4593" tIns="37296" rIns="74593" bIns="37296" rtlCol="0" anchor="ctr"/>
          <a:lstStyle/>
          <a:p>
            <a:pPr algn="ctr"/>
            <a:endParaRPr lang="en-GB" dirty="0"/>
          </a:p>
        </p:txBody>
      </p:sp>
      <p:pic>
        <p:nvPicPr>
          <p:cNvPr id="6" name="Picture 2" descr="C:\Users\mpichaud\Desktop\_Archives Altran\OBS\Logo\Logotype_A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068" y="4511557"/>
            <a:ext cx="741681" cy="56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1" y="-3"/>
            <a:ext cx="9144000" cy="338036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6513" tIns="16513" rIns="16513" bIns="16513" numCol="1" spcCol="40456" rtlCol="0" anchor="ctr">
            <a:noAutofit/>
          </a:bodyPr>
          <a:lstStyle/>
          <a:p>
            <a:pPr algn="ctr" defTabSz="268335" fontAlgn="auto" hangingPunct="0">
              <a:spcBef>
                <a:spcPts val="0"/>
              </a:spcBef>
              <a:spcAft>
                <a:spcPts val="0"/>
              </a:spcAft>
            </a:pPr>
            <a:endParaRPr lang="fr-FR" sz="106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949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8433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066800" y="1143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066800" y="800101"/>
            <a:ext cx="7848600" cy="406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pour modifier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8" name="Espace réservé du numéro de diapositive 3"/>
          <p:cNvSpPr txBox="1">
            <a:spLocks/>
          </p:cNvSpPr>
          <p:nvPr/>
        </p:nvSpPr>
        <p:spPr bwMode="auto">
          <a:xfrm>
            <a:off x="6804248" y="442367"/>
            <a:ext cx="21336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algn="r" defTabSz="914400">
              <a:defRPr/>
            </a:pPr>
            <a:fld id="{4143B53F-63C1-437B-AA98-77A170E1C94A}" type="slidenum">
              <a:rPr lang="en-US" altLang="fr-FR" sz="1200" smtClean="0">
                <a:solidFill>
                  <a:srgbClr val="ABACB5"/>
                </a:solidFill>
              </a:rPr>
              <a:pPr algn="r" defTabSz="914400">
                <a:defRPr/>
              </a:pPr>
              <a:t>‹#›</a:t>
            </a:fld>
            <a:endParaRPr lang="en-US" altLang="fr-FR" sz="1200" dirty="0">
              <a:solidFill>
                <a:srgbClr val="ABACB5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5045757"/>
            <a:ext cx="9144000" cy="97743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marL="0" marR="0" indent="0" algn="ctr" defTabSz="30956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2" descr="C:\Users\mpichaud\Desktop\_Archives Altran\OBS\Logo\Logotype_An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4151461"/>
            <a:ext cx="946298" cy="71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70" r:id="rId3"/>
    <p:sldLayoutId id="2147483683" r:id="rId4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13334D"/>
          </a:solidFill>
          <a:latin typeface="PT Sans" panose="020B0503020203020204" pitchFamily="34" charset="0"/>
          <a:ea typeface="ＭＳ Ｐゴシック" pitchFamily="-107" charset="-128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defRPr sz="2200" b="1" kern="1200">
          <a:solidFill>
            <a:srgbClr val="2E5F97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2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066805" y="114306"/>
            <a:ext cx="7848601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066805" y="800102"/>
            <a:ext cx="7848601" cy="406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pour modifier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8" name="Espace réservé du numéro de diapositive 3"/>
          <p:cNvSpPr txBox="1">
            <a:spLocks/>
          </p:cNvSpPr>
          <p:nvPr/>
        </p:nvSpPr>
        <p:spPr bwMode="auto">
          <a:xfrm>
            <a:off x="6804255" y="442372"/>
            <a:ext cx="2133599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9265" tIns="39631" rIns="79265" bIns="39631" anchor="b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algn="r" defTabSz="792618">
              <a:defRPr/>
            </a:pPr>
            <a:fld id="{4143B53F-63C1-437B-AA98-77A170E1C94A}" type="slidenum">
              <a:rPr lang="en-US" altLang="fr-FR" sz="1061" smtClean="0">
                <a:solidFill>
                  <a:srgbClr val="ABACB5"/>
                </a:solidFill>
              </a:rPr>
              <a:pPr algn="r" defTabSz="792618">
                <a:defRPr/>
              </a:pPr>
              <a:t>‹#›</a:t>
            </a:fld>
            <a:endParaRPr lang="en-US" altLang="fr-FR" sz="1061" dirty="0">
              <a:solidFill>
                <a:srgbClr val="ABACB5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" y="4996332"/>
            <a:ext cx="9144000" cy="196598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6513" tIns="16513" rIns="16513" bIns="16513" numCol="1" spcCol="40456" rtlCol="0" anchor="ctr">
            <a:spAutoFit/>
          </a:bodyPr>
          <a:lstStyle/>
          <a:p>
            <a:pPr marL="0" marR="0" indent="0" algn="ctr" defTabSz="26833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061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2" descr="C:\Users\mpichaud\Desktop\_Archives Altran\OBS\Logo\Logotype_An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82" y="4151469"/>
            <a:ext cx="946297" cy="71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2618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7" r:id="rId3"/>
  </p:sldLayoutIdLst>
  <p:hf hdr="0" ftr="0" dt="0"/>
  <p:txStyles>
    <p:titleStyle>
      <a:lvl1pPr algn="l" defTabSz="396310" rtl="0" eaLnBrk="1" fontAlgn="base" hangingPunct="1">
        <a:spcBef>
          <a:spcPct val="0"/>
        </a:spcBef>
        <a:spcAft>
          <a:spcPct val="0"/>
        </a:spcAft>
        <a:defRPr sz="2367" b="1" kern="1200">
          <a:solidFill>
            <a:srgbClr val="13334D"/>
          </a:solidFill>
          <a:latin typeface="PT Sans" panose="020B0503020203020204" pitchFamily="34" charset="0"/>
          <a:ea typeface="ＭＳ Ｐゴシック" pitchFamily="-107" charset="-128"/>
          <a:cs typeface="+mj-cs"/>
        </a:defRPr>
      </a:lvl1pPr>
      <a:lvl2pPr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2pPr>
      <a:lvl3pPr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3pPr>
      <a:lvl4pPr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4pPr>
      <a:lvl5pPr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5pPr>
      <a:lvl6pPr marL="396310"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6pPr>
      <a:lvl7pPr marL="792618"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7pPr>
      <a:lvl8pPr marL="1188930"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8pPr>
      <a:lvl9pPr marL="1585241" algn="l" defTabSz="396310" rtl="0" eaLnBrk="1" fontAlgn="base" hangingPunct="1">
        <a:spcBef>
          <a:spcPct val="0"/>
        </a:spcBef>
        <a:spcAft>
          <a:spcPct val="0"/>
        </a:spcAft>
        <a:defRPr sz="2367">
          <a:solidFill>
            <a:schemeClr val="tx1"/>
          </a:solidFill>
          <a:latin typeface="Arial" charset="0"/>
          <a:ea typeface="ＭＳ Ｐゴシック" pitchFamily="-107" charset="-128"/>
        </a:defRPr>
      </a:lvl9pPr>
    </p:titleStyle>
    <p:bodyStyle>
      <a:lvl1pPr marL="297232" indent="-297232" algn="l" defTabSz="396310" rtl="0" eaLnBrk="1" fontAlgn="base" hangingPunct="1">
        <a:spcBef>
          <a:spcPct val="20000"/>
        </a:spcBef>
        <a:spcAft>
          <a:spcPct val="0"/>
        </a:spcAft>
        <a:defRPr sz="1877" b="1" kern="1200">
          <a:solidFill>
            <a:srgbClr val="2E5F97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1pPr>
      <a:lvl2pPr marL="644004" indent="-247694" algn="l" defTabSz="39631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77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2pPr>
      <a:lvl3pPr marL="990775" indent="-198156" algn="l" defTabSz="39631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77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3pPr>
      <a:lvl4pPr marL="1387086" indent="-198156" algn="l" defTabSz="39631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77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4pPr>
      <a:lvl5pPr marL="1783395" indent="-198156" algn="l" defTabSz="396310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1877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5pPr>
      <a:lvl6pPr marL="2179705" indent="-198156" algn="l" defTabSz="396310" rtl="0" eaLnBrk="1" latinLnBrk="0" hangingPunct="1">
        <a:spcBef>
          <a:spcPct val="20000"/>
        </a:spcBef>
        <a:buFont typeface="Arial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576013" indent="-198156" algn="l" defTabSz="396310" rtl="0" eaLnBrk="1" latinLnBrk="0" hangingPunct="1">
        <a:spcBef>
          <a:spcPct val="20000"/>
        </a:spcBef>
        <a:buFont typeface="Arial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2972325" indent="-198156" algn="l" defTabSz="396310" rtl="0" eaLnBrk="1" latinLnBrk="0" hangingPunct="1">
        <a:spcBef>
          <a:spcPct val="20000"/>
        </a:spcBef>
        <a:buFont typeface="Arial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368634" indent="-198156" algn="l" defTabSz="396310" rtl="0" eaLnBrk="1" latinLnBrk="0" hangingPunct="1">
        <a:spcBef>
          <a:spcPct val="20000"/>
        </a:spcBef>
        <a:buFont typeface="Arial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396310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792618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188930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585241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1981550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377859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774168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170481" algn="l" defTabSz="396310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hyperlink" Target="mailto:amelie.lacourt@coe.int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18" Type="http://schemas.openxmlformats.org/officeDocument/2006/relationships/hyperlink" Target="http://www.twitch.tv/" TargetMode="External"/><Relationship Id="rId3" Type="http://schemas.openxmlformats.org/officeDocument/2006/relationships/image" Target="../media/image9.jpeg"/><Relationship Id="rId21" Type="http://schemas.openxmlformats.org/officeDocument/2006/relationships/image" Target="../media/image22.png"/><Relationship Id="rId7" Type="http://schemas.openxmlformats.org/officeDocument/2006/relationships/image" Target="../media/image13.png"/><Relationship Id="rId12" Type="http://schemas.openxmlformats.org/officeDocument/2006/relationships/hyperlink" Target="http://www.youtube.com/" TargetMode="External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6" Type="http://schemas.openxmlformats.org/officeDocument/2006/relationships/hyperlink" Target="https://vimeo.com/" TargetMode="External"/><Relationship Id="rId20" Type="http://schemas.openxmlformats.org/officeDocument/2006/relationships/hyperlink" Target="https://vine.co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19.png"/><Relationship Id="rId23" Type="http://schemas.openxmlformats.org/officeDocument/2006/relationships/image" Target="../media/image23.gif"/><Relationship Id="rId10" Type="http://schemas.openxmlformats.org/officeDocument/2006/relationships/image" Target="../media/image16.png"/><Relationship Id="rId19" Type="http://schemas.openxmlformats.org/officeDocument/2006/relationships/image" Target="../media/image21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hyperlink" Target="http://www.dailymotion.com/" TargetMode="External"/><Relationship Id="rId22" Type="http://schemas.openxmlformats.org/officeDocument/2006/relationships/hyperlink" Target="http://www.liveleak.com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18" Type="http://schemas.openxmlformats.org/officeDocument/2006/relationships/hyperlink" Target="http://www.twitch.tv/" TargetMode="External"/><Relationship Id="rId3" Type="http://schemas.openxmlformats.org/officeDocument/2006/relationships/image" Target="../media/image9.jpeg"/><Relationship Id="rId21" Type="http://schemas.openxmlformats.org/officeDocument/2006/relationships/image" Target="../media/image22.png"/><Relationship Id="rId7" Type="http://schemas.openxmlformats.org/officeDocument/2006/relationships/image" Target="../media/image13.png"/><Relationship Id="rId12" Type="http://schemas.openxmlformats.org/officeDocument/2006/relationships/hyperlink" Target="http://www.youtube.com/" TargetMode="External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6" Type="http://schemas.openxmlformats.org/officeDocument/2006/relationships/hyperlink" Target="https://vimeo.com/" TargetMode="External"/><Relationship Id="rId20" Type="http://schemas.openxmlformats.org/officeDocument/2006/relationships/hyperlink" Target="https://vine.co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19.png"/><Relationship Id="rId23" Type="http://schemas.openxmlformats.org/officeDocument/2006/relationships/image" Target="../media/image23.gif"/><Relationship Id="rId10" Type="http://schemas.openxmlformats.org/officeDocument/2006/relationships/image" Target="../media/image16.png"/><Relationship Id="rId19" Type="http://schemas.openxmlformats.org/officeDocument/2006/relationships/image" Target="../media/image21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hyperlink" Target="http://www.dailymotion.com/" TargetMode="External"/><Relationship Id="rId22" Type="http://schemas.openxmlformats.org/officeDocument/2006/relationships/hyperlink" Target="http://www.liveleak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429900"/>
            <a:ext cx="9144000" cy="17136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rgbClr val="11456E"/>
              </a:solidFill>
              <a:latin typeface="PT Sans" panose="020B0503020203020204" pitchFamily="34" charset="0"/>
            </a:endParaRPr>
          </a:p>
          <a:p>
            <a:endParaRPr lang="fr-FR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 flipV="1">
            <a:off x="0" y="900"/>
            <a:ext cx="9144000" cy="3429900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1235768" y="915565"/>
            <a:ext cx="7800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/>
            <a:r>
              <a:rPr lang="en-US" altLang="fr-FR" sz="3200" b="1" dirty="0">
                <a:solidFill>
                  <a:schemeClr val="bg2"/>
                </a:solidFill>
                <a:latin typeface="PT Sans" panose="020B0503020203020204" pitchFamily="34" charset="0"/>
              </a:rPr>
              <a:t>EU legislation in the audiovisual sector</a:t>
            </a:r>
          </a:p>
        </p:txBody>
      </p:sp>
      <p:sp>
        <p:nvSpPr>
          <p:cNvPr id="2" name="Rectangle 1"/>
          <p:cNvSpPr/>
          <p:nvPr/>
        </p:nvSpPr>
        <p:spPr>
          <a:xfrm>
            <a:off x="3203848" y="2427734"/>
            <a:ext cx="568863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/>
            <a:r>
              <a:rPr lang="en-GB" b="1" dirty="0">
                <a:solidFill>
                  <a:schemeClr val="bg2"/>
                </a:solidFill>
                <a:latin typeface="PT Sans" panose="020B0503020203020204" pitchFamily="34" charset="0"/>
                <a:ea typeface="Calibri" panose="020F0502020204030204" pitchFamily="34" charset="0"/>
              </a:rPr>
              <a:t>N</a:t>
            </a:r>
            <a:r>
              <a:rPr lang="en-GB" b="1" dirty="0">
                <a:solidFill>
                  <a:schemeClr val="bg2"/>
                </a:solidFill>
                <a:effectLst/>
                <a:latin typeface="PT Sans" panose="020B0503020203020204" pitchFamily="34" charset="0"/>
                <a:ea typeface="Calibri" panose="020F0502020204030204" pitchFamily="34" charset="0"/>
              </a:rPr>
              <a:t>etwork of Ukrainian media lawyers, training session</a:t>
            </a:r>
          </a:p>
          <a:p>
            <a:pPr algn="r" eaLnBrk="1" hangingPunct="1"/>
            <a:r>
              <a:rPr lang="fr-FR" dirty="0">
                <a:solidFill>
                  <a:schemeClr val="bg2"/>
                </a:solidFill>
                <a:latin typeface="PT Sans" panose="020B0503020203020204" pitchFamily="34" charset="0"/>
              </a:rPr>
              <a:t>25 </a:t>
            </a:r>
            <a:r>
              <a:rPr lang="fr-FR" dirty="0" err="1">
                <a:solidFill>
                  <a:schemeClr val="bg2"/>
                </a:solidFill>
                <a:latin typeface="PT Sans" panose="020B0503020203020204" pitchFamily="34" charset="0"/>
              </a:rPr>
              <a:t>October</a:t>
            </a:r>
            <a:r>
              <a:rPr lang="fr-FR" dirty="0">
                <a:solidFill>
                  <a:schemeClr val="bg2"/>
                </a:solidFill>
                <a:latin typeface="PT Sans" panose="020B0503020203020204" pitchFamily="34" charset="0"/>
              </a:rPr>
              <a:t> 2024, Ukraine</a:t>
            </a:r>
          </a:p>
          <a:p>
            <a:pPr algn="r" eaLnBrk="1" hangingPunct="1"/>
            <a:endParaRPr lang="fr-FR" sz="1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2051" name="Picture 3" descr="C:\Users\mpichaud\Desktop\_Archives Altran\OBS\PowerPoint\Images\Ellips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3863"/>
            <a:ext cx="2076351" cy="234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7">
            <a:extLst>
              <a:ext uri="{FF2B5EF4-FFF2-40B4-BE49-F238E27FC236}">
                <a16:creationId xmlns:a16="http://schemas.microsoft.com/office/drawing/2014/main" id="{312511DE-6B35-4CFE-9588-E401281B7A45}"/>
              </a:ext>
            </a:extLst>
          </p:cNvPr>
          <p:cNvSpPr txBox="1"/>
          <p:nvPr/>
        </p:nvSpPr>
        <p:spPr>
          <a:xfrm>
            <a:off x="127078" y="3599869"/>
            <a:ext cx="56690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3334D"/>
                </a:solidFill>
                <a:latin typeface="PT Sans" panose="020B0503020203020204" pitchFamily="34" charset="0"/>
              </a:rPr>
              <a:t>Amélie Lacourt	</a:t>
            </a:r>
            <a:endParaRPr lang="en-US" dirty="0">
              <a:solidFill>
                <a:srgbClr val="13334D"/>
              </a:solidFill>
              <a:latin typeface="PT Sans" panose="020B0503020203020204" pitchFamily="34" charset="0"/>
            </a:endParaRPr>
          </a:p>
          <a:p>
            <a:r>
              <a:rPr lang="en-US" dirty="0">
                <a:solidFill>
                  <a:srgbClr val="13334D"/>
                </a:solidFill>
                <a:latin typeface="PT Sans" panose="020B0503020203020204" pitchFamily="34" charset="0"/>
              </a:rPr>
              <a:t>Legal Analyst</a:t>
            </a:r>
          </a:p>
          <a:p>
            <a:r>
              <a:rPr lang="en-US" dirty="0">
                <a:solidFill>
                  <a:srgbClr val="13334D"/>
                </a:solidFill>
                <a:latin typeface="PT Sans" panose="020B0503020203020204" pitchFamily="34" charset="0"/>
              </a:rPr>
              <a:t>European Audiovisual Observatory</a:t>
            </a:r>
          </a:p>
        </p:txBody>
      </p:sp>
      <p:pic>
        <p:nvPicPr>
          <p:cNvPr id="14" name="Image 3" descr="COE logo &amp; European Audiovisual Observatory.png">
            <a:extLst>
              <a:ext uri="{FF2B5EF4-FFF2-40B4-BE49-F238E27FC236}">
                <a16:creationId xmlns:a16="http://schemas.microsoft.com/office/drawing/2014/main" id="{E81CB96B-8B20-4590-9338-9759E8DB83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2" t="22331" r="8464" b="18777"/>
          <a:stretch/>
        </p:blipFill>
        <p:spPr>
          <a:xfrm>
            <a:off x="7956376" y="4156423"/>
            <a:ext cx="936104" cy="767266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2E454B-ECEB-69BB-E2BE-00122DF7E4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0072" y="4150055"/>
            <a:ext cx="2772816" cy="94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79142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hange Icons">
            <a:extLst>
              <a:ext uri="{FF2B5EF4-FFF2-40B4-BE49-F238E27FC236}">
                <a16:creationId xmlns:a16="http://schemas.microsoft.com/office/drawing/2014/main" id="{5CE84824-81BE-F29B-A030-962D79C7B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91" y="1127433"/>
            <a:ext cx="742360" cy="74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   The </a:t>
            </a:r>
            <a:r>
              <a:rPr lang="fr-FR" sz="2400" dirty="0">
                <a:solidFill>
                  <a:schemeClr val="bg2"/>
                </a:solidFill>
              </a:rPr>
              <a:t>Audiovisual Media Services Directive (AVMSD)</a:t>
            </a:r>
            <a:endParaRPr lang="en-GB" sz="2400" dirty="0">
              <a:solidFill>
                <a:schemeClr val="bg2"/>
              </a:solidFill>
            </a:endParaRPr>
          </a:p>
          <a:p>
            <a:pPr marL="528426" lvl="1" indent="0">
              <a:buFont typeface="Arial" charset="0"/>
              <a:buNone/>
            </a:pP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4ABA53-C6D0-D07D-4EA4-A56E8CDDDB30}"/>
              </a:ext>
            </a:extLst>
          </p:cNvPr>
          <p:cNvSpPr/>
          <p:nvPr/>
        </p:nvSpPr>
        <p:spPr>
          <a:xfrm>
            <a:off x="1717591" y="1108835"/>
            <a:ext cx="570881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6310"/>
            <a:r>
              <a:rPr lang="en-US" sz="2100" dirty="0">
                <a:solidFill>
                  <a:srgbClr val="13334D"/>
                </a:solidFill>
                <a:latin typeface="PT Sans" panose="020B0503020203020204" pitchFamily="34" charset="0"/>
              </a:rPr>
              <a:t>  </a:t>
            </a:r>
            <a:r>
              <a:rPr lang="en-US" sz="2000" dirty="0">
                <a:solidFill>
                  <a:srgbClr val="13334D"/>
                </a:solidFill>
                <a:latin typeface="PT Sans" panose="020B0503020203020204" pitchFamily="34" charset="0"/>
              </a:rPr>
              <a:t>KEY CHANGES – Towards more level playing field</a:t>
            </a:r>
            <a:endParaRPr lang="en-US" sz="2100" dirty="0">
              <a:solidFill>
                <a:srgbClr val="13334D"/>
              </a:solidFill>
              <a:latin typeface="PT Sans" panose="020B0503020203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B499481-8876-EAB5-541D-E7369B4362EB}"/>
              </a:ext>
            </a:extLst>
          </p:cNvPr>
          <p:cNvSpPr txBox="1"/>
          <p:nvPr/>
        </p:nvSpPr>
        <p:spPr>
          <a:xfrm>
            <a:off x="1114551" y="1923678"/>
            <a:ext cx="763284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Establishment criteria / jurisdiction + freedom of reception and retransmission</a:t>
            </a:r>
          </a:p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Promotion of European works for VOD services</a:t>
            </a:r>
          </a:p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Audiovisual commercial communications</a:t>
            </a:r>
          </a:p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Video-sharing platforms</a:t>
            </a:r>
          </a:p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Protection of minors</a:t>
            </a:r>
          </a:p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Independence of National Regulatory Authorities (NRAs)</a:t>
            </a:r>
          </a:p>
          <a:p>
            <a:pPr marL="233258" indent="-233258" defTabSz="39631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Transparency of media ownership and promotion of media pluralism</a:t>
            </a:r>
          </a:p>
        </p:txBody>
      </p:sp>
    </p:spTree>
    <p:extLst>
      <p:ext uri="{BB962C8B-B14F-4D97-AF65-F5344CB8AC3E}">
        <p14:creationId xmlns:p14="http://schemas.microsoft.com/office/powerpoint/2010/main" val="10123453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CB70A8-1B6A-47F6-E761-7549993FF516}"/>
              </a:ext>
            </a:extLst>
          </p:cNvPr>
          <p:cNvSpPr/>
          <p:nvPr/>
        </p:nvSpPr>
        <p:spPr>
          <a:xfrm>
            <a:off x="673806" y="1635646"/>
            <a:ext cx="7796387" cy="131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chemeClr val="bg1"/>
                </a:solidFill>
                <a:latin typeface="PT Sans" panose="020B0503020203020204" pitchFamily="34" charset="0"/>
              </a:rPr>
              <a:t>Relevant EAO online </a:t>
            </a:r>
          </a:p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chemeClr val="bg1"/>
                </a:solidFill>
                <a:latin typeface="PT Sans" panose="020B0503020203020204" pitchFamily="34" charset="0"/>
              </a:rPr>
              <a:t>services and publications</a:t>
            </a:r>
            <a:r>
              <a:rPr lang="en-GB" sz="2800" b="1" i="1" dirty="0">
                <a:solidFill>
                  <a:schemeClr val="bg1"/>
                </a:solidFill>
                <a:latin typeface="PT Sans" panose="020B0503020203020204" pitchFamily="34" charset="0"/>
              </a:rPr>
              <a:t>	</a:t>
            </a:r>
            <a:endParaRPr kumimoji="0" lang="en-GB" sz="2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29562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   The </a:t>
            </a:r>
            <a:r>
              <a:rPr lang="fr-FR" sz="2400" dirty="0">
                <a:solidFill>
                  <a:schemeClr val="bg2"/>
                </a:solidFill>
              </a:rPr>
              <a:t>Audiovisual Media Services Directive (AVMSD)</a:t>
            </a:r>
            <a:endParaRPr lang="en-GB" sz="2400" dirty="0">
              <a:solidFill>
                <a:schemeClr val="bg2"/>
              </a:solidFill>
            </a:endParaRPr>
          </a:p>
          <a:p>
            <a:pPr marL="528426" lvl="1" indent="0">
              <a:buFont typeface="Arial" charset="0"/>
              <a:buNone/>
            </a:pP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4ABA53-C6D0-D07D-4EA4-A56E8CDDDB30}"/>
              </a:ext>
            </a:extLst>
          </p:cNvPr>
          <p:cNvSpPr/>
          <p:nvPr/>
        </p:nvSpPr>
        <p:spPr>
          <a:xfrm>
            <a:off x="3008239" y="1837913"/>
            <a:ext cx="19747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6310"/>
            <a:r>
              <a:rPr lang="en-US" sz="2000" b="1" u="sng" dirty="0" err="1">
                <a:solidFill>
                  <a:srgbClr val="13334D"/>
                </a:solidFill>
                <a:latin typeface="PT Sans" panose="020B0503020203020204" pitchFamily="34" charset="0"/>
              </a:rPr>
              <a:t>AVMSDatabase</a:t>
            </a:r>
            <a:endParaRPr lang="en-US" sz="2000" b="1" u="sng" dirty="0">
              <a:solidFill>
                <a:srgbClr val="13334D"/>
              </a:solidFill>
              <a:latin typeface="PT Sans" panose="020B05030202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7AAF6-CECA-1821-86C7-54A04E3973EA}"/>
              </a:ext>
            </a:extLst>
          </p:cNvPr>
          <p:cNvSpPr txBox="1"/>
          <p:nvPr/>
        </p:nvSpPr>
        <p:spPr>
          <a:xfrm>
            <a:off x="3030180" y="2492771"/>
            <a:ext cx="5055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96310"/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Database on the transposition of the AVMS Directive into national legislation. </a:t>
            </a:r>
          </a:p>
        </p:txBody>
      </p:sp>
      <p:pic>
        <p:nvPicPr>
          <p:cNvPr id="6" name="Picture 4" descr="AVMSD Database">
            <a:extLst>
              <a:ext uri="{FF2B5EF4-FFF2-40B4-BE49-F238E27FC236}">
                <a16:creationId xmlns:a16="http://schemas.microsoft.com/office/drawing/2014/main" id="{672F2C56-38F8-F100-6C60-A20B6EA47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29" y="2244946"/>
            <a:ext cx="1161537" cy="109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CEFCE4-1AA3-290F-BE4A-BA52282B3A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982" y="1918238"/>
            <a:ext cx="694445" cy="69444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062CB62-F81C-FA4F-0A54-3BF14DB90F11}"/>
              </a:ext>
            </a:extLst>
          </p:cNvPr>
          <p:cNvSpPr/>
          <p:nvPr/>
        </p:nvSpPr>
        <p:spPr>
          <a:xfrm>
            <a:off x="724893" y="1718183"/>
            <a:ext cx="1872208" cy="2005695"/>
          </a:xfrm>
          <a:prstGeom prst="rect">
            <a:avLst/>
          </a:prstGeom>
          <a:noFill/>
          <a:ln>
            <a:solidFill>
              <a:srgbClr val="004A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11A903-42B0-8355-5B80-E1980A702554}"/>
              </a:ext>
            </a:extLst>
          </p:cNvPr>
          <p:cNvSpPr txBox="1"/>
          <p:nvPr/>
        </p:nvSpPr>
        <p:spPr>
          <a:xfrm>
            <a:off x="3008240" y="3416101"/>
            <a:ext cx="22050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</a:lstStyle>
          <a:p>
            <a:r>
              <a:rPr lang="fr-FR" sz="1400" i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https://</a:t>
            </a:r>
            <a:r>
              <a:rPr lang="fr-FR" sz="1400" i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avmsd</a:t>
            </a:r>
            <a:r>
              <a:rPr lang="fr-FR" sz="1400" i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.obs.int</a:t>
            </a:r>
          </a:p>
        </p:txBody>
      </p:sp>
    </p:spTree>
    <p:extLst>
      <p:ext uri="{BB962C8B-B14F-4D97-AF65-F5344CB8AC3E}">
        <p14:creationId xmlns:p14="http://schemas.microsoft.com/office/powerpoint/2010/main" val="6418607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   The </a:t>
            </a:r>
            <a:r>
              <a:rPr lang="fr-FR" sz="2400" dirty="0">
                <a:solidFill>
                  <a:schemeClr val="bg2"/>
                </a:solidFill>
              </a:rPr>
              <a:t>Audiovisual Media Services Directive (AVMSD)</a:t>
            </a:r>
            <a:endParaRPr lang="en-GB" sz="2400" dirty="0">
              <a:solidFill>
                <a:schemeClr val="bg2"/>
              </a:solidFill>
            </a:endParaRPr>
          </a:p>
          <a:p>
            <a:pPr marL="528426" lvl="1" indent="0">
              <a:buFont typeface="Arial" charset="0"/>
              <a:buNone/>
            </a:pP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4ABA53-C6D0-D07D-4EA4-A56E8CDDDB30}"/>
              </a:ext>
            </a:extLst>
          </p:cNvPr>
          <p:cNvSpPr/>
          <p:nvPr/>
        </p:nvSpPr>
        <p:spPr>
          <a:xfrm>
            <a:off x="3008239" y="1837913"/>
            <a:ext cx="19747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6310"/>
            <a:r>
              <a:rPr lang="en-US" sz="2000" b="1" u="sng" dirty="0" err="1">
                <a:solidFill>
                  <a:srgbClr val="13334D"/>
                </a:solidFill>
                <a:latin typeface="PT Sans" panose="020B0503020203020204" pitchFamily="34" charset="0"/>
              </a:rPr>
              <a:t>AVMSDigest</a:t>
            </a:r>
            <a:endParaRPr lang="en-US" sz="2000" b="1" u="sng" dirty="0">
              <a:solidFill>
                <a:srgbClr val="13334D"/>
              </a:solidFill>
              <a:latin typeface="PT Sans" panose="020B05030202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7AAF6-CECA-1821-86C7-54A04E3973EA}"/>
              </a:ext>
            </a:extLst>
          </p:cNvPr>
          <p:cNvSpPr txBox="1"/>
          <p:nvPr/>
        </p:nvSpPr>
        <p:spPr>
          <a:xfrm>
            <a:off x="3029445" y="2626258"/>
            <a:ext cx="5626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396310">
              <a:buFont typeface="Arial" panose="020B0604020202020204" pitchFamily="34" charset="0"/>
              <a:buChar char="•"/>
            </a:pPr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promotion of European works (2023)</a:t>
            </a:r>
          </a:p>
          <a:p>
            <a:pPr marL="285750" indent="-285750" defTabSz="396310">
              <a:buFont typeface="Arial" panose="020B0604020202020204" pitchFamily="34" charset="0"/>
              <a:buChar char="•"/>
            </a:pPr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Safe screens: Protecting minors online (Fall 2024)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62CB62-F81C-FA4F-0A54-3BF14DB90F11}"/>
              </a:ext>
            </a:extLst>
          </p:cNvPr>
          <p:cNvSpPr/>
          <p:nvPr/>
        </p:nvSpPr>
        <p:spPr>
          <a:xfrm>
            <a:off x="724893" y="1718183"/>
            <a:ext cx="1872208" cy="2005695"/>
          </a:xfrm>
          <a:prstGeom prst="rect">
            <a:avLst/>
          </a:prstGeom>
          <a:noFill/>
          <a:ln>
            <a:solidFill>
              <a:srgbClr val="004A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11A903-42B0-8355-5B80-E1980A702554}"/>
              </a:ext>
            </a:extLst>
          </p:cNvPr>
          <p:cNvSpPr txBox="1"/>
          <p:nvPr/>
        </p:nvSpPr>
        <p:spPr>
          <a:xfrm>
            <a:off x="3008240" y="3416101"/>
            <a:ext cx="5236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</a:lstStyle>
          <a:p>
            <a:r>
              <a:rPr lang="fr-FR" sz="1400" i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https://rm.coe.int/avmsdigest-the-promotion-of-european-works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342D7C-878F-7A48-B309-4A89489E2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237" y="1964806"/>
            <a:ext cx="1007519" cy="151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6873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   The </a:t>
            </a:r>
            <a:r>
              <a:rPr lang="fr-FR" sz="2400" dirty="0">
                <a:solidFill>
                  <a:schemeClr val="bg2"/>
                </a:solidFill>
              </a:rPr>
              <a:t>Audiovisual Media Services Directive (AVMSD)</a:t>
            </a:r>
            <a:endParaRPr lang="en-GB" sz="2400" dirty="0">
              <a:solidFill>
                <a:schemeClr val="bg2"/>
              </a:solidFill>
            </a:endParaRPr>
          </a:p>
          <a:p>
            <a:pPr marL="528426" lvl="1" indent="0">
              <a:buFont typeface="Arial" charset="0"/>
              <a:buNone/>
            </a:pP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4ABA53-C6D0-D07D-4EA4-A56E8CDDDB30}"/>
              </a:ext>
            </a:extLst>
          </p:cNvPr>
          <p:cNvSpPr/>
          <p:nvPr/>
        </p:nvSpPr>
        <p:spPr>
          <a:xfrm>
            <a:off x="3008239" y="1739996"/>
            <a:ext cx="54108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6310"/>
            <a:r>
              <a:rPr lang="en-US" sz="2000" b="1" u="sng" dirty="0">
                <a:solidFill>
                  <a:srgbClr val="13334D"/>
                </a:solidFill>
                <a:latin typeface="PT Sans" panose="020B0503020203020204" pitchFamily="34" charset="0"/>
              </a:rPr>
              <a:t>Mapping on the application of the AVMSD in selected non-EU countries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7AAF6-CECA-1821-86C7-54A04E3973EA}"/>
              </a:ext>
            </a:extLst>
          </p:cNvPr>
          <p:cNvSpPr txBox="1"/>
          <p:nvPr/>
        </p:nvSpPr>
        <p:spPr>
          <a:xfrm>
            <a:off x="3029445" y="2523549"/>
            <a:ext cx="5626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96310"/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 on </a:t>
            </a:r>
            <a:r>
              <a:rPr lang="en-US" b="1" kern="100" dirty="0">
                <a:solidFill>
                  <a:srgbClr val="000000"/>
                </a:solidFill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 developments in the media field </a:t>
            </a:r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a range of non-EU countries conducted by the EAO in </a:t>
            </a:r>
            <a:r>
              <a:rPr lang="en-US" b="1" kern="100" dirty="0">
                <a:solidFill>
                  <a:srgbClr val="000000"/>
                </a:solidFill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 and 2023 </a:t>
            </a:r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published in April 2024.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62CB62-F81C-FA4F-0A54-3BF14DB90F11}"/>
              </a:ext>
            </a:extLst>
          </p:cNvPr>
          <p:cNvSpPr/>
          <p:nvPr/>
        </p:nvSpPr>
        <p:spPr>
          <a:xfrm>
            <a:off x="724893" y="1718183"/>
            <a:ext cx="1872208" cy="2005695"/>
          </a:xfrm>
          <a:prstGeom prst="rect">
            <a:avLst/>
          </a:prstGeom>
          <a:noFill/>
          <a:ln>
            <a:solidFill>
              <a:srgbClr val="004A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11A903-42B0-8355-5B80-E1980A702554}"/>
              </a:ext>
            </a:extLst>
          </p:cNvPr>
          <p:cNvSpPr txBox="1"/>
          <p:nvPr/>
        </p:nvSpPr>
        <p:spPr>
          <a:xfrm>
            <a:off x="3037460" y="3640147"/>
            <a:ext cx="5236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</a:lstStyle>
          <a:p>
            <a:r>
              <a:rPr lang="fr-FR" sz="1400" i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https://www.obs.coe.int/en/web/observatoire/mapping-reports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8E4545-E8F5-00EE-A26D-BD1A875BF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081" y="1908476"/>
            <a:ext cx="1152128" cy="16251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207315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CB70A8-1B6A-47F6-E761-7549993FF516}"/>
              </a:ext>
            </a:extLst>
          </p:cNvPr>
          <p:cNvSpPr/>
          <p:nvPr/>
        </p:nvSpPr>
        <p:spPr>
          <a:xfrm>
            <a:off x="673806" y="1635646"/>
            <a:ext cx="7796387" cy="131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bg1"/>
                </a:solidFill>
                <a:latin typeface="PT Sans" panose="020B0503020203020204" pitchFamily="34" charset="0"/>
              </a:rPr>
              <a:t>Mapping on the application of the AVMSD in selected non-EU countries</a:t>
            </a:r>
            <a:r>
              <a:rPr lang="en-GB" sz="2800" b="1" i="1" dirty="0">
                <a:solidFill>
                  <a:schemeClr val="bg1"/>
                </a:solidFill>
                <a:latin typeface="PT Sans" panose="020B0503020203020204" pitchFamily="34" charset="0"/>
              </a:rPr>
              <a:t>	</a:t>
            </a:r>
            <a:endParaRPr kumimoji="0" lang="en-GB" sz="2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875532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Mapping on the application of AVMSD in selected non-EU countries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F4F07E-1BEE-29E1-1EEE-B2774E3DA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16" y="2207710"/>
            <a:ext cx="1512168" cy="13904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554664-8717-4772-F040-A9343DF414AC}"/>
              </a:ext>
            </a:extLst>
          </p:cNvPr>
          <p:cNvSpPr txBox="1"/>
          <p:nvPr/>
        </p:nvSpPr>
        <p:spPr>
          <a:xfrm>
            <a:off x="2411761" y="2110345"/>
            <a:ext cx="54726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96310">
              <a:spcAft>
                <a:spcPts val="1200"/>
              </a:spcAft>
            </a:pPr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11 countries covered – incl. candidate countries: </a:t>
            </a:r>
          </a:p>
          <a:p>
            <a:pPr algn="just" defTabSz="396310">
              <a:spcAft>
                <a:spcPts val="0"/>
              </a:spcAft>
            </a:pPr>
            <a:endParaRPr lang="en-US" kern="100" dirty="0">
              <a:solidFill>
                <a:srgbClr val="000000"/>
              </a:solidFill>
              <a:latin typeface="PT Sans" panose="020B0503020203020204" pitchFamily="34" charset="0"/>
              <a:cs typeface="Times New Roman" panose="02020603050405020304" pitchFamily="18" charset="0"/>
            </a:endParaRPr>
          </a:p>
          <a:p>
            <a:pPr algn="just" defTabSz="396310"/>
            <a:r>
              <a:rPr lang="en-US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Albania</a:t>
            </a:r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, Armenia, </a:t>
            </a:r>
            <a:r>
              <a:rPr lang="en-US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Bosnia and Herzegovina</a:t>
            </a:r>
            <a:r>
              <a:rPr lang="en-US" kern="100" dirty="0">
                <a:latin typeface="PT Sans" panose="020B0503020203020204" pitchFamily="34" charset="0"/>
                <a:cs typeface="Times New Roman" panose="02020603050405020304" pitchFamily="18" charset="0"/>
              </a:rPr>
              <a:t>, </a:t>
            </a:r>
            <a:r>
              <a:rPr lang="en-US" b="1" kern="100" dirty="0">
                <a:latin typeface="PT Sans" panose="020B0503020203020204" pitchFamily="34" charset="0"/>
                <a:cs typeface="Times New Roman" panose="02020603050405020304" pitchFamily="18" charset="0"/>
              </a:rPr>
              <a:t>Georgia</a:t>
            </a:r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, </a:t>
            </a:r>
            <a:r>
              <a:rPr lang="en-US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Moldova</a:t>
            </a:r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, </a:t>
            </a:r>
            <a:r>
              <a:rPr lang="en-US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Montenegro</a:t>
            </a:r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, </a:t>
            </a:r>
            <a:r>
              <a:rPr lang="en-US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North Macedonia</a:t>
            </a:r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, </a:t>
            </a:r>
            <a:r>
              <a:rPr lang="en-US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Serbia</a:t>
            </a:r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, Tunisia, </a:t>
            </a:r>
            <a:r>
              <a:rPr lang="en-US" b="1" kern="100" dirty="0">
                <a:ln w="0"/>
                <a:solidFill>
                  <a:srgbClr val="004A82"/>
                </a:solidFill>
                <a:effectLst>
                  <a:glow rad="63500">
                    <a:srgbClr val="FFFF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Sans" panose="020B0503020203020204" pitchFamily="34" charset="0"/>
                <a:cs typeface="Times New Roman" panose="02020603050405020304" pitchFamily="18" charset="0"/>
              </a:rPr>
              <a:t>Ukraine</a:t>
            </a:r>
            <a:r>
              <a:rPr lang="en-US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, Kosovo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AF8307-4FC1-A3AD-8B88-74223E8C2B0C}"/>
              </a:ext>
            </a:extLst>
          </p:cNvPr>
          <p:cNvSpPr txBox="1"/>
          <p:nvPr/>
        </p:nvSpPr>
        <p:spPr>
          <a:xfrm>
            <a:off x="143508" y="1246119"/>
            <a:ext cx="24482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>
                <a:solidFill>
                  <a:srgbClr val="2C3F49"/>
                </a:solidFill>
                <a:latin typeface="PT Sans" panose="020B0503020203020204" pitchFamily="34" charset="0"/>
              </a:rPr>
              <a:t>PROJECT SCOPE</a:t>
            </a:r>
            <a:endParaRPr lang="fr-FR" sz="2400" u="sng" dirty="0"/>
          </a:p>
        </p:txBody>
      </p:sp>
    </p:spTree>
    <p:extLst>
      <p:ext uri="{BB962C8B-B14F-4D97-AF65-F5344CB8AC3E}">
        <p14:creationId xmlns:p14="http://schemas.microsoft.com/office/powerpoint/2010/main" val="20737186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Mapping on the application of AVMSD in selected non-EU countries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F55828-7120-9C39-2BD4-E69E932CFEC4}"/>
              </a:ext>
            </a:extLst>
          </p:cNvPr>
          <p:cNvSpPr txBox="1"/>
          <p:nvPr/>
        </p:nvSpPr>
        <p:spPr>
          <a:xfrm>
            <a:off x="-10492" y="960367"/>
            <a:ext cx="5455369" cy="586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marR="0" lvl="0" indent="0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400" u="sng" dirty="0">
                <a:solidFill>
                  <a:srgbClr val="2C3F49"/>
                </a:solidFill>
                <a:latin typeface="PT Sans" panose="020B0503020203020204" pitchFamily="34" charset="0"/>
              </a:rPr>
              <a:t>KEY-FINDINGS</a:t>
            </a:r>
          </a:p>
        </p:txBody>
      </p:sp>
      <p:pic>
        <p:nvPicPr>
          <p:cNvPr id="4" name="Picture 2" descr="Two options, two ways icon - Download on Iconfinder">
            <a:extLst>
              <a:ext uri="{FF2B5EF4-FFF2-40B4-BE49-F238E27FC236}">
                <a16:creationId xmlns:a16="http://schemas.microsoft.com/office/drawing/2014/main" id="{0F770703-E269-1536-6717-FBBD9628B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73883" y="1882258"/>
            <a:ext cx="1325070" cy="144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B96385D-BA60-81FE-53EC-E58902AF8D30}"/>
              </a:ext>
            </a:extLst>
          </p:cNvPr>
          <p:cNvSpPr/>
          <p:nvPr/>
        </p:nvSpPr>
        <p:spPr>
          <a:xfrm>
            <a:off x="2393667" y="1177314"/>
            <a:ext cx="44735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4A82"/>
                </a:solidFill>
                <a:latin typeface="PT Sans" panose="020B0503020203020204" pitchFamily="34" charset="0"/>
              </a:rPr>
              <a:t>Mostly in line with AVMSD 2010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F706E8-2FDD-F1F8-28A9-3464A3235610}"/>
              </a:ext>
            </a:extLst>
          </p:cNvPr>
          <p:cNvSpPr/>
          <p:nvPr/>
        </p:nvSpPr>
        <p:spPr>
          <a:xfrm>
            <a:off x="2393667" y="2268562"/>
            <a:ext cx="59570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189">
              <a:defRPr/>
            </a:pPr>
            <a:r>
              <a:rPr lang="en-US" sz="1600" b="1" dirty="0">
                <a:solidFill>
                  <a:srgbClr val="004A82"/>
                </a:solidFill>
                <a:latin typeface="PT Sans" panose="020B0503020203020204" pitchFamily="34" charset="0"/>
              </a:rPr>
              <a:t>Push towards legal reforms in line with AVMSD 2018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0C661C-02B7-B387-002D-5297A916EF93}"/>
              </a:ext>
            </a:extLst>
          </p:cNvPr>
          <p:cNvSpPr txBox="1"/>
          <p:nvPr/>
        </p:nvSpPr>
        <p:spPr>
          <a:xfrm>
            <a:off x="2393667" y="2753704"/>
            <a:ext cx="567455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latin typeface="PT Sans" panose="020B0503020203020204" pitchFamily="34" charset="0"/>
              </a:rPr>
              <a:t>Updating and additions of </a:t>
            </a:r>
            <a:r>
              <a:rPr lang="en-GB" sz="1400" b="1" dirty="0">
                <a:latin typeface="PT Sans" panose="020B0503020203020204" pitchFamily="34" charset="0"/>
              </a:rPr>
              <a:t>definitions</a:t>
            </a:r>
            <a:r>
              <a:rPr lang="en-GB" sz="1400" dirty="0">
                <a:latin typeface="PT Sans" panose="020B0503020203020204" pitchFamily="34" charset="0"/>
              </a:rPr>
              <a:t> (e.g. VSPs, UGC…)</a:t>
            </a:r>
          </a:p>
          <a:p>
            <a:pPr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latin typeface="PT Sans" panose="020B0503020203020204" pitchFamily="34" charset="0"/>
              </a:rPr>
              <a:t>Level-playing field for linear/on-demand AVMS re. </a:t>
            </a:r>
            <a:r>
              <a:rPr lang="en-GB" sz="1400" b="1" dirty="0">
                <a:latin typeface="PT Sans" panose="020B0503020203020204" pitchFamily="34" charset="0"/>
              </a:rPr>
              <a:t>European works</a:t>
            </a:r>
          </a:p>
          <a:p>
            <a:pPr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latin typeface="PT Sans" panose="020B0503020203020204" pitchFamily="34" charset="0"/>
              </a:rPr>
              <a:t>Relaxation of rules on </a:t>
            </a:r>
            <a:r>
              <a:rPr lang="en-GB" sz="1400" b="1" dirty="0">
                <a:latin typeface="PT Sans" panose="020B0503020203020204" pitchFamily="34" charset="0"/>
              </a:rPr>
              <a:t>audiovisual commercial communications</a:t>
            </a:r>
          </a:p>
          <a:p>
            <a:pPr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latin typeface="PT Sans" panose="020B0503020203020204" pitchFamily="34" charset="0"/>
              </a:rPr>
              <a:t>Expansion of rules to </a:t>
            </a:r>
            <a:r>
              <a:rPr lang="en-GB" sz="1400" b="1" dirty="0">
                <a:latin typeface="PT Sans" panose="020B0503020203020204" pitchFamily="34" charset="0"/>
              </a:rPr>
              <a:t>include VSPs</a:t>
            </a:r>
          </a:p>
          <a:p>
            <a:pPr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latin typeface="PT Sans" panose="020B0503020203020204" pitchFamily="34" charset="0"/>
              </a:rPr>
              <a:t>Additional provisions regarding the </a:t>
            </a:r>
            <a:r>
              <a:rPr lang="en-GB" sz="1400" b="1" dirty="0">
                <a:latin typeface="PT Sans" panose="020B0503020203020204" pitchFamily="34" charset="0"/>
              </a:rPr>
              <a:t>independence of the NRA</a:t>
            </a:r>
          </a:p>
          <a:p>
            <a:pPr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PT Sans" panose="020B0503020203020204" pitchFamily="34" charset="0"/>
              </a:rPr>
              <a:t>Provisions on </a:t>
            </a:r>
            <a:r>
              <a:rPr lang="en-US" sz="1400" b="1" dirty="0">
                <a:latin typeface="PT Sans" panose="020B0503020203020204" pitchFamily="34" charset="0"/>
              </a:rPr>
              <a:t>transparency of media ownership</a:t>
            </a:r>
          </a:p>
          <a:p>
            <a:pPr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PT Sans" panose="020B0503020203020204" pitchFamily="34" charset="0"/>
              </a:rPr>
              <a:t>Strengthening rules on </a:t>
            </a:r>
            <a:r>
              <a:rPr lang="en-US" sz="1400" b="1" dirty="0">
                <a:latin typeface="PT Sans" panose="020B0503020203020204" pitchFamily="34" charset="0"/>
              </a:rPr>
              <a:t>accessibility to people with disabilities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7C62FF-2DE4-FDC3-3663-6D8E2D9BA9B0}"/>
              </a:ext>
            </a:extLst>
          </p:cNvPr>
          <p:cNvSpPr txBox="1"/>
          <p:nvPr/>
        </p:nvSpPr>
        <p:spPr>
          <a:xfrm>
            <a:off x="2393667" y="1565118"/>
            <a:ext cx="6239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PT Sans" panose="020B0503020203020204" pitchFamily="34" charset="0"/>
              </a:rPr>
              <a:t>The majority of the 11 countries covered broadly contained or reflected the provisions of the AVMSD 2010</a:t>
            </a:r>
          </a:p>
        </p:txBody>
      </p:sp>
    </p:spTree>
    <p:extLst>
      <p:ext uri="{BB962C8B-B14F-4D97-AF65-F5344CB8AC3E}">
        <p14:creationId xmlns:p14="http://schemas.microsoft.com/office/powerpoint/2010/main" val="39977039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Mapping on the application of AVMSD in selected non-EU countries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F55828-7120-9C39-2BD4-E69E932CFEC4}"/>
              </a:ext>
            </a:extLst>
          </p:cNvPr>
          <p:cNvSpPr txBox="1"/>
          <p:nvPr/>
        </p:nvSpPr>
        <p:spPr>
          <a:xfrm>
            <a:off x="-10492" y="1006334"/>
            <a:ext cx="5455369" cy="586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marR="0" lvl="0" indent="0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400" u="sng" dirty="0">
                <a:solidFill>
                  <a:srgbClr val="2C3F49"/>
                </a:solidFill>
                <a:latin typeface="PT Sans" panose="020B0503020203020204" pitchFamily="34" charset="0"/>
              </a:rPr>
              <a:t>GENERAL PRINCIPLES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C694A4-4E4E-58C4-73CD-F26E291C627A}"/>
              </a:ext>
            </a:extLst>
          </p:cNvPr>
          <p:cNvSpPr txBox="1"/>
          <p:nvPr/>
        </p:nvSpPr>
        <p:spPr>
          <a:xfrm>
            <a:off x="2195736" y="1990204"/>
            <a:ext cx="525658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Principle of </a:t>
            </a:r>
            <a:r>
              <a:rPr kumimoji="0" lang="en-GB" sz="1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non-discrimination</a:t>
            </a: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addressed in a range of legislation (Constitution, Criminal law, Audiovisual law, specific laws)</a:t>
            </a:r>
          </a:p>
          <a:p>
            <a:pPr marL="285750" marR="0" lvl="0" indent="-28575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Prohibition of </a:t>
            </a:r>
            <a:r>
              <a:rPr kumimoji="0" lang="en-GB" sz="1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incitement to hatred </a:t>
            </a: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provided in a range of legislations 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(Constitution, Criminal law, Audiovisual law) </a:t>
            </a:r>
            <a:endParaRPr kumimoji="0" lang="en-GB" sz="1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9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Prohibition of illegal content </a:t>
            </a: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largely addressed in Criminal codes, except where new amendments to Audiovisual law, in line with AVMSD </a:t>
            </a:r>
            <a:endParaRPr kumimoji="0" lang="en-GB" sz="1400" b="1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Graphic 9" descr="Merger with solid fill">
            <a:extLst>
              <a:ext uri="{FF2B5EF4-FFF2-40B4-BE49-F238E27FC236}">
                <a16:creationId xmlns:a16="http://schemas.microsoft.com/office/drawing/2014/main" id="{AE4E4251-C24E-CAA7-DB2B-C90BD3298D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6377" y="1990204"/>
            <a:ext cx="1834344" cy="183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6831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Mapping on the application of AVMSD in selected non-EU countries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F55828-7120-9C39-2BD4-E69E932CFEC4}"/>
              </a:ext>
            </a:extLst>
          </p:cNvPr>
          <p:cNvSpPr txBox="1"/>
          <p:nvPr/>
        </p:nvSpPr>
        <p:spPr>
          <a:xfrm>
            <a:off x="-10492" y="1006334"/>
            <a:ext cx="5455369" cy="586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marR="0" lvl="0" indent="0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400" u="sng" dirty="0">
                <a:solidFill>
                  <a:srgbClr val="2C3F49"/>
                </a:solidFill>
                <a:latin typeface="PT Sans" panose="020B0503020203020204" pitchFamily="34" charset="0"/>
              </a:rPr>
              <a:t>LEGISLATIVE APPROACHES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885D6E-54D7-236F-31F0-D8A61D557266}"/>
              </a:ext>
            </a:extLst>
          </p:cNvPr>
          <p:cNvSpPr/>
          <p:nvPr/>
        </p:nvSpPr>
        <p:spPr>
          <a:xfrm>
            <a:off x="2208335" y="1690110"/>
            <a:ext cx="4473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4A82"/>
                </a:solidFill>
                <a:latin typeface="PT Sans" panose="020B0503020203020204" pitchFamily="34" charset="0"/>
              </a:rPr>
              <a:t>Collaborative</a:t>
            </a:r>
            <a:r>
              <a:rPr lang="en-US" sz="2000" b="1" dirty="0">
                <a:solidFill>
                  <a:srgbClr val="004A82"/>
                </a:solidFill>
                <a:latin typeface="PT Sans" panose="020B0503020203020204" pitchFamily="34" charset="0"/>
              </a:rPr>
              <a:t> </a:t>
            </a:r>
            <a:r>
              <a:rPr lang="en-US" b="1" dirty="0">
                <a:solidFill>
                  <a:srgbClr val="004A82"/>
                </a:solidFill>
                <a:latin typeface="PT Sans" panose="020B0503020203020204" pitchFamily="34" charset="0"/>
              </a:rPr>
              <a:t>approaches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F4FCA1-0F4B-0FE1-A64D-1EEDE5233061}"/>
              </a:ext>
            </a:extLst>
          </p:cNvPr>
          <p:cNvSpPr/>
          <p:nvPr/>
        </p:nvSpPr>
        <p:spPr>
          <a:xfrm>
            <a:off x="2225723" y="2824774"/>
            <a:ext cx="5583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4A82"/>
                </a:solidFill>
                <a:latin typeface="PT Sans" panose="020B0503020203020204" pitchFamily="34" charset="0"/>
              </a:rPr>
              <a:t>New areas covered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31AF3F-9E9A-D351-D784-564AE2E9439A}"/>
              </a:ext>
            </a:extLst>
          </p:cNvPr>
          <p:cNvSpPr txBox="1"/>
          <p:nvPr/>
        </p:nvSpPr>
        <p:spPr>
          <a:xfrm>
            <a:off x="2225723" y="3194106"/>
            <a:ext cx="543921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PT Sans" panose="020B0503020203020204" pitchFamily="34" charset="0"/>
              </a:rPr>
              <a:t>All laws and draft laws address the issue of </a:t>
            </a:r>
            <a:r>
              <a:rPr lang="en-US" sz="1400" b="1" dirty="0">
                <a:latin typeface="PT Sans" panose="020B0503020203020204" pitchFamily="34" charset="0"/>
              </a:rPr>
              <a:t>Video Sharing Platforms </a:t>
            </a:r>
            <a:r>
              <a:rPr lang="en-US" sz="1400" dirty="0">
                <a:latin typeface="PT Sans" panose="020B0503020203020204" pitchFamily="34" charset="0"/>
              </a:rPr>
              <a:t>(VSPs) and secondary legislation is likely to be developed in this area</a:t>
            </a:r>
          </a:p>
          <a:p>
            <a:pPr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PT Sans" panose="020B0503020203020204" pitchFamily="34" charset="0"/>
              </a:rPr>
              <a:t>National Regulatory Authorities </a:t>
            </a:r>
            <a:r>
              <a:rPr lang="en-US" sz="1400" dirty="0">
                <a:latin typeface="PT Sans" panose="020B0503020203020204" pitchFamily="34" charset="0"/>
              </a:rPr>
              <a:t>(NRAs) frequently play a significant role in most countries in the development of legislative proposals.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D2274D-1263-3961-8E33-F02CCF1E2475}"/>
              </a:ext>
            </a:extLst>
          </p:cNvPr>
          <p:cNvSpPr txBox="1"/>
          <p:nvPr/>
        </p:nvSpPr>
        <p:spPr>
          <a:xfrm>
            <a:off x="2225723" y="2123574"/>
            <a:ext cx="5583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PT Sans" panose="020B0503020203020204" pitchFamily="34" charset="0"/>
              </a:rPr>
              <a:t>A common approach in many of the countries covered is to </a:t>
            </a:r>
            <a:r>
              <a:rPr lang="en-US" sz="1400" b="1" dirty="0">
                <a:latin typeface="PT Sans" panose="020B0503020203020204" pitchFamily="34" charset="0"/>
              </a:rPr>
              <a:t>engage stakeholders extensively </a:t>
            </a:r>
            <a:r>
              <a:rPr lang="en-US" sz="1400" dirty="0">
                <a:latin typeface="PT Sans" panose="020B0503020203020204" pitchFamily="34" charset="0"/>
              </a:rPr>
              <a:t>in the development of draft laws</a:t>
            </a:r>
          </a:p>
        </p:txBody>
      </p:sp>
      <p:pic>
        <p:nvPicPr>
          <p:cNvPr id="9" name="Picture 2" descr="Two options, two ways icon - Download on Iconfinder">
            <a:extLst>
              <a:ext uri="{FF2B5EF4-FFF2-40B4-BE49-F238E27FC236}">
                <a16:creationId xmlns:a16="http://schemas.microsoft.com/office/drawing/2014/main" id="{5EE9AB91-4A58-3AD0-AF53-A403002F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9867" y="2284582"/>
            <a:ext cx="1325070" cy="144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4094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2B4FED3-2780-F0C7-0310-2052BC1EA84C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   The European Audiovisual Observatory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7D8763-E3FD-CF26-0844-EB4268605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127" y="1657746"/>
            <a:ext cx="5629746" cy="160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7D8C3C-33A0-71CA-0C2F-A24374D28A7E}"/>
              </a:ext>
            </a:extLst>
          </p:cNvPr>
          <p:cNvSpPr txBox="1"/>
          <p:nvPr/>
        </p:nvSpPr>
        <p:spPr>
          <a:xfrm>
            <a:off x="2447764" y="3579862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40 </a:t>
            </a:r>
            <a:r>
              <a:rPr lang="fr-FR" dirty="0" err="1">
                <a:latin typeface="PT Sans" panose="020B0503020203020204" pitchFamily="34" charset="0"/>
              </a:rPr>
              <a:t>member</a:t>
            </a:r>
            <a:r>
              <a:rPr lang="fr-FR" dirty="0">
                <a:latin typeface="PT Sans" panose="020B0503020203020204" pitchFamily="34" charset="0"/>
              </a:rPr>
              <a:t> states + European Union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0" dirty="0">
                <a:effectLst/>
                <a:latin typeface="PT Sans" panose="020B0503020203020204" pitchFamily="34" charset="0"/>
              </a:rPr>
              <a:t>Executive Council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PT Sans" panose="020B0503020203020204" pitchFamily="34" charset="0"/>
              </a:rPr>
              <a:t>Advisory Committee</a:t>
            </a:r>
            <a:endParaRPr lang="fr-FR" dirty="0">
              <a:latin typeface="PT Sans" panose="020B0503020203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87F7C7-51C2-7E32-0C27-22D30295E2ED}"/>
              </a:ext>
            </a:extLst>
          </p:cNvPr>
          <p:cNvSpPr txBox="1"/>
          <p:nvPr/>
        </p:nvSpPr>
        <p:spPr>
          <a:xfrm>
            <a:off x="3923928" y="1016277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err="1">
                <a:latin typeface="PT Sans" panose="020B0503020203020204" pitchFamily="34" charset="0"/>
              </a:rPr>
              <a:t>Since</a:t>
            </a:r>
            <a:r>
              <a:rPr lang="fr-FR" u="sng" dirty="0">
                <a:latin typeface="PT Sans" panose="020B0503020203020204" pitchFamily="34" charset="0"/>
              </a:rPr>
              <a:t> 1992</a:t>
            </a:r>
          </a:p>
        </p:txBody>
      </p:sp>
    </p:spTree>
    <p:extLst>
      <p:ext uri="{BB962C8B-B14F-4D97-AF65-F5344CB8AC3E}">
        <p14:creationId xmlns:p14="http://schemas.microsoft.com/office/powerpoint/2010/main" val="411051572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Mapping on the application of AVMSD in selected non-EU countries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F55828-7120-9C39-2BD4-E69E932CFEC4}"/>
              </a:ext>
            </a:extLst>
          </p:cNvPr>
          <p:cNvSpPr txBox="1"/>
          <p:nvPr/>
        </p:nvSpPr>
        <p:spPr>
          <a:xfrm>
            <a:off x="-10492" y="1006334"/>
            <a:ext cx="5455369" cy="586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marR="0" lvl="0" indent="0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400" u="sng" dirty="0">
                <a:solidFill>
                  <a:srgbClr val="2C3F49"/>
                </a:solidFill>
                <a:latin typeface="PT Sans" panose="020B0503020203020204" pitchFamily="34" charset="0"/>
              </a:rPr>
              <a:t>ONGOING CHALLENGES</a:t>
            </a:r>
          </a:p>
        </p:txBody>
      </p:sp>
      <p:pic>
        <p:nvPicPr>
          <p:cNvPr id="9" name="Picture 2" descr="Two options, two ways icon - Download on Iconfinder">
            <a:extLst>
              <a:ext uri="{FF2B5EF4-FFF2-40B4-BE49-F238E27FC236}">
                <a16:creationId xmlns:a16="http://schemas.microsoft.com/office/drawing/2014/main" id="{5EE9AB91-4A58-3AD0-AF53-A403002F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9867" y="2284582"/>
            <a:ext cx="1325070" cy="144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550BE62-D7BC-F4CD-47AF-CAFF5ED44921}"/>
              </a:ext>
            </a:extLst>
          </p:cNvPr>
          <p:cNvSpPr/>
          <p:nvPr/>
        </p:nvSpPr>
        <p:spPr>
          <a:xfrm>
            <a:off x="2339752" y="1755745"/>
            <a:ext cx="5532798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rgbClr val="004A82"/>
                </a:solidFill>
                <a:latin typeface="PT Sans" panose="020B0503020203020204" pitchFamily="34" charset="0"/>
              </a:rPr>
              <a:t>Freedom of expression / freedom of the media</a:t>
            </a:r>
          </a:p>
          <a:p>
            <a:pPr marL="285750" lvl="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kern="100" dirty="0"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Safety of journalists and media workers</a:t>
            </a:r>
          </a:p>
          <a:p>
            <a:pPr marL="285750" lvl="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kern="100" dirty="0"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Financial situation of the media sector</a:t>
            </a:r>
          </a:p>
          <a:p>
            <a:pPr marL="285750" lvl="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kern="100" dirty="0"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Disinformation and online media hate speech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098901-BCBF-E967-529F-EC5D91E2AB39}"/>
              </a:ext>
            </a:extLst>
          </p:cNvPr>
          <p:cNvSpPr/>
          <p:nvPr/>
        </p:nvSpPr>
        <p:spPr>
          <a:xfrm>
            <a:off x="2402883" y="3229917"/>
            <a:ext cx="5957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189">
              <a:defRPr/>
            </a:pPr>
            <a:r>
              <a:rPr lang="en-US" b="1" dirty="0">
                <a:solidFill>
                  <a:srgbClr val="004A82"/>
                </a:solidFill>
                <a:latin typeface="PT Sans" panose="020B0503020203020204" pitchFamily="34" charset="0"/>
              </a:rPr>
              <a:t>Independence of national regulatory authorities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154523-C79F-817A-6D12-4160F287D955}"/>
              </a:ext>
            </a:extLst>
          </p:cNvPr>
          <p:cNvSpPr txBox="1"/>
          <p:nvPr/>
        </p:nvSpPr>
        <p:spPr>
          <a:xfrm>
            <a:off x="2386541" y="3691581"/>
            <a:ext cx="54392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PT Sans" panose="020B0503020203020204" pitchFamily="34" charset="0"/>
              </a:rPr>
              <a:t>Funding</a:t>
            </a:r>
          </a:p>
          <a:p>
            <a:pPr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PT Sans" panose="020B0503020203020204" pitchFamily="34" charset="0"/>
              </a:rPr>
              <a:t>Powers of enforcement</a:t>
            </a:r>
          </a:p>
          <a:p>
            <a:pPr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PT Sans" panose="020B0503020203020204" pitchFamily="34" charset="0"/>
              </a:rPr>
              <a:t>Appointment and dismissal of members</a:t>
            </a:r>
          </a:p>
          <a:p>
            <a:pPr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PT Sans" panose="020B0503020203020204" pitchFamily="34" charset="0"/>
              </a:rPr>
              <a:t>Media ownership</a:t>
            </a:r>
          </a:p>
        </p:txBody>
      </p:sp>
    </p:spTree>
    <p:extLst>
      <p:ext uri="{BB962C8B-B14F-4D97-AF65-F5344CB8AC3E}">
        <p14:creationId xmlns:p14="http://schemas.microsoft.com/office/powerpoint/2010/main" val="41083221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5D15C8-46DD-A654-10A7-60ADA27576F5}"/>
              </a:ext>
            </a:extLst>
          </p:cNvPr>
          <p:cNvSpPr/>
          <p:nvPr/>
        </p:nvSpPr>
        <p:spPr>
          <a:xfrm>
            <a:off x="1627395" y="1875809"/>
            <a:ext cx="5889209" cy="751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35363C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The Digital Services Act (DSA)</a:t>
            </a:r>
            <a:r>
              <a:rPr kumimoji="0" lang="en-GB" sz="3200" b="1" i="1" u="none" strike="noStrike" kern="1200" cap="none" spc="0" normalizeH="0" baseline="0" noProof="0" dirty="0">
                <a:ln>
                  <a:noFill/>
                </a:ln>
                <a:solidFill>
                  <a:srgbClr val="35363C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3506422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Digital Services Act (DSA)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7A5BAA-9555-F7FF-5D02-24AD1BCC3AB5}"/>
              </a:ext>
            </a:extLst>
          </p:cNvPr>
          <p:cNvSpPr txBox="1"/>
          <p:nvPr/>
        </p:nvSpPr>
        <p:spPr>
          <a:xfrm>
            <a:off x="683568" y="2647821"/>
            <a:ext cx="709278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0" i="0" u="sng" dirty="0">
                <a:solidFill>
                  <a:srgbClr val="13334D"/>
                </a:solidFill>
                <a:effectLst/>
                <a:latin typeface="PT Sans" panose="020B0503020203020204" pitchFamily="34" charset="0"/>
              </a:rPr>
              <a:t>The DSA aims to</a:t>
            </a:r>
            <a:r>
              <a:rPr lang="en-US" b="0" i="0" dirty="0">
                <a:solidFill>
                  <a:srgbClr val="13334D"/>
                </a:solidFill>
                <a:effectLst/>
                <a:latin typeface="PT Sans" panose="020B0503020203020204" pitchFamily="34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1000" dirty="0">
              <a:latin typeface="PT Sans" panose="020B0503020203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PT Sans" panose="020B0503020203020204" pitchFamily="34" charset="0"/>
              </a:rPr>
              <a:t> Protect </a:t>
            </a:r>
            <a:r>
              <a:rPr lang="en-US" sz="1600" b="1" i="0" dirty="0">
                <a:effectLst/>
                <a:latin typeface="PT Sans" panose="020B0503020203020204" pitchFamily="34" charset="0"/>
              </a:rPr>
              <a:t>users</a:t>
            </a:r>
            <a:r>
              <a:rPr lang="en-US" sz="1600" b="0" i="0" dirty="0">
                <a:effectLst/>
                <a:latin typeface="PT Sans" panose="020B0503020203020204" pitchFamily="34" charset="0"/>
              </a:rPr>
              <a:t> and their fundamental rights online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PT Sans" panose="020B0503020203020204" pitchFamily="34" charset="0"/>
              </a:rPr>
              <a:t> Prevent the spread of </a:t>
            </a:r>
            <a:r>
              <a:rPr lang="en-US" sz="1600" b="1" i="0" dirty="0">
                <a:effectLst/>
                <a:latin typeface="PT Sans" panose="020B0503020203020204" pitchFamily="34" charset="0"/>
              </a:rPr>
              <a:t>illegal content </a:t>
            </a:r>
            <a:r>
              <a:rPr lang="en-US" sz="1600" b="0" i="0" dirty="0">
                <a:effectLst/>
                <a:latin typeface="PT Sans" panose="020B0503020203020204" pitchFamily="34" charset="0"/>
              </a:rPr>
              <a:t>and </a:t>
            </a:r>
            <a:r>
              <a:rPr lang="en-US" sz="1600" b="1" i="0" dirty="0">
                <a:effectLst/>
                <a:latin typeface="PT Sans" panose="020B0503020203020204" pitchFamily="34" charset="0"/>
              </a:rPr>
              <a:t>disinformation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PT Sans" panose="020B0503020203020204" pitchFamily="34" charset="0"/>
              </a:rPr>
              <a:t> Foster </a:t>
            </a:r>
            <a:r>
              <a:rPr lang="en-US" sz="1600" b="1" i="0" dirty="0">
                <a:effectLst/>
                <a:latin typeface="PT Sans" panose="020B0503020203020204" pitchFamily="34" charset="0"/>
              </a:rPr>
              <a:t>innovation</a:t>
            </a:r>
            <a:r>
              <a:rPr lang="en-US" sz="1600" b="0" i="0" dirty="0">
                <a:effectLst/>
                <a:latin typeface="PT Sans" panose="020B0503020203020204" pitchFamily="34" charset="0"/>
              </a:rPr>
              <a:t> and </a:t>
            </a:r>
            <a:r>
              <a:rPr lang="en-US" sz="1600" b="1" i="0" dirty="0">
                <a:effectLst/>
                <a:latin typeface="PT Sans" panose="020B0503020203020204" pitchFamily="34" charset="0"/>
              </a:rPr>
              <a:t>competition</a:t>
            </a:r>
            <a:r>
              <a:rPr lang="en-US" sz="1600" b="0" i="0" dirty="0">
                <a:effectLst/>
                <a:latin typeface="PT Sans" panose="020B0503020203020204" pitchFamily="34" charset="0"/>
              </a:rPr>
              <a:t> in the digital market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PT Sans" panose="020B0503020203020204" pitchFamily="34" charset="0"/>
              </a:rPr>
              <a:t> Increase </a:t>
            </a:r>
            <a:r>
              <a:rPr lang="en-US" sz="1600" b="1" i="0" dirty="0">
                <a:effectLst/>
                <a:latin typeface="PT Sans" panose="020B0503020203020204" pitchFamily="34" charset="0"/>
              </a:rPr>
              <a:t>transparency</a:t>
            </a:r>
            <a:r>
              <a:rPr lang="en-US" sz="1600" b="0" i="0" dirty="0">
                <a:effectLst/>
                <a:latin typeface="PT Sans" panose="020B0503020203020204" pitchFamily="34" charset="0"/>
              </a:rPr>
              <a:t> and </a:t>
            </a:r>
            <a:r>
              <a:rPr lang="en-US" sz="1600" b="1" i="0" dirty="0">
                <a:effectLst/>
                <a:latin typeface="PT Sans" panose="020B0503020203020204" pitchFamily="34" charset="0"/>
              </a:rPr>
              <a:t>accountability</a:t>
            </a:r>
            <a:r>
              <a:rPr lang="en-US" sz="1600" b="0" i="0" dirty="0">
                <a:effectLst/>
                <a:latin typeface="PT Sans" panose="020B0503020203020204" pitchFamily="34" charset="0"/>
              </a:rPr>
              <a:t> of online platforms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CF9182-0ABB-8455-3947-6EF97984E3CA}"/>
              </a:ext>
            </a:extLst>
          </p:cNvPr>
          <p:cNvSpPr txBox="1"/>
          <p:nvPr/>
        </p:nvSpPr>
        <p:spPr>
          <a:xfrm>
            <a:off x="611560" y="1244664"/>
            <a:ext cx="81729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396310">
              <a:spcAft>
                <a:spcPts val="1200"/>
              </a:spcAft>
              <a:defRPr/>
            </a:pPr>
            <a:r>
              <a:rPr kumimoji="0" lang="en-US" i="0" u="sng" strike="noStrike" kern="100" cap="none" spc="0" normalizeH="0" baseline="0" noProof="0" dirty="0">
                <a:ln>
                  <a:noFill/>
                </a:ln>
                <a:solidFill>
                  <a:srgbClr val="13334D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Timeline</a:t>
            </a:r>
            <a:r>
              <a:rPr kumimoji="0" lang="en-US" i="0" u="none" strike="noStrike" kern="100" cap="none" spc="0" normalizeH="0" baseline="0" noProof="0" dirty="0">
                <a:ln>
                  <a:noFill/>
                </a:ln>
                <a:solidFill>
                  <a:srgbClr val="13334D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lvl="0" indent="-285750" algn="just" defTabSz="396310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Regulation adopted</a:t>
            </a:r>
            <a:r>
              <a:rPr kumimoji="0" lang="en-US" sz="1600" i="0" u="none" strike="noStrike" kern="1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 on: </a:t>
            </a:r>
            <a:r>
              <a:rPr kumimoji="0" lang="en-US" sz="1600" b="1" i="0" u="none" strike="noStrike" kern="1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19 Oct. 2022</a:t>
            </a:r>
          </a:p>
          <a:p>
            <a:pPr marL="285750" lvl="0" indent="-285750" algn="just" defTabSz="396310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Directly applicable since </a:t>
            </a:r>
            <a:r>
              <a:rPr lang="en-US" sz="1600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August 2023 </a:t>
            </a:r>
            <a:r>
              <a:rPr lang="en-US" sz="1600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- Applicable to</a:t>
            </a:r>
            <a:r>
              <a:rPr lang="en-US" sz="1600" b="1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u="sng" kern="100" dirty="0">
                <a:solidFill>
                  <a:srgbClr val="000000"/>
                </a:solidFill>
                <a:latin typeface="PT Sans" panose="020B0503020203020204" pitchFamily="34" charset="0"/>
                <a:cs typeface="Times New Roman" panose="02020603050405020304" pitchFamily="18" charset="0"/>
              </a:rPr>
              <a:t>all platforms since February 2024</a:t>
            </a:r>
            <a:endParaRPr kumimoji="0" lang="en-US" sz="1600" b="1" i="0" u="sng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917698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Digital Services Act (DSA)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D8C134-FD26-EFA2-62EC-5CE5FE571E88}"/>
              </a:ext>
            </a:extLst>
          </p:cNvPr>
          <p:cNvSpPr txBox="1"/>
          <p:nvPr/>
        </p:nvSpPr>
        <p:spPr>
          <a:xfrm>
            <a:off x="755576" y="1203598"/>
            <a:ext cx="813690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13334D"/>
                </a:solidFill>
                <a:latin typeface="PT Sans" panose="020B0503020203020204" pitchFamily="34" charset="0"/>
              </a:rPr>
              <a:t>Scope:</a:t>
            </a:r>
          </a:p>
          <a:p>
            <a:endParaRPr lang="en-US" sz="800" dirty="0">
              <a:latin typeface="PT Sans" panose="020B0503020203020204" pitchFamily="34" charset="0"/>
            </a:endParaRPr>
          </a:p>
          <a:p>
            <a:r>
              <a:rPr lang="en-US" sz="1600" dirty="0">
                <a:latin typeface="PT Sans" panose="020B0503020203020204" pitchFamily="34" charset="0"/>
              </a:rPr>
              <a:t>V</a:t>
            </a:r>
            <a:r>
              <a:rPr lang="en-US" sz="1600" b="0" i="0" dirty="0">
                <a:effectLst/>
                <a:latin typeface="PT Sans" panose="020B0503020203020204" pitchFamily="34" charset="0"/>
              </a:rPr>
              <a:t>arious online intermediaries and platforms operating in the EU, including marketplaces, social networks, content-sharing platforms, app stores…</a:t>
            </a:r>
            <a:endParaRPr lang="fr-FR" sz="1600" dirty="0">
              <a:latin typeface="PT Sans" panose="020B0503020203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9A6858-CA3F-B923-4599-B9DC16F75D51}"/>
              </a:ext>
            </a:extLst>
          </p:cNvPr>
          <p:cNvSpPr txBox="1"/>
          <p:nvPr/>
        </p:nvSpPr>
        <p:spPr>
          <a:xfrm>
            <a:off x="755576" y="2283718"/>
            <a:ext cx="78488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u="sng" dirty="0">
                <a:solidFill>
                  <a:srgbClr val="13334D"/>
                </a:solidFill>
                <a:latin typeface="PT Sans" panose="020B0503020203020204" pitchFamily="34" charset="0"/>
              </a:rPr>
              <a:t>Impact:</a:t>
            </a:r>
          </a:p>
          <a:p>
            <a:pPr algn="l"/>
            <a:endParaRPr lang="en-US" b="0" i="0" dirty="0">
              <a:effectLst/>
              <a:latin typeface="__fkGroteskNeue_598ab8"/>
            </a:endParaRPr>
          </a:p>
          <a:p>
            <a:pPr algn="l"/>
            <a:r>
              <a:rPr lang="en-US" sz="1600" dirty="0">
                <a:latin typeface="PT Sans" panose="020B0503020203020204" pitchFamily="34" charset="0"/>
              </a:rPr>
              <a:t>Tiered approach, with obligations varying based on the size and impact of the service provider:</a:t>
            </a:r>
          </a:p>
          <a:p>
            <a:pPr algn="l"/>
            <a:endParaRPr lang="en-US" sz="1600" dirty="0">
              <a:latin typeface="PT Sans" panose="020B0503020203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PT Sans" panose="020B0503020203020204" pitchFamily="34" charset="0"/>
              </a:rPr>
              <a:t>Micro and small enterprises face proportionate obligations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PT Sans" panose="020B0503020203020204" pitchFamily="34" charset="0"/>
              </a:rPr>
              <a:t>Larger platforms and search engines have more extensive requirements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PT Sans" panose="020B0503020203020204" pitchFamily="34" charset="0"/>
              </a:rPr>
              <a:t>Non-EU companies offering services in the EU single market must also comply</a:t>
            </a:r>
          </a:p>
        </p:txBody>
      </p:sp>
    </p:spTree>
    <p:extLst>
      <p:ext uri="{BB962C8B-B14F-4D97-AF65-F5344CB8AC3E}">
        <p14:creationId xmlns:p14="http://schemas.microsoft.com/office/powerpoint/2010/main" val="1558435685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Digital Services Act (DSA)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59D524-8537-7F8D-D36F-BA2FD1529E1B}"/>
              </a:ext>
            </a:extLst>
          </p:cNvPr>
          <p:cNvSpPr/>
          <p:nvPr/>
        </p:nvSpPr>
        <p:spPr>
          <a:xfrm>
            <a:off x="356692" y="1164100"/>
            <a:ext cx="69516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i="0" u="sng" strike="noStrike" kern="1200" cap="none" spc="0" normalizeH="0" baseline="0" noProof="0" dirty="0">
                <a:ln>
                  <a:noFill/>
                </a:ln>
                <a:solidFill>
                  <a:srgbClr val="13334D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KEY DEVELOPMENTS: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CB6B8F-C623-1781-AD23-2A80899FE4B0}"/>
              </a:ext>
            </a:extLst>
          </p:cNvPr>
          <p:cNvSpPr txBox="1"/>
          <p:nvPr/>
        </p:nvSpPr>
        <p:spPr>
          <a:xfrm>
            <a:off x="467544" y="2067694"/>
            <a:ext cx="795972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Establish </a:t>
            </a:r>
            <a:r>
              <a:rPr kumimoji="0" lang="en-US" sz="16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transparency</a:t>
            </a: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 reports on platforms’ internal complaint handling system and content moderation activities;</a:t>
            </a:r>
          </a:p>
          <a:p>
            <a:pPr marL="285750" marR="0" lvl="0" indent="-285750" algn="just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Suspend access </a:t>
            </a: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to the platform (“for a reasonable period and after notice”) to users frequently disseminating manifestly unlawful content;</a:t>
            </a:r>
          </a:p>
          <a:p>
            <a:pPr marL="285750" marR="0" lvl="0" indent="-285750" algn="just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Take appropriate measures to ensure a high level of </a:t>
            </a:r>
            <a:r>
              <a:rPr kumimoji="0" lang="en-US" sz="16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protection</a:t>
            </a: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 of minors and protect the private life of users</a:t>
            </a:r>
          </a:p>
        </p:txBody>
      </p:sp>
    </p:spTree>
    <p:extLst>
      <p:ext uri="{BB962C8B-B14F-4D97-AF65-F5344CB8AC3E}">
        <p14:creationId xmlns:p14="http://schemas.microsoft.com/office/powerpoint/2010/main" val="37331473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Digital Services Act (DSA)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D4DD53-50A6-EFEB-EE1F-7E3A671FE805}"/>
              </a:ext>
            </a:extLst>
          </p:cNvPr>
          <p:cNvSpPr txBox="1"/>
          <p:nvPr/>
        </p:nvSpPr>
        <p:spPr>
          <a:xfrm>
            <a:off x="431540" y="1641860"/>
            <a:ext cx="8280920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 dirty="0">
                <a:latin typeface="__fkGroteskNeue_598ab8"/>
              </a:rPr>
              <a:t>Investigative</a:t>
            </a:r>
            <a:r>
              <a:rPr lang="en-US" dirty="0">
                <a:latin typeface="__fkGroteskNeue_598ab8"/>
              </a:rPr>
              <a:t> powers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1" i="0" dirty="0">
              <a:effectLst/>
              <a:latin typeface="__fkGroteskNeue_598ab8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0" dirty="0">
                <a:effectLst/>
                <a:latin typeface="__fkGroteskNeue_598ab8"/>
              </a:rPr>
              <a:t>Fines</a:t>
            </a:r>
            <a:r>
              <a:rPr lang="en-US" b="0" i="0" dirty="0">
                <a:effectLst/>
                <a:latin typeface="__fkGroteskNeue_598ab8"/>
              </a:rPr>
              <a:t>: up to 6% of global annual turnover for non-compliance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__fkGroteskNeue_598ab8"/>
              </a:rPr>
              <a:t>Periodic penalties:</a:t>
            </a:r>
            <a:r>
              <a:rPr lang="en-US" dirty="0">
                <a:latin typeface="__fkGroteskNeue_598ab8"/>
              </a:rPr>
              <a:t> up to 5% of the average daily worldwide turnover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__fkGroteskNeue_598ab8"/>
              </a:rPr>
              <a:t>Temporary suspension </a:t>
            </a:r>
            <a:r>
              <a:rPr lang="en-US" dirty="0">
                <a:latin typeface="__fkGroteskNeue_598ab8"/>
              </a:rPr>
              <a:t>of the service</a:t>
            </a:r>
          </a:p>
          <a:p>
            <a:pPr algn="l"/>
            <a:endParaRPr lang="en-US" dirty="0">
              <a:latin typeface="__fkGroteskNeue_598ab8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i="0" dirty="0">
                <a:effectLst/>
                <a:latin typeface="__fkGroteskNeue_598ab8"/>
              </a:rPr>
              <a:t>Joint enforcement </a:t>
            </a:r>
            <a:r>
              <a:rPr lang="en-US" b="0" i="0" dirty="0">
                <a:effectLst/>
                <a:latin typeface="__fkGroteskNeue_598ab8"/>
              </a:rPr>
              <a:t>by the European Commission and national authorities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0" i="0" dirty="0">
                <a:effectLst/>
                <a:latin typeface="__fkGroteskNeue_598ab8"/>
              </a:rPr>
              <a:t>Creation of a </a:t>
            </a:r>
            <a:r>
              <a:rPr lang="en-US" b="1" i="0" dirty="0">
                <a:effectLst/>
                <a:latin typeface="__fkGroteskNeue_598ab8"/>
              </a:rPr>
              <a:t>DSA Transparency Database </a:t>
            </a:r>
            <a:r>
              <a:rPr lang="en-US" b="0" i="0" dirty="0">
                <a:effectLst/>
                <a:latin typeface="__fkGroteskNeue_598ab8"/>
              </a:rPr>
              <a:t>for content moderation decisions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5CDA35-7641-3276-422D-6DEA484C23D3}"/>
              </a:ext>
            </a:extLst>
          </p:cNvPr>
          <p:cNvSpPr txBox="1"/>
          <p:nvPr/>
        </p:nvSpPr>
        <p:spPr>
          <a:xfrm>
            <a:off x="323528" y="113159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sng" dirty="0">
                <a:solidFill>
                  <a:srgbClr val="13334D"/>
                </a:solidFill>
                <a:latin typeface="PT Sans" panose="020B0503020203020204" pitchFamily="34" charset="0"/>
              </a:rPr>
              <a:t>Enforcement and Penalties:</a:t>
            </a:r>
          </a:p>
        </p:txBody>
      </p:sp>
    </p:spTree>
    <p:extLst>
      <p:ext uri="{BB962C8B-B14F-4D97-AF65-F5344CB8AC3E}">
        <p14:creationId xmlns:p14="http://schemas.microsoft.com/office/powerpoint/2010/main" val="1261740572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Digital Services Act (DSA)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18CD1C-7A5C-8F53-19BF-FC43ABD2D440}"/>
              </a:ext>
            </a:extLst>
          </p:cNvPr>
          <p:cNvSpPr/>
          <p:nvPr/>
        </p:nvSpPr>
        <p:spPr>
          <a:xfrm>
            <a:off x="724893" y="1718183"/>
            <a:ext cx="1872208" cy="2005695"/>
          </a:xfrm>
          <a:prstGeom prst="rect">
            <a:avLst/>
          </a:prstGeom>
          <a:noFill/>
          <a:ln>
            <a:solidFill>
              <a:srgbClr val="004A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FE14A2-54C8-C24A-76AA-E5473C747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88" y="1852032"/>
            <a:ext cx="1187552" cy="165582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20EFFFD-74F9-E806-50CE-F03621BCCC1E}"/>
              </a:ext>
            </a:extLst>
          </p:cNvPr>
          <p:cNvSpPr/>
          <p:nvPr/>
        </p:nvSpPr>
        <p:spPr>
          <a:xfrm>
            <a:off x="3083075" y="1722714"/>
            <a:ext cx="458526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C3F49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UNRAVELLING THE DIGITAL SERVICES ACT PACKAGE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BB74FC-AEAC-314E-17CC-7FC9B66C90EC}"/>
              </a:ext>
            </a:extLst>
          </p:cNvPr>
          <p:cNvSpPr txBox="1"/>
          <p:nvPr/>
        </p:nvSpPr>
        <p:spPr>
          <a:xfrm>
            <a:off x="3083075" y="3340534"/>
            <a:ext cx="63194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rgbClr val="35363C"/>
                </a:solidFill>
                <a:latin typeface="PT Sans" panose="020B0503020203020204" pitchFamily="34" charset="0"/>
                <a:cs typeface="Calibri" panose="020F0502020204030204" pitchFamily="34" charset="0"/>
              </a:rPr>
              <a:t>https://rm.coe.int/iris-special-2021-01en-dsa-package/1680a43e45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35363C"/>
              </a:solidFill>
              <a:effectLst/>
              <a:uLnTx/>
              <a:uFillTx/>
              <a:latin typeface="PT Sans" panose="020B050302020302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3DEC56-C0B3-2726-4562-FF6E3D8CB352}"/>
              </a:ext>
            </a:extLst>
          </p:cNvPr>
          <p:cNvSpPr txBox="1"/>
          <p:nvPr/>
        </p:nvSpPr>
        <p:spPr>
          <a:xfrm>
            <a:off x="3083075" y="2708846"/>
            <a:ext cx="4857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IRIS Special, early 2022</a:t>
            </a:r>
            <a:endParaRPr lang="en-US" sz="1800" kern="100" dirty="0">
              <a:solidFill>
                <a:srgbClr val="000000"/>
              </a:solidFill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851169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91569D0-5407-009E-87CD-A4143264A9A1}"/>
              </a:ext>
            </a:extLst>
          </p:cNvPr>
          <p:cNvSpPr/>
          <p:nvPr/>
        </p:nvSpPr>
        <p:spPr>
          <a:xfrm>
            <a:off x="1393904" y="1419622"/>
            <a:ext cx="6356192" cy="1490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35363C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The </a:t>
            </a:r>
            <a:r>
              <a:rPr lang="en-GB" sz="3200" b="1" dirty="0">
                <a:solidFill>
                  <a:srgbClr val="35363C"/>
                </a:solidFill>
                <a:latin typeface="PT Sans" panose="020B0503020203020204" pitchFamily="34" charset="0"/>
              </a:rPr>
              <a:t>European Media Freedom Act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35363C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(EMFA)</a:t>
            </a:r>
            <a:r>
              <a:rPr kumimoji="0" lang="en-GB" sz="3200" b="1" i="1" u="none" strike="noStrike" kern="1200" cap="none" spc="0" normalizeH="0" baseline="0" noProof="0" dirty="0">
                <a:ln>
                  <a:noFill/>
                </a:ln>
                <a:solidFill>
                  <a:srgbClr val="35363C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41471615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DCF9182-0ABB-8455-3947-6EF97984E3CA}"/>
              </a:ext>
            </a:extLst>
          </p:cNvPr>
          <p:cNvSpPr txBox="1"/>
          <p:nvPr/>
        </p:nvSpPr>
        <p:spPr>
          <a:xfrm>
            <a:off x="588580" y="1203598"/>
            <a:ext cx="817290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396310">
              <a:spcAft>
                <a:spcPts val="1200"/>
              </a:spcAft>
              <a:defRPr/>
            </a:pPr>
            <a:r>
              <a:rPr kumimoji="0" lang="en-US" i="0" u="sng" strike="noStrike" kern="100" cap="none" spc="0" normalizeH="0" baseline="0" noProof="0" dirty="0">
                <a:ln>
                  <a:noFill/>
                </a:ln>
                <a:solidFill>
                  <a:srgbClr val="13334D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Timeline</a:t>
            </a:r>
            <a:r>
              <a:rPr kumimoji="0" lang="en-US" i="0" u="none" strike="noStrike" kern="100" cap="none" spc="0" normalizeH="0" baseline="0" noProof="0" dirty="0">
                <a:ln>
                  <a:noFill/>
                </a:ln>
                <a:solidFill>
                  <a:srgbClr val="13334D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i="0" dirty="0">
                <a:effectLst/>
                <a:latin typeface="PT Sans" panose="020B0503020203020204" pitchFamily="34" charset="0"/>
              </a:rPr>
              <a:t>11 April</a:t>
            </a:r>
            <a:r>
              <a:rPr lang="en-US" sz="1600" dirty="0">
                <a:latin typeface="PT Sans" panose="020B0503020203020204" pitchFamily="34" charset="0"/>
              </a:rPr>
              <a:t>: EMFA is adopted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i="0" dirty="0">
                <a:effectLst/>
                <a:latin typeface="PT Sans" panose="020B0503020203020204" pitchFamily="34" charset="0"/>
              </a:rPr>
              <a:t>May 2024</a:t>
            </a:r>
            <a:r>
              <a:rPr lang="en-US" sz="1600" b="0" i="0" dirty="0">
                <a:effectLst/>
                <a:latin typeface="PT Sans" panose="020B0503020203020204" pitchFamily="34" charset="0"/>
              </a:rPr>
              <a:t>: EMFA enters into force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i="0" dirty="0">
                <a:effectLst/>
                <a:latin typeface="PT Sans" panose="020B0503020203020204" pitchFamily="34" charset="0"/>
              </a:rPr>
              <a:t>8 August 2025</a:t>
            </a:r>
            <a:r>
              <a:rPr lang="en-US" sz="1600" b="0" i="0" dirty="0">
                <a:effectLst/>
                <a:latin typeface="PT Sans" panose="020B0503020203020204" pitchFamily="34" charset="0"/>
              </a:rPr>
              <a:t>: Full application of the regulation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C9BF08-5300-6118-55EB-39D63D1AB620}"/>
              </a:ext>
            </a:extLst>
          </p:cNvPr>
          <p:cNvSpPr txBox="1">
            <a:spLocks/>
          </p:cNvSpPr>
          <p:nvPr/>
        </p:nvSpPr>
        <p:spPr>
          <a:xfrm>
            <a:off x="0" y="-1227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European Media Freedom Act (EMFA)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ADEA0A-F061-9617-C8EA-4D06C11B6ECE}"/>
              </a:ext>
            </a:extLst>
          </p:cNvPr>
          <p:cNvSpPr txBox="1"/>
          <p:nvPr/>
        </p:nvSpPr>
        <p:spPr>
          <a:xfrm>
            <a:off x="835968" y="2800221"/>
            <a:ext cx="709278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0" i="0" u="sng" dirty="0">
                <a:solidFill>
                  <a:srgbClr val="13334D"/>
                </a:solidFill>
                <a:effectLst/>
                <a:latin typeface="PT Sans" panose="020B0503020203020204" pitchFamily="34" charset="0"/>
              </a:rPr>
              <a:t>The EMFA aims to</a:t>
            </a:r>
            <a:r>
              <a:rPr lang="en-US" b="0" i="0" dirty="0">
                <a:solidFill>
                  <a:srgbClr val="13334D"/>
                </a:solidFill>
                <a:effectLst/>
                <a:latin typeface="PT Sans" panose="020B0503020203020204" pitchFamily="34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1000" dirty="0">
              <a:latin typeface="PT Sans" panose="020B0503020203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PT Sans" panose="020B0503020203020204" pitchFamily="34" charset="0"/>
              </a:rPr>
              <a:t>Establish a </a:t>
            </a:r>
            <a:r>
              <a:rPr lang="en-US" sz="1600" b="1" i="0" dirty="0">
                <a:effectLst/>
                <a:latin typeface="PT Sans" panose="020B0503020203020204" pitchFamily="34" charset="0"/>
              </a:rPr>
              <a:t>common framework </a:t>
            </a:r>
            <a:r>
              <a:rPr lang="en-US" sz="1600" b="0" i="0" dirty="0">
                <a:effectLst/>
                <a:latin typeface="PT Sans" panose="020B0503020203020204" pitchFamily="34" charset="0"/>
              </a:rPr>
              <a:t>for media services across EU member states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PT Sans" panose="020B0503020203020204" pitchFamily="34" charset="0"/>
              </a:rPr>
              <a:t>Safeguard </a:t>
            </a:r>
            <a:r>
              <a:rPr lang="en-US" sz="1600" b="1" dirty="0">
                <a:latin typeface="PT Sans" panose="020B0503020203020204" pitchFamily="34" charset="0"/>
              </a:rPr>
              <a:t>media freedom </a:t>
            </a:r>
            <a:r>
              <a:rPr lang="en-US" sz="1600" dirty="0">
                <a:latin typeface="PT Sans" panose="020B0503020203020204" pitchFamily="34" charset="0"/>
              </a:rPr>
              <a:t>and </a:t>
            </a:r>
            <a:r>
              <a:rPr lang="en-US" sz="1600" b="1" dirty="0">
                <a:latin typeface="PT Sans" panose="020B0503020203020204" pitchFamily="34" charset="0"/>
              </a:rPr>
              <a:t>pluralism (PSM, funding)</a:t>
            </a:r>
            <a:endParaRPr lang="en-US" sz="1600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PT Sans" panose="020B0503020203020204" pitchFamily="34" charset="0"/>
              </a:rPr>
              <a:t>Protect </a:t>
            </a:r>
            <a:r>
              <a:rPr lang="en-US" sz="1600" b="1" i="0" dirty="0">
                <a:effectLst/>
                <a:latin typeface="PT Sans" panose="020B0503020203020204" pitchFamily="34" charset="0"/>
              </a:rPr>
              <a:t>editorial independence </a:t>
            </a:r>
            <a:r>
              <a:rPr lang="en-US" sz="1600" b="0" i="0" dirty="0">
                <a:effectLst/>
                <a:latin typeface="PT Sans" panose="020B0503020203020204" pitchFamily="34" charset="0"/>
              </a:rPr>
              <a:t>and </a:t>
            </a:r>
            <a:r>
              <a:rPr lang="en-US" sz="1600" b="1" i="0" dirty="0">
                <a:effectLst/>
                <a:latin typeface="PT Sans" panose="020B0503020203020204" pitchFamily="34" charset="0"/>
              </a:rPr>
              <a:t>journalistic sources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1600" dirty="0" err="1">
                <a:latin typeface="PT Sans" panose="020B0503020203020204" pitchFamily="34" charset="0"/>
              </a:rPr>
              <a:t>Safeguard</a:t>
            </a:r>
            <a:r>
              <a:rPr lang="fr-FR" sz="1600" dirty="0">
                <a:latin typeface="PT Sans" panose="020B0503020203020204" pitchFamily="34" charset="0"/>
              </a:rPr>
              <a:t> </a:t>
            </a:r>
            <a:r>
              <a:rPr lang="fr-FR" sz="1600" dirty="0" err="1">
                <a:latin typeface="PT Sans" panose="020B0503020203020204" pitchFamily="34" charset="0"/>
              </a:rPr>
              <a:t>against</a:t>
            </a:r>
            <a:r>
              <a:rPr lang="fr-FR" sz="1600" dirty="0">
                <a:latin typeface="PT Sans" panose="020B0503020203020204" pitchFamily="34" charset="0"/>
              </a:rPr>
              <a:t> </a:t>
            </a:r>
            <a:r>
              <a:rPr lang="fr-FR" sz="1600" dirty="0" err="1">
                <a:latin typeface="PT Sans" panose="020B0503020203020204" pitchFamily="34" charset="0"/>
              </a:rPr>
              <a:t>interference</a:t>
            </a:r>
            <a:r>
              <a:rPr lang="en-US" sz="1600" dirty="0">
                <a:latin typeface="PT Sans" panose="020B0503020203020204" pitchFamily="34" charset="0"/>
              </a:rPr>
              <a:t> </a:t>
            </a:r>
            <a:r>
              <a:rPr lang="en-US" sz="1600" b="1" dirty="0">
                <a:latin typeface="PT Sans" panose="020B0503020203020204" pitchFamily="34" charset="0"/>
              </a:rPr>
              <a:t>(spyware)</a:t>
            </a:r>
          </a:p>
        </p:txBody>
      </p:sp>
    </p:spTree>
    <p:extLst>
      <p:ext uri="{BB962C8B-B14F-4D97-AF65-F5344CB8AC3E}">
        <p14:creationId xmlns:p14="http://schemas.microsoft.com/office/powerpoint/2010/main" val="159077698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DCF9182-0ABB-8455-3947-6EF97984E3CA}"/>
              </a:ext>
            </a:extLst>
          </p:cNvPr>
          <p:cNvSpPr txBox="1"/>
          <p:nvPr/>
        </p:nvSpPr>
        <p:spPr>
          <a:xfrm>
            <a:off x="588580" y="1203598"/>
            <a:ext cx="81729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396310">
              <a:spcAft>
                <a:spcPts val="1200"/>
              </a:spcAft>
              <a:defRPr/>
            </a:pPr>
            <a:r>
              <a:rPr kumimoji="0" lang="en-US" i="0" u="sng" strike="noStrike" kern="100" cap="none" spc="0" normalizeH="0" baseline="0" noProof="0" dirty="0">
                <a:ln>
                  <a:noFill/>
                </a:ln>
                <a:solidFill>
                  <a:srgbClr val="13334D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Scope</a:t>
            </a:r>
            <a:r>
              <a:rPr kumimoji="0" lang="en-US" i="0" u="none" strike="noStrike" kern="100" cap="none" spc="0" normalizeH="0" baseline="0" noProof="0" dirty="0">
                <a:ln>
                  <a:noFill/>
                </a:ln>
                <a:solidFill>
                  <a:srgbClr val="13334D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:</a:t>
            </a:r>
          </a:p>
          <a:p>
            <a:pPr lvl="0" algn="just" defTabSz="396310">
              <a:spcAft>
                <a:spcPts val="1200"/>
              </a:spcAft>
              <a:defRPr/>
            </a:pPr>
            <a:r>
              <a:rPr lang="en-US" sz="1600" dirty="0">
                <a:latin typeface="PT Sans" panose="020B0503020203020204" pitchFamily="34" charset="0"/>
              </a:rPr>
              <a:t>M</a:t>
            </a:r>
            <a:r>
              <a:rPr lang="en-US" sz="1600" b="0" i="0" dirty="0">
                <a:effectLst/>
                <a:latin typeface="PT Sans" panose="020B0503020203020204" pitchFamily="34" charset="0"/>
              </a:rPr>
              <a:t>edia service providers, including television, radio, on-demand audiovisual services…</a:t>
            </a:r>
            <a:endParaRPr kumimoji="0" lang="en-US" sz="1600" i="0" u="none" strike="noStrike" kern="100" cap="none" spc="0" normalizeH="0" baseline="0" noProof="0" dirty="0">
              <a:ln>
                <a:noFill/>
              </a:ln>
              <a:solidFill>
                <a:srgbClr val="13334D"/>
              </a:solidFill>
              <a:effectLst/>
              <a:uLnTx/>
              <a:uFillTx/>
              <a:latin typeface="PT Sans" panose="020B05030202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C9BF08-5300-6118-55EB-39D63D1AB620}"/>
              </a:ext>
            </a:extLst>
          </p:cNvPr>
          <p:cNvSpPr txBox="1">
            <a:spLocks/>
          </p:cNvSpPr>
          <p:nvPr/>
        </p:nvSpPr>
        <p:spPr>
          <a:xfrm>
            <a:off x="0" y="-1227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European Media Freedom Act (EMFA)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E0A55E-69E5-A9E2-8ED7-0AEB2933A251}"/>
              </a:ext>
            </a:extLst>
          </p:cNvPr>
          <p:cNvSpPr txBox="1"/>
          <p:nvPr/>
        </p:nvSpPr>
        <p:spPr>
          <a:xfrm>
            <a:off x="588580" y="2319467"/>
            <a:ext cx="81729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396310">
              <a:spcAft>
                <a:spcPts val="1200"/>
              </a:spcAft>
              <a:defRPr/>
            </a:pPr>
            <a:r>
              <a:rPr kumimoji="0" lang="en-US" i="0" u="sng" strike="noStrike" kern="100" cap="none" spc="0" normalizeH="0" baseline="0" noProof="0" dirty="0">
                <a:ln>
                  <a:noFill/>
                </a:ln>
                <a:solidFill>
                  <a:srgbClr val="13334D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Implementation and enforcement</a:t>
            </a:r>
            <a:r>
              <a:rPr kumimoji="0" lang="en-US" i="0" u="none" strike="noStrike" kern="100" cap="none" spc="0" normalizeH="0" baseline="0" noProof="0" dirty="0">
                <a:ln>
                  <a:noFill/>
                </a:ln>
                <a:solidFill>
                  <a:srgbClr val="13334D"/>
                </a:solidFill>
                <a:effectLst/>
                <a:uLnTx/>
                <a:uFillTx/>
                <a:latin typeface="PT Sans" panose="020B050302020302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PT Sans" panose="020B0503020203020204" pitchFamily="34" charset="0"/>
              </a:rPr>
              <a:t>Monitoring at national level: NRA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PT Sans" panose="020B0503020203020204" pitchFamily="34" charset="0"/>
              </a:rPr>
              <a:t>Monitoring at EU level: European Board for Media Services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PT Sans" panose="020B0503020203020204" pitchFamily="34" charset="0"/>
              </a:rPr>
              <a:t>Dispute resolution mechanism for conflicts between media service providers and VLOPs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dirty="0">
              <a:latin typeface="PT Sans" panose="020B0503020203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PT Sans" panose="020B0503020203020204" pitchFamily="34" charset="0"/>
              </a:rPr>
              <a:t>No range of sanctions or penalties</a:t>
            </a:r>
          </a:p>
        </p:txBody>
      </p:sp>
    </p:spTree>
    <p:extLst>
      <p:ext uri="{BB962C8B-B14F-4D97-AF65-F5344CB8AC3E}">
        <p14:creationId xmlns:p14="http://schemas.microsoft.com/office/powerpoint/2010/main" val="256996513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2B4FED3-2780-F0C7-0310-2052BC1EA84C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   The European Audiovisual Observatory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2B3C30-ADBA-023A-ED40-55CE57F9D1BA}"/>
              </a:ext>
            </a:extLst>
          </p:cNvPr>
          <p:cNvSpPr txBox="1"/>
          <p:nvPr/>
        </p:nvSpPr>
        <p:spPr>
          <a:xfrm>
            <a:off x="289760" y="1974409"/>
            <a:ext cx="29613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fr-FR" b="1" i="1" dirty="0">
                <a:solidFill>
                  <a:srgbClr val="13334D"/>
                </a:solidFill>
                <a:latin typeface="PT Sans" panose="020B0503020203020204" pitchFamily="34" charset="0"/>
              </a:rPr>
              <a:t>TOPICS?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>
              <a:latin typeface="PT Sans" panose="020B0503020203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Film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T Sans" panose="020B0503020203020204" pitchFamily="34" charset="0"/>
              </a:rPr>
              <a:t>Television</a:t>
            </a:r>
            <a:endParaRPr lang="fr-FR" dirty="0">
              <a:latin typeface="PT Sans" panose="020B0503020203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T Sans" panose="020B0503020203020204" pitchFamily="34" charset="0"/>
              </a:rPr>
              <a:t>Video</a:t>
            </a:r>
            <a:r>
              <a:rPr lang="fr-FR" dirty="0">
                <a:latin typeface="PT Sans" panose="020B0503020203020204" pitchFamily="34" charset="0"/>
              </a:rPr>
              <a:t> on-</a:t>
            </a:r>
            <a:r>
              <a:rPr lang="fr-FR" dirty="0" err="1">
                <a:latin typeface="PT Sans" panose="020B0503020203020204" pitchFamily="34" charset="0"/>
              </a:rPr>
              <a:t>demand</a:t>
            </a:r>
            <a:endParaRPr lang="fr-FR" dirty="0">
              <a:latin typeface="PT Sans" panose="020B0503020203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T Sans" panose="020B0503020203020204" pitchFamily="34" charset="0"/>
              </a:rPr>
              <a:t>Video</a:t>
            </a:r>
            <a:r>
              <a:rPr lang="fr-FR" dirty="0">
                <a:latin typeface="PT Sans" panose="020B0503020203020204" pitchFamily="34" charset="0"/>
              </a:rPr>
              <a:t>-sharing platforms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2F52F4-C97D-7B3A-62AD-E6AE588D8222}"/>
              </a:ext>
            </a:extLst>
          </p:cNvPr>
          <p:cNvSpPr txBox="1"/>
          <p:nvPr/>
        </p:nvSpPr>
        <p:spPr>
          <a:xfrm>
            <a:off x="2593399" y="1044768"/>
            <a:ext cx="4901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u="sng" dirty="0" err="1">
                <a:solidFill>
                  <a:srgbClr val="13334D"/>
                </a:solidFill>
                <a:latin typeface="PT Sans" panose="020B0503020203020204" pitchFamily="34" charset="0"/>
              </a:rPr>
              <a:t>Market</a:t>
            </a:r>
            <a:r>
              <a:rPr lang="fr-FR" sz="2400" u="sng" dirty="0">
                <a:solidFill>
                  <a:srgbClr val="13334D"/>
                </a:solidFill>
                <a:latin typeface="PT Sans" panose="020B0503020203020204" pitchFamily="34" charset="0"/>
              </a:rPr>
              <a:t> and </a:t>
            </a:r>
            <a:r>
              <a:rPr lang="fr-FR" sz="2400" u="sng" dirty="0" err="1">
                <a:solidFill>
                  <a:srgbClr val="13334D"/>
                </a:solidFill>
                <a:latin typeface="PT Sans" panose="020B0503020203020204" pitchFamily="34" charset="0"/>
              </a:rPr>
              <a:t>legal</a:t>
            </a:r>
            <a:r>
              <a:rPr lang="fr-FR" sz="2400" u="sng" dirty="0">
                <a:solidFill>
                  <a:srgbClr val="13334D"/>
                </a:solidFill>
                <a:latin typeface="PT Sans" panose="020B0503020203020204" pitchFamily="34" charset="0"/>
              </a:rPr>
              <a:t> information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B38CB42-E205-7B2E-1E14-314199A7292C}"/>
              </a:ext>
            </a:extLst>
          </p:cNvPr>
          <p:cNvSpPr/>
          <p:nvPr/>
        </p:nvSpPr>
        <p:spPr>
          <a:xfrm>
            <a:off x="527295" y="1873790"/>
            <a:ext cx="2686239" cy="2730133"/>
          </a:xfrm>
          <a:prstGeom prst="rect">
            <a:avLst/>
          </a:prstGeom>
          <a:noFill/>
          <a:ln>
            <a:solidFill>
              <a:srgbClr val="004A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8" name="Rectangle 1027">
            <a:extLst>
              <a:ext uri="{FF2B5EF4-FFF2-40B4-BE49-F238E27FC236}">
                <a16:creationId xmlns:a16="http://schemas.microsoft.com/office/drawing/2014/main" id="{7FEEDA6F-CBE2-5DBB-F04B-14AC7C7E73DF}"/>
              </a:ext>
            </a:extLst>
          </p:cNvPr>
          <p:cNvSpPr/>
          <p:nvPr/>
        </p:nvSpPr>
        <p:spPr>
          <a:xfrm>
            <a:off x="3381250" y="1857841"/>
            <a:ext cx="2313001" cy="2730133"/>
          </a:xfrm>
          <a:prstGeom prst="rect">
            <a:avLst/>
          </a:prstGeom>
          <a:noFill/>
          <a:ln>
            <a:solidFill>
              <a:srgbClr val="004A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9" name="Rectangle 1028">
            <a:extLst>
              <a:ext uri="{FF2B5EF4-FFF2-40B4-BE49-F238E27FC236}">
                <a16:creationId xmlns:a16="http://schemas.microsoft.com/office/drawing/2014/main" id="{CEA2ACC6-18AA-E1BF-B364-3CFBD7C65495}"/>
              </a:ext>
            </a:extLst>
          </p:cNvPr>
          <p:cNvSpPr/>
          <p:nvPr/>
        </p:nvSpPr>
        <p:spPr>
          <a:xfrm>
            <a:off x="5861967" y="1857841"/>
            <a:ext cx="2853955" cy="2730133"/>
          </a:xfrm>
          <a:prstGeom prst="rect">
            <a:avLst/>
          </a:prstGeom>
          <a:noFill/>
          <a:ln>
            <a:solidFill>
              <a:srgbClr val="004A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0" name="TextBox 1029">
            <a:extLst>
              <a:ext uri="{FF2B5EF4-FFF2-40B4-BE49-F238E27FC236}">
                <a16:creationId xmlns:a16="http://schemas.microsoft.com/office/drawing/2014/main" id="{8617E6E3-CA32-8A2C-F4DF-E6DF3477D3E2}"/>
              </a:ext>
            </a:extLst>
          </p:cNvPr>
          <p:cNvSpPr txBox="1"/>
          <p:nvPr/>
        </p:nvSpPr>
        <p:spPr>
          <a:xfrm>
            <a:off x="3517266" y="1942218"/>
            <a:ext cx="23130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r-FR" b="1" i="1" dirty="0">
                <a:solidFill>
                  <a:srgbClr val="13334D"/>
                </a:solidFill>
                <a:latin typeface="PT Sans" panose="020B0503020203020204" pitchFamily="34" charset="0"/>
              </a:rPr>
              <a:t>WHAT?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T Sans" panose="020B0503020203020204" pitchFamily="34" charset="0"/>
              </a:rPr>
              <a:t>Mappings</a:t>
            </a:r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T Sans" panose="020B0503020203020204" pitchFamily="34" charset="0"/>
              </a:rPr>
              <a:t>Databases</a:t>
            </a:r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T Sans" panose="020B0503020203020204" pitchFamily="34" charset="0"/>
              </a:rPr>
              <a:t>Conferences</a:t>
            </a:r>
            <a:r>
              <a:rPr lang="fr-FR" dirty="0">
                <a:latin typeface="PT Sans" panose="020B0503020203020204" pitchFamily="34" charset="0"/>
              </a:rPr>
              <a:t> 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T Sans" panose="020B0503020203020204" pitchFamily="34" charset="0"/>
              </a:rPr>
              <a:t>presentations</a:t>
            </a:r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Online </a:t>
            </a:r>
            <a:r>
              <a:rPr lang="fr-FR" dirty="0" err="1">
                <a:latin typeface="PT Sans" panose="020B0503020203020204" pitchFamily="34" charset="0"/>
              </a:rPr>
              <a:t>Yearbook</a:t>
            </a:r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Newsletters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BD3E25DB-5F3A-3F54-7BF2-221D433B9B4C}"/>
              </a:ext>
            </a:extLst>
          </p:cNvPr>
          <p:cNvSpPr txBox="1"/>
          <p:nvPr/>
        </p:nvSpPr>
        <p:spPr>
          <a:xfrm>
            <a:off x="6029683" y="1942218"/>
            <a:ext cx="271793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r-FR" b="1" i="1" dirty="0">
                <a:solidFill>
                  <a:srgbClr val="13334D"/>
                </a:solidFill>
                <a:latin typeface="PT Sans" panose="020B0503020203020204" pitchFamily="34" charset="0"/>
              </a:rPr>
              <a:t>FOR WHOM?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European Commission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European </a:t>
            </a:r>
            <a:r>
              <a:rPr lang="fr-FR" dirty="0" err="1">
                <a:latin typeface="PT Sans" panose="020B0503020203020204" pitchFamily="34" charset="0"/>
              </a:rPr>
              <a:t>Parliament</a:t>
            </a:r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T Sans" panose="020B0503020203020204" pitchFamily="34" charset="0"/>
              </a:rPr>
              <a:t>Governments</a:t>
            </a:r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T Sans" panose="020B0503020203020204" pitchFamily="34" charset="0"/>
              </a:rPr>
              <a:t>Lawyers</a:t>
            </a:r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T Sans" panose="020B0503020203020204" pitchFamily="34" charset="0"/>
              </a:rPr>
              <a:t>Industry</a:t>
            </a:r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T Sans" panose="020B0503020203020204" pitchFamily="34" charset="0"/>
              </a:rPr>
              <a:t>Academics</a:t>
            </a:r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T Sans" panose="020B0503020203020204" pitchFamily="34" charset="0"/>
              </a:rPr>
              <a:t>Journalists</a:t>
            </a:r>
            <a:endParaRPr lang="fr-FR" dirty="0"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760752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European Media Freedom Act (EMFA)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3042A9-9481-C36A-C609-B9134781C7ED}"/>
              </a:ext>
            </a:extLst>
          </p:cNvPr>
          <p:cNvSpPr/>
          <p:nvPr/>
        </p:nvSpPr>
        <p:spPr>
          <a:xfrm>
            <a:off x="177776" y="1017680"/>
            <a:ext cx="21619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6310">
              <a:defRPr/>
            </a:pPr>
            <a:r>
              <a:rPr lang="en-US" u="sng" dirty="0">
                <a:solidFill>
                  <a:srgbClr val="13334D"/>
                </a:solidFill>
                <a:latin typeface="PT Sans" panose="020B0503020203020204" pitchFamily="34" charset="0"/>
              </a:rPr>
              <a:t>IN PARTICULAR…</a:t>
            </a:r>
            <a:endParaRPr lang="fr-FR" u="sng" dirty="0">
              <a:solidFill>
                <a:srgbClr val="13334D"/>
              </a:solidFill>
              <a:latin typeface="PT Sans" panose="020B0503020203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028749-B6EF-1A4F-6554-A490ED36807E}"/>
              </a:ext>
            </a:extLst>
          </p:cNvPr>
          <p:cNvSpPr/>
          <p:nvPr/>
        </p:nvSpPr>
        <p:spPr>
          <a:xfrm>
            <a:off x="473854" y="1625235"/>
            <a:ext cx="8367578" cy="3001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685800" rtl="0" eaLnBrk="1" fontAlgn="auto" latinLnBrk="0" hangingPunct="1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Citizens must have access to a </a:t>
            </a: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plurality of editorially independent media content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(Art. 3). </a:t>
            </a:r>
            <a:endParaRPr kumimoji="0" lang="fr-FR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Protection of journalists against intrusive measures from authorities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(Art. 4).</a:t>
            </a:r>
            <a:endParaRPr kumimoji="0" lang="fr-FR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Measures for the </a:t>
            </a: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governance and independence of public service media </a:t>
            </a:r>
            <a:r>
              <a:rPr kumimoji="0" lang="en-US" sz="14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appointments through transparent and non-discriminatory procedures, safeguards against dismissals..(Art. 5). </a:t>
            </a:r>
            <a:endParaRPr kumimoji="0" lang="fr-FR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="1" kern="100" dirty="0">
                <a:solidFill>
                  <a:prstClr val="black"/>
                </a:solidFill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14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ransparency</a:t>
            </a: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ownership: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all news and current affairs outlets shall publish information about their owners in a national database (Art. 6). </a:t>
            </a:r>
            <a:endParaRPr kumimoji="0" lang="fr-FR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financial support and funds received from state advertising should be reported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(Art. 6). </a:t>
            </a:r>
            <a:endParaRPr kumimoji="0" lang="fr-FR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measures to </a:t>
            </a: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prevent major online platforms from restricting/deleting independent media content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(Art. 18).</a:t>
            </a:r>
            <a:endParaRPr kumimoji="0" lang="fr-FR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Setting up of the </a:t>
            </a: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European Board for Media Services</a:t>
            </a:r>
            <a:r>
              <a:rPr lang="en-US" sz="1400" kern="100" dirty="0">
                <a:solidFill>
                  <a:prstClr val="black"/>
                </a:solidFill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ans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replacing ERGA). </a:t>
            </a:r>
            <a:endParaRPr kumimoji="0" lang="fr-FR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A30901-2B0B-F3D7-2E9B-CBD80CFC7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2506" y="915542"/>
            <a:ext cx="1301817" cy="124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6961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European Media Freedom Act (EMFA)</a:t>
            </a: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155F1D-5FEA-5E6D-E4FA-E1C26CD1D6E4}"/>
              </a:ext>
            </a:extLst>
          </p:cNvPr>
          <p:cNvSpPr/>
          <p:nvPr/>
        </p:nvSpPr>
        <p:spPr>
          <a:xfrm>
            <a:off x="2915816" y="2513281"/>
            <a:ext cx="458526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963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C3F49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EMFA unfolded…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CF3FBB-A28F-2AE0-00AF-4006842B62E6}"/>
              </a:ext>
            </a:extLst>
          </p:cNvPr>
          <p:cNvSpPr/>
          <p:nvPr/>
        </p:nvSpPr>
        <p:spPr>
          <a:xfrm>
            <a:off x="724893" y="1718183"/>
            <a:ext cx="1872208" cy="2005695"/>
          </a:xfrm>
          <a:prstGeom prst="rect">
            <a:avLst/>
          </a:prstGeom>
          <a:noFill/>
          <a:ln>
            <a:solidFill>
              <a:srgbClr val="004A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739C75-DC4B-B5B2-9C20-7EEEAD8EA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88" y="1852032"/>
            <a:ext cx="1187552" cy="165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6386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3429900"/>
            <a:ext cx="9144000" cy="1713600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C:\Users\mpichaud\Desktop\_Archives Altran\OBS\PowerPoint\Images\Logo_ConcilOfEurop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3840215"/>
            <a:ext cx="898525" cy="71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7"/>
          <p:cNvSpPr txBox="1"/>
          <p:nvPr/>
        </p:nvSpPr>
        <p:spPr>
          <a:xfrm>
            <a:off x="3006710" y="2823067"/>
            <a:ext cx="5669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>
                <a:solidFill>
                  <a:srgbClr val="13334D"/>
                </a:solidFill>
                <a:latin typeface="PT Sans" panose="020B0503020203020204" pitchFamily="34" charset="0"/>
              </a:rPr>
              <a:t>For any queries: </a:t>
            </a:r>
            <a:r>
              <a:rPr lang="en-US" sz="2000" b="1" dirty="0">
                <a:solidFill>
                  <a:srgbClr val="13334D"/>
                </a:solidFill>
                <a:latin typeface="PT Sans" panose="020B0503020203020204" pitchFamily="34" charset="0"/>
                <a:hlinkClick r:id="rId4"/>
              </a:rPr>
              <a:t>amelie.lacourt@coe.int</a:t>
            </a:r>
            <a:r>
              <a:rPr lang="en-US" sz="2000" b="1" dirty="0">
                <a:solidFill>
                  <a:srgbClr val="13334D"/>
                </a:solidFill>
                <a:latin typeface="PT Sans" panose="020B0503020203020204" pitchFamily="34" charset="0"/>
              </a:rPr>
              <a:t> </a:t>
            </a:r>
            <a:endParaRPr lang="en-US" sz="2400" b="1" dirty="0">
              <a:solidFill>
                <a:srgbClr val="13334D"/>
              </a:solidFill>
              <a:latin typeface="PT Sans" panose="020B0503020203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530679" y="0"/>
            <a:ext cx="576064" cy="89922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ZoneTexte 7"/>
          <p:cNvSpPr txBox="1"/>
          <p:nvPr/>
        </p:nvSpPr>
        <p:spPr>
          <a:xfrm>
            <a:off x="2195736" y="1421212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13334D"/>
                </a:solidFill>
                <a:latin typeface="PT Sans" panose="020B0503020203020204" pitchFamily="34" charset="0"/>
              </a:rPr>
              <a:t>Thank you for your attention!</a:t>
            </a:r>
            <a:endParaRPr lang="en-US" sz="3200" i="1" dirty="0">
              <a:solidFill>
                <a:srgbClr val="13334D"/>
              </a:solidFill>
              <a:latin typeface="PT Sans" panose="020B0503020203020204" pitchFamily="34" charset="0"/>
            </a:endParaRPr>
          </a:p>
        </p:txBody>
      </p:sp>
      <p:pic>
        <p:nvPicPr>
          <p:cNvPr id="2050" name="Picture 2" descr="K:\Graphic Charter 2017-Templates\New LOGO\Logotype_Blanc_Ang-Fr-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307" y="3843347"/>
            <a:ext cx="2592005" cy="744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82094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2B4FED3-2780-F0C7-0310-2052BC1EA84C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   The European Audiovisual Observatory, since 1992</a:t>
            </a:r>
            <a:endParaRPr lang="en-GB" sz="2400" dirty="0">
              <a:solidFill>
                <a:schemeClr val="bg2"/>
              </a:solidFill>
            </a:endParaRPr>
          </a:p>
          <a:p>
            <a:pPr marL="528426" lvl="1" indent="0">
              <a:buFont typeface="Arial" charset="0"/>
              <a:buNone/>
            </a:pP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7EDD76-A727-000C-2CA0-FAA20EC513D7}"/>
              </a:ext>
            </a:extLst>
          </p:cNvPr>
          <p:cNvSpPr txBox="1"/>
          <p:nvPr/>
        </p:nvSpPr>
        <p:spPr>
          <a:xfrm>
            <a:off x="4932040" y="1694587"/>
            <a:ext cx="37444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T Sans" panose="020B0503020203020204" pitchFamily="34" charset="0"/>
              </a:rPr>
              <a:t>Services:</a:t>
            </a:r>
          </a:p>
          <a:p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IRIS Merlin: media </a:t>
            </a:r>
            <a:r>
              <a:rPr lang="fr-FR" dirty="0" err="1">
                <a:latin typeface="PT Sans" panose="020B0503020203020204" pitchFamily="34" charset="0"/>
              </a:rPr>
              <a:t>law</a:t>
            </a:r>
            <a:r>
              <a:rPr lang="fr-FR" dirty="0">
                <a:latin typeface="PT Sans" panose="020B0503020203020204" pitchFamily="34" charset="0"/>
              </a:rPr>
              <a:t> </a:t>
            </a:r>
            <a:r>
              <a:rPr lang="fr-FR" dirty="0" err="1">
                <a:latin typeface="PT Sans" panose="020B0503020203020204" pitchFamily="34" charset="0"/>
              </a:rPr>
              <a:t>database</a:t>
            </a:r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T Sans" panose="020B0503020203020204" pitchFamily="34" charset="0"/>
              </a:rPr>
              <a:t>AVMSDatabase</a:t>
            </a:r>
            <a:r>
              <a:rPr lang="fr-FR" dirty="0">
                <a:latin typeface="PT Sans" panose="020B0503020203020204" pitchFamily="34" charset="0"/>
              </a:rPr>
              <a:t>: transposition of the Directive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Country pages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PSM tables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European </a:t>
            </a:r>
            <a:r>
              <a:rPr lang="fr-FR" dirty="0" err="1">
                <a:latin typeface="PT Sans" panose="020B0503020203020204" pitchFamily="34" charset="0"/>
              </a:rPr>
              <a:t>works</a:t>
            </a:r>
            <a:r>
              <a:rPr lang="fr-FR" dirty="0">
                <a:latin typeface="PT Sans" panose="020B0503020203020204" pitchFamily="34" charset="0"/>
              </a:rPr>
              <a:t> tables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1BB2F4-6319-9A5E-BB73-C14E22F194B0}"/>
              </a:ext>
            </a:extLst>
          </p:cNvPr>
          <p:cNvSpPr txBox="1"/>
          <p:nvPr/>
        </p:nvSpPr>
        <p:spPr>
          <a:xfrm>
            <a:off x="467544" y="1561471"/>
            <a:ext cx="39604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T Sans" panose="020B0503020203020204" pitchFamily="34" charset="0"/>
              </a:rPr>
              <a:t>Key topics:</a:t>
            </a:r>
          </a:p>
          <a:p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Film </a:t>
            </a:r>
            <a:r>
              <a:rPr lang="fr-FR" dirty="0" err="1">
                <a:latin typeface="PT Sans" panose="020B0503020203020204" pitchFamily="34" charset="0"/>
              </a:rPr>
              <a:t>funding</a:t>
            </a:r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Promotion of European </a:t>
            </a:r>
            <a:r>
              <a:rPr lang="fr-FR" dirty="0" err="1">
                <a:latin typeface="PT Sans" panose="020B0503020203020204" pitchFamily="34" charset="0"/>
              </a:rPr>
              <a:t>works</a:t>
            </a:r>
            <a:endParaRPr lang="fr-FR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Protection of </a:t>
            </a:r>
            <a:r>
              <a:rPr lang="fr-FR" dirty="0" err="1">
                <a:latin typeface="PT Sans" panose="020B0503020203020204" pitchFamily="34" charset="0"/>
              </a:rPr>
              <a:t>children</a:t>
            </a:r>
            <a:r>
              <a:rPr lang="fr-FR" dirty="0">
                <a:latin typeface="PT Sans" panose="020B0503020203020204" pitchFamily="34" charset="0"/>
              </a:rPr>
              <a:t> </a:t>
            </a:r>
            <a:r>
              <a:rPr lang="fr-FR" dirty="0" err="1">
                <a:latin typeface="PT Sans" panose="020B0503020203020204" pitchFamily="34" charset="0"/>
              </a:rPr>
              <a:t>from</a:t>
            </a:r>
            <a:r>
              <a:rPr lang="fr-FR" dirty="0">
                <a:latin typeface="PT Sans" panose="020B0503020203020204" pitchFamily="34" charset="0"/>
              </a:rPr>
              <a:t> </a:t>
            </a:r>
            <a:r>
              <a:rPr lang="fr-FR" dirty="0" err="1">
                <a:latin typeface="PT Sans" panose="020B0503020203020204" pitchFamily="34" charset="0"/>
              </a:rPr>
              <a:t>harmful</a:t>
            </a:r>
            <a:r>
              <a:rPr lang="fr-FR" dirty="0">
                <a:latin typeface="PT Sans" panose="020B0503020203020204" pitchFamily="34" charset="0"/>
              </a:rPr>
              <a:t> content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Copyright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T Sans" panose="020B0503020203020204" pitchFamily="34" charset="0"/>
              </a:rPr>
              <a:t>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AED391-A03D-2FF1-3534-4E6C2D762434}"/>
              </a:ext>
            </a:extLst>
          </p:cNvPr>
          <p:cNvSpPr txBox="1"/>
          <p:nvPr/>
        </p:nvSpPr>
        <p:spPr>
          <a:xfrm>
            <a:off x="269522" y="1062775"/>
            <a:ext cx="5616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 dirty="0">
                <a:solidFill>
                  <a:srgbClr val="13334D"/>
                </a:solidFill>
                <a:latin typeface="PT Sans" panose="020B0503020203020204" pitchFamily="34" charset="0"/>
              </a:rPr>
              <a:t>DEPARTMENT FOR LEGAL INFORMATION</a:t>
            </a:r>
          </a:p>
        </p:txBody>
      </p:sp>
    </p:spTree>
    <p:extLst>
      <p:ext uri="{BB962C8B-B14F-4D97-AF65-F5344CB8AC3E}">
        <p14:creationId xmlns:p14="http://schemas.microsoft.com/office/powerpoint/2010/main" val="425164388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2B4FED3-2780-F0C7-0310-2052BC1EA84C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   The European Audiovisual Observatory, since 1992</a:t>
            </a:r>
            <a:endParaRPr lang="en-GB" sz="2400" dirty="0">
              <a:solidFill>
                <a:schemeClr val="bg2"/>
              </a:solidFill>
            </a:endParaRPr>
          </a:p>
          <a:p>
            <a:pPr marL="528426" lvl="1" indent="0">
              <a:buFont typeface="Arial" charset="0"/>
              <a:buNone/>
            </a:pP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089B98-0D83-901D-CF5D-B323A86DABAC}"/>
              </a:ext>
            </a:extLst>
          </p:cNvPr>
          <p:cNvSpPr txBox="1"/>
          <p:nvPr/>
        </p:nvSpPr>
        <p:spPr>
          <a:xfrm>
            <a:off x="275556" y="1460168"/>
            <a:ext cx="4296444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T Sans" panose="020B0503020203020204" pitchFamily="34" charset="0"/>
              </a:rPr>
              <a:t>Key topics:</a:t>
            </a:r>
          </a:p>
          <a:p>
            <a:endParaRPr lang="fr-FR" b="1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500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latin typeface="PT Sans" panose="020B0503020203020204" pitchFamily="34" charset="0"/>
              </a:rPr>
              <a:t>Production and circulation of films and TV programmes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latin typeface="PT Sans" panose="020B0503020203020204" pitchFamily="34" charset="0"/>
              </a:rPr>
              <a:t>TV channels and on-</a:t>
            </a:r>
            <a:r>
              <a:rPr lang="fr-FR" sz="1600" dirty="0" err="1">
                <a:latin typeface="PT Sans" panose="020B0503020203020204" pitchFamily="34" charset="0"/>
              </a:rPr>
              <a:t>demand</a:t>
            </a:r>
            <a:r>
              <a:rPr lang="fr-FR" sz="1600" dirty="0">
                <a:latin typeface="PT Sans" panose="020B0503020203020204" pitchFamily="34" charset="0"/>
              </a:rPr>
              <a:t>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>
                <a:latin typeface="PT Sans" panose="020B0503020203020204" pitchFamily="34" charset="0"/>
              </a:rPr>
              <a:t>Cinema</a:t>
            </a:r>
            <a:r>
              <a:rPr lang="fr-FR" sz="1600" dirty="0">
                <a:latin typeface="PT Sans" panose="020B0503020203020204" pitchFamily="34" charset="0"/>
              </a:rPr>
              <a:t> screens </a:t>
            </a:r>
            <a:r>
              <a:rPr lang="fr-FR" sz="1600" dirty="0" err="1">
                <a:latin typeface="PT Sans" panose="020B0503020203020204" pitchFamily="34" charset="0"/>
              </a:rPr>
              <a:t>density</a:t>
            </a:r>
            <a:endParaRPr lang="fr-FR" sz="1600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latin typeface="PT Sans" panose="020B0503020203020204" pitchFamily="34" charset="0"/>
              </a:rPr>
              <a:t>Film </a:t>
            </a:r>
            <a:r>
              <a:rPr lang="fr-FR" sz="1600" dirty="0" err="1">
                <a:latin typeface="PT Sans" panose="020B0503020203020204" pitchFamily="34" charset="0"/>
              </a:rPr>
              <a:t>financing</a:t>
            </a:r>
            <a:endParaRPr lang="fr-FR" sz="1600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>
                <a:latin typeface="PT Sans" panose="020B0503020203020204" pitchFamily="34" charset="0"/>
              </a:rPr>
              <a:t>Visibility</a:t>
            </a:r>
            <a:r>
              <a:rPr lang="fr-FR" sz="1600" dirty="0">
                <a:latin typeface="PT Sans" panose="020B0503020203020204" pitchFamily="34" charset="0"/>
              </a:rPr>
              <a:t> and </a:t>
            </a:r>
            <a:r>
              <a:rPr lang="fr-FR" sz="1600" dirty="0" err="1">
                <a:latin typeface="PT Sans" panose="020B0503020203020204" pitchFamily="34" charset="0"/>
              </a:rPr>
              <a:t>origin</a:t>
            </a:r>
            <a:r>
              <a:rPr lang="fr-FR" sz="1600" dirty="0">
                <a:latin typeface="PT Sans" panose="020B0503020203020204" pitchFamily="34" charset="0"/>
              </a:rPr>
              <a:t> of content </a:t>
            </a:r>
            <a:r>
              <a:rPr lang="fr-FR" sz="1600" dirty="0" err="1">
                <a:latin typeface="PT Sans" panose="020B0503020203020204" pitchFamily="34" charset="0"/>
              </a:rPr>
              <a:t>available</a:t>
            </a:r>
            <a:r>
              <a:rPr lang="fr-FR" sz="1600" dirty="0">
                <a:latin typeface="PT Sans" panose="020B0503020203020204" pitchFamily="34" charset="0"/>
              </a:rPr>
              <a:t> on VOD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9C986C-230B-9320-DD3E-646D57E49D07}"/>
              </a:ext>
            </a:extLst>
          </p:cNvPr>
          <p:cNvSpPr txBox="1"/>
          <p:nvPr/>
        </p:nvSpPr>
        <p:spPr>
          <a:xfrm>
            <a:off x="4864968" y="1119781"/>
            <a:ext cx="446449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T Sans" panose="020B0503020203020204" pitchFamily="34" charset="0"/>
              </a:rPr>
              <a:t>Services:</a:t>
            </a:r>
          </a:p>
          <a:p>
            <a:endParaRPr lang="fr-FR" b="1" dirty="0">
              <a:latin typeface="PT Sans" panose="020B0503020203020204" pitchFamily="34" charset="0"/>
            </a:endParaRPr>
          </a:p>
          <a:p>
            <a:endParaRPr lang="fr-FR" sz="800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err="1">
                <a:latin typeface="PT Sans" panose="020B0503020203020204" pitchFamily="34" charset="0"/>
              </a:rPr>
              <a:t>Yearbook</a:t>
            </a:r>
            <a:endParaRPr lang="fr-FR" sz="1800" dirty="0">
              <a:latin typeface="PT Sans" panose="020B05030202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latin typeface="PT Sans" panose="020B0503020203020204" pitchFamily="34" charset="0"/>
              </a:rPr>
              <a:t>Key Trends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latin typeface="PT Sans" panose="020B0503020203020204" pitchFamily="34" charset="0"/>
              </a:rPr>
              <a:t>Lumière: film admissions </a:t>
            </a:r>
            <a:r>
              <a:rPr lang="fr-FR" sz="1800" i="1" dirty="0">
                <a:latin typeface="PT Sans" panose="020B0503020203020204" pitchFamily="34" charset="0"/>
              </a:rPr>
              <a:t>lumiere.obs.coe.int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latin typeface="PT Sans" panose="020B0503020203020204" pitchFamily="34" charset="0"/>
              </a:rPr>
              <a:t>Lumière VOD: </a:t>
            </a:r>
            <a:r>
              <a:rPr lang="fr-FR" dirty="0">
                <a:latin typeface="PT Sans" panose="020B0503020203020204" pitchFamily="34" charset="0"/>
              </a:rPr>
              <a:t>directory of film and TV content on </a:t>
            </a:r>
            <a:r>
              <a:rPr lang="fr-FR" sz="1800" dirty="0">
                <a:latin typeface="PT Sans" panose="020B0503020203020204" pitchFamily="34" charset="0"/>
              </a:rPr>
              <a:t>VOD in Europe </a:t>
            </a:r>
            <a:r>
              <a:rPr lang="fr-FR" sz="1800" i="1" dirty="0">
                <a:latin typeface="PT Sans" panose="020B0503020203020204" pitchFamily="34" charset="0"/>
              </a:rPr>
              <a:t>lumierevod.obs.coe.int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err="1">
                <a:latin typeface="PT Sans" panose="020B0503020203020204" pitchFamily="34" charset="0"/>
              </a:rPr>
              <a:t>Mavise</a:t>
            </a:r>
            <a:r>
              <a:rPr lang="fr-FR" sz="1800" dirty="0">
                <a:latin typeface="PT Sans" panose="020B0503020203020204" pitchFamily="34" charset="0"/>
              </a:rPr>
              <a:t>: AVMS, </a:t>
            </a:r>
            <a:r>
              <a:rPr lang="fr-FR" sz="1800" dirty="0" err="1">
                <a:latin typeface="PT Sans" panose="020B0503020203020204" pitchFamily="34" charset="0"/>
              </a:rPr>
              <a:t>VSPs</a:t>
            </a:r>
            <a:r>
              <a:rPr lang="fr-FR" sz="1800" dirty="0">
                <a:latin typeface="PT Sans" panose="020B0503020203020204" pitchFamily="34" charset="0"/>
              </a:rPr>
              <a:t> and </a:t>
            </a:r>
            <a:r>
              <a:rPr lang="fr-FR" sz="1800" dirty="0" err="1">
                <a:latin typeface="PT Sans" panose="020B0503020203020204" pitchFamily="34" charset="0"/>
              </a:rPr>
              <a:t>their</a:t>
            </a:r>
            <a:r>
              <a:rPr lang="fr-FR" sz="1800" dirty="0">
                <a:latin typeface="PT Sans" panose="020B0503020203020204" pitchFamily="34" charset="0"/>
              </a:rPr>
              <a:t> </a:t>
            </a:r>
            <a:r>
              <a:rPr lang="fr-FR" sz="1800" dirty="0" err="1">
                <a:latin typeface="PT Sans" panose="020B0503020203020204" pitchFamily="34" charset="0"/>
              </a:rPr>
              <a:t>jurisdiction</a:t>
            </a:r>
            <a:r>
              <a:rPr lang="fr-FR" sz="1800" dirty="0">
                <a:latin typeface="PT Sans" panose="020B0503020203020204" pitchFamily="34" charset="0"/>
              </a:rPr>
              <a:t> in Europe </a:t>
            </a:r>
          </a:p>
          <a:p>
            <a:r>
              <a:rPr lang="fr-FR" sz="1800" i="1" dirty="0">
                <a:latin typeface="PT Sans" panose="020B0503020203020204" pitchFamily="34" charset="0"/>
              </a:rPr>
              <a:t>     mavise.obs.coe.int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9E08ED-09FC-C644-9D0E-C154C78B80A6}"/>
              </a:ext>
            </a:extLst>
          </p:cNvPr>
          <p:cNvSpPr txBox="1"/>
          <p:nvPr/>
        </p:nvSpPr>
        <p:spPr>
          <a:xfrm>
            <a:off x="273944" y="967197"/>
            <a:ext cx="4946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u="sng" dirty="0">
                <a:solidFill>
                  <a:srgbClr val="13334D"/>
                </a:solidFill>
                <a:latin typeface="PT Sans" panose="020B0503020203020204" pitchFamily="34" charset="0"/>
              </a:rPr>
              <a:t>DEPARTMENT FOR MARKET INFORMATION</a:t>
            </a:r>
          </a:p>
        </p:txBody>
      </p:sp>
    </p:spTree>
    <p:extLst>
      <p:ext uri="{BB962C8B-B14F-4D97-AF65-F5344CB8AC3E}">
        <p14:creationId xmlns:p14="http://schemas.microsoft.com/office/powerpoint/2010/main" val="274350664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D5F213-79AF-19EE-EC8C-14268E7926BA}"/>
              </a:ext>
            </a:extLst>
          </p:cNvPr>
          <p:cNvSpPr txBox="1"/>
          <p:nvPr/>
        </p:nvSpPr>
        <p:spPr>
          <a:xfrm>
            <a:off x="1301589" y="1635646"/>
            <a:ext cx="6540822" cy="1490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The regulatory frameworks of the audiovisual sector in the EU</a:t>
            </a:r>
          </a:p>
        </p:txBody>
      </p:sp>
    </p:spTree>
    <p:extLst>
      <p:ext uri="{BB962C8B-B14F-4D97-AF65-F5344CB8AC3E}">
        <p14:creationId xmlns:p14="http://schemas.microsoft.com/office/powerpoint/2010/main" val="413256964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D5F213-79AF-19EE-EC8C-14268E7926BA}"/>
              </a:ext>
            </a:extLst>
          </p:cNvPr>
          <p:cNvSpPr txBox="1"/>
          <p:nvPr/>
        </p:nvSpPr>
        <p:spPr>
          <a:xfrm>
            <a:off x="1301589" y="1635646"/>
            <a:ext cx="6540822" cy="1490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Audiovisual Media Services Directive</a:t>
            </a:r>
          </a:p>
        </p:txBody>
      </p:sp>
    </p:spTree>
    <p:extLst>
      <p:ext uri="{BB962C8B-B14F-4D97-AF65-F5344CB8AC3E}">
        <p14:creationId xmlns:p14="http://schemas.microsoft.com/office/powerpoint/2010/main" val="46895999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D66122-68AD-2176-7BAA-BA929869A1DB}"/>
              </a:ext>
            </a:extLst>
          </p:cNvPr>
          <p:cNvSpPr/>
          <p:nvPr/>
        </p:nvSpPr>
        <p:spPr>
          <a:xfrm>
            <a:off x="3452295" y="2165045"/>
            <a:ext cx="1836882" cy="1846865"/>
          </a:xfrm>
          <a:prstGeom prst="rect">
            <a:avLst/>
          </a:prstGeom>
          <a:solidFill>
            <a:srgbClr val="1333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5E7FE2-A2E7-C08C-9AC3-A54029CD9507}"/>
              </a:ext>
            </a:extLst>
          </p:cNvPr>
          <p:cNvSpPr/>
          <p:nvPr/>
        </p:nvSpPr>
        <p:spPr>
          <a:xfrm>
            <a:off x="1015921" y="2165045"/>
            <a:ext cx="1836882" cy="1846865"/>
          </a:xfrm>
          <a:prstGeom prst="rect">
            <a:avLst/>
          </a:prstGeom>
          <a:solidFill>
            <a:srgbClr val="1333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   The </a:t>
            </a:r>
            <a:r>
              <a:rPr lang="fr-FR" sz="2400" dirty="0">
                <a:solidFill>
                  <a:schemeClr val="bg2"/>
                </a:solidFill>
              </a:rPr>
              <a:t>Audiovisual Media Services Directive (AVMSD)</a:t>
            </a:r>
            <a:endParaRPr lang="en-GB" sz="2400" dirty="0">
              <a:solidFill>
                <a:schemeClr val="bg2"/>
              </a:solidFill>
            </a:endParaRPr>
          </a:p>
          <a:p>
            <a:pPr marL="528426" lvl="1" indent="0">
              <a:buFont typeface="Arial" charset="0"/>
              <a:buNone/>
            </a:pP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CFAD18-9647-B56E-FDD7-B03363EA73F4}"/>
              </a:ext>
            </a:extLst>
          </p:cNvPr>
          <p:cNvSpPr txBox="1"/>
          <p:nvPr/>
        </p:nvSpPr>
        <p:spPr>
          <a:xfrm>
            <a:off x="290936" y="935025"/>
            <a:ext cx="8889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23000"/>
            </a:pPr>
            <a:r>
              <a:rPr lang="fr-FR" sz="2000" b="1" u="sng" dirty="0">
                <a:latin typeface="PT Sans" panose="020B0503020203020204" pitchFamily="34" charset="0"/>
              </a:rPr>
              <a:t>BEFORE 2018</a:t>
            </a:r>
          </a:p>
          <a:p>
            <a:endParaRPr lang="fr-FR" sz="2000" b="1" dirty="0">
              <a:latin typeface="PT Sans" panose="020B0503020203020204" pitchFamily="34" charset="0"/>
            </a:endParaRPr>
          </a:p>
          <a:p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              AVMS Directive 2010/13/EU                          E-Commerce Directive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8E575C-8CBE-1DE6-F4E8-862190D84778}"/>
              </a:ext>
            </a:extLst>
          </p:cNvPr>
          <p:cNvSpPr txBox="1"/>
          <p:nvPr/>
        </p:nvSpPr>
        <p:spPr>
          <a:xfrm>
            <a:off x="1015921" y="2232116"/>
            <a:ext cx="1836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2"/>
                </a:solidFill>
                <a:latin typeface="PT Sans" panose="020B0503020203020204" pitchFamily="34" charset="0"/>
              </a:rPr>
              <a:t>TV broadcasting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955D3F-2CEF-9989-5961-F10211D14E57}"/>
              </a:ext>
            </a:extLst>
          </p:cNvPr>
          <p:cNvSpPr txBox="1"/>
          <p:nvPr/>
        </p:nvSpPr>
        <p:spPr>
          <a:xfrm>
            <a:off x="3700855" y="2249088"/>
            <a:ext cx="1663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2"/>
                </a:solidFill>
                <a:latin typeface="PT Sans" panose="020B0503020203020204" pitchFamily="34" charset="0"/>
              </a:rPr>
              <a:t>VOD services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63DCD6-0441-C2CB-20CF-F2D9E248F600}"/>
              </a:ext>
            </a:extLst>
          </p:cNvPr>
          <p:cNvSpPr/>
          <p:nvPr/>
        </p:nvSpPr>
        <p:spPr>
          <a:xfrm>
            <a:off x="6434474" y="2165044"/>
            <a:ext cx="1836882" cy="1846865"/>
          </a:xfrm>
          <a:prstGeom prst="rect">
            <a:avLst/>
          </a:prstGeom>
          <a:solidFill>
            <a:srgbClr val="1333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427BE0-C8ED-DF90-8300-1BEE6E63F343}"/>
              </a:ext>
            </a:extLst>
          </p:cNvPr>
          <p:cNvSpPr txBox="1"/>
          <p:nvPr/>
        </p:nvSpPr>
        <p:spPr>
          <a:xfrm>
            <a:off x="6444208" y="2161849"/>
            <a:ext cx="1836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>
                <a:solidFill>
                  <a:schemeClr val="bg2"/>
                </a:solidFill>
                <a:latin typeface="PT Sans" panose="020B0503020203020204" pitchFamily="34" charset="0"/>
              </a:rPr>
              <a:t>Video</a:t>
            </a:r>
            <a:r>
              <a:rPr lang="fr-FR" b="1" dirty="0">
                <a:solidFill>
                  <a:schemeClr val="bg2"/>
                </a:solidFill>
                <a:latin typeface="PT Sans" panose="020B0503020203020204" pitchFamily="34" charset="0"/>
              </a:rPr>
              <a:t>-sharing platforms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0EA133D-9362-A249-4CEE-F996471FB5B3}"/>
              </a:ext>
            </a:extLst>
          </p:cNvPr>
          <p:cNvGrpSpPr/>
          <p:nvPr/>
        </p:nvGrpSpPr>
        <p:grpSpPr>
          <a:xfrm>
            <a:off x="1321880" y="2710822"/>
            <a:ext cx="1224267" cy="1030743"/>
            <a:chOff x="1250168" y="3526077"/>
            <a:chExt cx="1377616" cy="1126644"/>
          </a:xfrm>
        </p:grpSpPr>
        <p:pic>
          <p:nvPicPr>
            <p:cNvPr id="13" name="Picture 2" descr="Résultat de recherche d'images pour &quot;tv channel france&quot;">
              <a:extLst>
                <a:ext uri="{FF2B5EF4-FFF2-40B4-BE49-F238E27FC236}">
                  <a16:creationId xmlns:a16="http://schemas.microsoft.com/office/drawing/2014/main" id="{E739D163-64AA-74D4-973D-7B3A38C9458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57" b="20966"/>
            <a:stretch/>
          </p:blipFill>
          <p:spPr bwMode="auto">
            <a:xfrm>
              <a:off x="1399826" y="3526077"/>
              <a:ext cx="1078300" cy="472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Résultat de recherche d'images pour &quot;groupe tf1 logos&quot;">
              <a:extLst>
                <a:ext uri="{FF2B5EF4-FFF2-40B4-BE49-F238E27FC236}">
                  <a16:creationId xmlns:a16="http://schemas.microsoft.com/office/drawing/2014/main" id="{2F49D4B7-57B9-4164-E9D6-7FD65F7C06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412" b="34083"/>
            <a:stretch/>
          </p:blipFill>
          <p:spPr bwMode="auto">
            <a:xfrm>
              <a:off x="1332593" y="4419015"/>
              <a:ext cx="1212766" cy="2337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F259FE5-23E1-9B00-27A7-9D60994CD149}"/>
                </a:ext>
              </a:extLst>
            </p:cNvPr>
            <p:cNvGrpSpPr/>
            <p:nvPr/>
          </p:nvGrpSpPr>
          <p:grpSpPr>
            <a:xfrm>
              <a:off x="1250168" y="4075919"/>
              <a:ext cx="1377616" cy="268105"/>
              <a:chOff x="1250168" y="4075919"/>
              <a:chExt cx="1377616" cy="268105"/>
            </a:xfrm>
          </p:grpSpPr>
          <p:pic>
            <p:nvPicPr>
              <p:cNvPr id="16" name="Picture 4" descr="Résultat de recherche d'images pour &quot;bein&quot;">
                <a:extLst>
                  <a:ext uri="{FF2B5EF4-FFF2-40B4-BE49-F238E27FC236}">
                    <a16:creationId xmlns:a16="http://schemas.microsoft.com/office/drawing/2014/main" id="{900B86E6-8093-8A49-AD63-C2F6649D58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25" t="17857" r="19796" b="25919"/>
              <a:stretch/>
            </p:blipFill>
            <p:spPr bwMode="auto">
              <a:xfrm>
                <a:off x="1250168" y="4075919"/>
                <a:ext cx="505940" cy="2681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0" descr="Résultat de recherche d'images pour &quot;arte tv&quot;">
                <a:extLst>
                  <a:ext uri="{FF2B5EF4-FFF2-40B4-BE49-F238E27FC236}">
                    <a16:creationId xmlns:a16="http://schemas.microsoft.com/office/drawing/2014/main" id="{E7DDE910-A5AF-B96F-A946-BFE0338DDA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71" t="16175" r="3009" b="21720"/>
              <a:stretch/>
            </p:blipFill>
            <p:spPr bwMode="auto">
              <a:xfrm>
                <a:off x="1901257" y="4109296"/>
                <a:ext cx="726527" cy="1906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1789653-9D36-5A99-CD8E-E19DC4E3A7E4}"/>
              </a:ext>
            </a:extLst>
          </p:cNvPr>
          <p:cNvGrpSpPr/>
          <p:nvPr/>
        </p:nvGrpSpPr>
        <p:grpSpPr>
          <a:xfrm>
            <a:off x="3612931" y="2839082"/>
            <a:ext cx="1452690" cy="754128"/>
            <a:chOff x="4029106" y="1017428"/>
            <a:chExt cx="1728627" cy="884130"/>
          </a:xfrm>
        </p:grpSpPr>
        <p:pic>
          <p:nvPicPr>
            <p:cNvPr id="19" name="Picture 2" descr="Résultat de recherche d'images pour &quot;netflix&quot;">
              <a:extLst>
                <a:ext uri="{FF2B5EF4-FFF2-40B4-BE49-F238E27FC236}">
                  <a16:creationId xmlns:a16="http://schemas.microsoft.com/office/drawing/2014/main" id="{F8D56F3C-3BF8-273B-110C-F71B1C84F9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23" t="31163" r="8383" b="25270"/>
            <a:stretch/>
          </p:blipFill>
          <p:spPr bwMode="auto">
            <a:xfrm>
              <a:off x="4048954" y="1017428"/>
              <a:ext cx="668303" cy="193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Résultat de recherche d'images pour &quot;google play&quot;">
              <a:extLst>
                <a:ext uri="{FF2B5EF4-FFF2-40B4-BE49-F238E27FC236}">
                  <a16:creationId xmlns:a16="http://schemas.microsoft.com/office/drawing/2014/main" id="{473D60CB-5D98-AC40-CFBB-648C14729DF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6" t="32336" r="2631" b="31584"/>
            <a:stretch/>
          </p:blipFill>
          <p:spPr bwMode="auto">
            <a:xfrm>
              <a:off x="4935128" y="1034574"/>
              <a:ext cx="822605" cy="175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 descr="Résultat de recherche d'images pour &quot;amazon prime&quot;">
              <a:extLst>
                <a:ext uri="{FF2B5EF4-FFF2-40B4-BE49-F238E27FC236}">
                  <a16:creationId xmlns:a16="http://schemas.microsoft.com/office/drawing/2014/main" id="{2235AA7E-76D0-53B4-A392-E407DF5D4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1" t="19617" r="6353" b="13867"/>
            <a:stretch/>
          </p:blipFill>
          <p:spPr bwMode="auto">
            <a:xfrm>
              <a:off x="4029106" y="1376247"/>
              <a:ext cx="806050" cy="1966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8" descr="Résultat de recherche d'images pour &quot;itunes logo&quot;">
              <a:extLst>
                <a:ext uri="{FF2B5EF4-FFF2-40B4-BE49-F238E27FC236}">
                  <a16:creationId xmlns:a16="http://schemas.microsoft.com/office/drawing/2014/main" id="{83BF12F5-F3B1-D75F-BD43-565F582ACD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3937" y="1719941"/>
              <a:ext cx="618632" cy="1816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4" descr="Résultat de recherche d'images pour &quot;youtube red&quot;">
              <a:extLst>
                <a:ext uri="{FF2B5EF4-FFF2-40B4-BE49-F238E27FC236}">
                  <a16:creationId xmlns:a16="http://schemas.microsoft.com/office/drawing/2014/main" id="{2AD9FD85-E527-EC2E-2561-4BD6F55AD0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9" t="11046" r="5067" b="8886"/>
            <a:stretch/>
          </p:blipFill>
          <p:spPr bwMode="auto">
            <a:xfrm>
              <a:off x="4996546" y="1423033"/>
              <a:ext cx="707955" cy="222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8B375F9-F5AD-A738-EAD8-C48FEDBA1A6D}"/>
              </a:ext>
            </a:extLst>
          </p:cNvPr>
          <p:cNvGrpSpPr/>
          <p:nvPr/>
        </p:nvGrpSpPr>
        <p:grpSpPr>
          <a:xfrm>
            <a:off x="6784334" y="2854890"/>
            <a:ext cx="1270349" cy="808028"/>
            <a:chOff x="7938427" y="7075397"/>
            <a:chExt cx="2796134" cy="1700946"/>
          </a:xfrm>
        </p:grpSpPr>
        <p:pic>
          <p:nvPicPr>
            <p:cNvPr id="25" name="Picture 2" descr="https://www.youtube.com/yt/brand/media/image/YouTube-logo-full_color.png">
              <a:hlinkClick r:id="rId12"/>
              <a:extLst>
                <a:ext uri="{FF2B5EF4-FFF2-40B4-BE49-F238E27FC236}">
                  <a16:creationId xmlns:a16="http://schemas.microsoft.com/office/drawing/2014/main" id="{BD333702-A058-3EAF-72F4-F158F26DD41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48" t="24949" r="15315" b="25982"/>
            <a:stretch/>
          </p:blipFill>
          <p:spPr bwMode="auto">
            <a:xfrm>
              <a:off x="7940679" y="7173512"/>
              <a:ext cx="1016421" cy="4561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4" descr="https://www.concur.fr/sites/default/files/fr/dailymotion_logo_detail.png">
              <a:hlinkClick r:id="rId14"/>
              <a:extLst>
                <a:ext uri="{FF2B5EF4-FFF2-40B4-BE49-F238E27FC236}">
                  <a16:creationId xmlns:a16="http://schemas.microsoft.com/office/drawing/2014/main" id="{AA7D5549-2F94-C660-5CC2-9C069322F8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84959" y="7785616"/>
              <a:ext cx="1449602" cy="382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6" descr="Afficher l'image d'origine">
              <a:hlinkClick r:id="rId16"/>
              <a:extLst>
                <a:ext uri="{FF2B5EF4-FFF2-40B4-BE49-F238E27FC236}">
                  <a16:creationId xmlns:a16="http://schemas.microsoft.com/office/drawing/2014/main" id="{C4996B3C-7665-5F8E-7E05-875150DC0B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8427" y="8445597"/>
              <a:ext cx="1023987" cy="2904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2" descr="Afficher l'image d'origine">
              <a:hlinkClick r:id="rId18"/>
              <a:extLst>
                <a:ext uri="{FF2B5EF4-FFF2-40B4-BE49-F238E27FC236}">
                  <a16:creationId xmlns:a16="http://schemas.microsoft.com/office/drawing/2014/main" id="{22B58EAC-E1ED-9DBE-725C-6157AFC37B1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73" t="33716" r="15637" b="32567"/>
            <a:stretch/>
          </p:blipFill>
          <p:spPr bwMode="auto">
            <a:xfrm>
              <a:off x="9568627" y="8362531"/>
              <a:ext cx="1104385" cy="4138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https://www.ihm.co.uk/blog/wp-content/uploads/2013/02/vine-logo.png">
              <a:hlinkClick r:id="rId20"/>
              <a:extLst>
                <a:ext uri="{FF2B5EF4-FFF2-40B4-BE49-F238E27FC236}">
                  <a16:creationId xmlns:a16="http://schemas.microsoft.com/office/drawing/2014/main" id="{46BFC1EF-3674-32F1-00B8-9C09A21CEC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6" t="24017" r="12617" b="35065"/>
            <a:stretch/>
          </p:blipFill>
          <p:spPr bwMode="auto">
            <a:xfrm>
              <a:off x="9564093" y="7075397"/>
              <a:ext cx="916917" cy="43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4" descr="http://edge.liveleak.com/80281E/u/u/ll2/logo.gif">
              <a:hlinkClick r:id="rId22"/>
              <a:extLst>
                <a:ext uri="{FF2B5EF4-FFF2-40B4-BE49-F238E27FC236}">
                  <a16:creationId xmlns:a16="http://schemas.microsoft.com/office/drawing/2014/main" id="{93A2733B-8E78-59A0-CEB3-B0FBB46962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2375" y="7899282"/>
              <a:ext cx="1035749" cy="368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102C37D-0E51-8612-7A89-B03DB09524DB}"/>
              </a:ext>
            </a:extLst>
          </p:cNvPr>
          <p:cNvCxnSpPr>
            <a:cxnSpLocks/>
          </p:cNvCxnSpPr>
          <p:nvPr/>
        </p:nvCxnSpPr>
        <p:spPr>
          <a:xfrm flipV="1">
            <a:off x="5787244" y="1635646"/>
            <a:ext cx="0" cy="2448272"/>
          </a:xfrm>
          <a:prstGeom prst="line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13334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05770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D66122-68AD-2176-7BAA-BA929869A1DB}"/>
              </a:ext>
            </a:extLst>
          </p:cNvPr>
          <p:cNvSpPr/>
          <p:nvPr/>
        </p:nvSpPr>
        <p:spPr>
          <a:xfrm>
            <a:off x="3730065" y="2166513"/>
            <a:ext cx="1836882" cy="1846865"/>
          </a:xfrm>
          <a:prstGeom prst="rect">
            <a:avLst/>
          </a:prstGeom>
          <a:solidFill>
            <a:srgbClr val="1333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5E7FE2-A2E7-C08C-9AC3-A54029CD9507}"/>
              </a:ext>
            </a:extLst>
          </p:cNvPr>
          <p:cNvSpPr/>
          <p:nvPr/>
        </p:nvSpPr>
        <p:spPr>
          <a:xfrm>
            <a:off x="1015921" y="2165045"/>
            <a:ext cx="1836882" cy="1846865"/>
          </a:xfrm>
          <a:prstGeom prst="rect">
            <a:avLst/>
          </a:prstGeom>
          <a:solidFill>
            <a:srgbClr val="1333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25823-727B-B766-D96A-1B3B1EA850AE}"/>
              </a:ext>
            </a:extLst>
          </p:cNvPr>
          <p:cNvSpPr txBox="1">
            <a:spLocks/>
          </p:cNvSpPr>
          <p:nvPr/>
        </p:nvSpPr>
        <p:spPr>
          <a:xfrm>
            <a:off x="0" y="-14839"/>
            <a:ext cx="9144000" cy="858397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sz="1200" dirty="0">
              <a:solidFill>
                <a:schemeClr val="bg2"/>
              </a:solidFill>
            </a:endParaRPr>
          </a:p>
          <a:p>
            <a:pPr marL="0" indent="0"/>
            <a:r>
              <a:rPr lang="en-US" sz="2400" dirty="0">
                <a:solidFill>
                  <a:schemeClr val="bg2"/>
                </a:solidFill>
              </a:rPr>
              <a:t>   The </a:t>
            </a:r>
            <a:r>
              <a:rPr lang="fr-FR" sz="2400" dirty="0">
                <a:solidFill>
                  <a:schemeClr val="bg2"/>
                </a:solidFill>
              </a:rPr>
              <a:t>Audiovisual Media Services Directive (AVMSD)</a:t>
            </a:r>
            <a:endParaRPr lang="en-GB" sz="2400" dirty="0">
              <a:solidFill>
                <a:schemeClr val="bg2"/>
              </a:solidFill>
            </a:endParaRPr>
          </a:p>
          <a:p>
            <a:pPr marL="528426" lvl="1" indent="0">
              <a:buFont typeface="Arial" charset="0"/>
              <a:buNone/>
            </a:pPr>
            <a:endParaRPr lang="en-GB" sz="1741" b="1" dirty="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CFAD18-9647-B56E-FDD7-B03363EA73F4}"/>
              </a:ext>
            </a:extLst>
          </p:cNvPr>
          <p:cNvSpPr txBox="1"/>
          <p:nvPr/>
        </p:nvSpPr>
        <p:spPr>
          <a:xfrm>
            <a:off x="290936" y="935025"/>
            <a:ext cx="8889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23000"/>
            </a:pPr>
            <a:r>
              <a:rPr lang="fr-FR" sz="2000" b="1" u="sng" dirty="0">
                <a:latin typeface="PT Sans" panose="020B0503020203020204" pitchFamily="34" charset="0"/>
              </a:rPr>
              <a:t>AFTER 2018</a:t>
            </a:r>
          </a:p>
          <a:p>
            <a:endParaRPr lang="fr-FR" sz="2000" b="1" dirty="0">
              <a:latin typeface="PT Sans" panose="020B0503020203020204" pitchFamily="34" charset="0"/>
            </a:endParaRPr>
          </a:p>
          <a:p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                                       AVMS Directive </a:t>
            </a:r>
            <a:r>
              <a:rPr lang="fr-FR" sz="2000" dirty="0">
                <a:solidFill>
                  <a:schemeClr val="bg1"/>
                </a:solidFill>
                <a:latin typeface="PT Sans" panose="020B0503020203020204" pitchFamily="34" charset="0"/>
              </a:rPr>
              <a:t>2018/1808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8E575C-8CBE-1DE6-F4E8-862190D84778}"/>
              </a:ext>
            </a:extLst>
          </p:cNvPr>
          <p:cNvSpPr txBox="1"/>
          <p:nvPr/>
        </p:nvSpPr>
        <p:spPr>
          <a:xfrm>
            <a:off x="1015921" y="2232116"/>
            <a:ext cx="1836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2"/>
                </a:solidFill>
                <a:latin typeface="PT Sans" panose="020B0503020203020204" pitchFamily="34" charset="0"/>
              </a:rPr>
              <a:t>TV broadcasting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955D3F-2CEF-9989-5961-F10211D14E57}"/>
              </a:ext>
            </a:extLst>
          </p:cNvPr>
          <p:cNvSpPr txBox="1"/>
          <p:nvPr/>
        </p:nvSpPr>
        <p:spPr>
          <a:xfrm>
            <a:off x="3844871" y="2249088"/>
            <a:ext cx="1663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2"/>
                </a:solidFill>
                <a:latin typeface="PT Sans" panose="020B0503020203020204" pitchFamily="34" charset="0"/>
              </a:rPr>
              <a:t>VOD services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63DCD6-0441-C2CB-20CF-F2D9E248F600}"/>
              </a:ext>
            </a:extLst>
          </p:cNvPr>
          <p:cNvSpPr/>
          <p:nvPr/>
        </p:nvSpPr>
        <p:spPr>
          <a:xfrm>
            <a:off x="6434474" y="2165044"/>
            <a:ext cx="1836882" cy="1846865"/>
          </a:xfrm>
          <a:prstGeom prst="rect">
            <a:avLst/>
          </a:prstGeom>
          <a:solidFill>
            <a:srgbClr val="1333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427BE0-C8ED-DF90-8300-1BEE6E63F343}"/>
              </a:ext>
            </a:extLst>
          </p:cNvPr>
          <p:cNvSpPr txBox="1"/>
          <p:nvPr/>
        </p:nvSpPr>
        <p:spPr>
          <a:xfrm>
            <a:off x="6444208" y="2161849"/>
            <a:ext cx="1836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>
                <a:solidFill>
                  <a:schemeClr val="bg2"/>
                </a:solidFill>
                <a:latin typeface="PT Sans" panose="020B0503020203020204" pitchFamily="34" charset="0"/>
              </a:rPr>
              <a:t>Video</a:t>
            </a:r>
            <a:r>
              <a:rPr lang="fr-FR" b="1" dirty="0">
                <a:solidFill>
                  <a:schemeClr val="bg2"/>
                </a:solidFill>
                <a:latin typeface="PT Sans" panose="020B0503020203020204" pitchFamily="34" charset="0"/>
              </a:rPr>
              <a:t>-sharing platforms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0EA133D-9362-A249-4CEE-F996471FB5B3}"/>
              </a:ext>
            </a:extLst>
          </p:cNvPr>
          <p:cNvGrpSpPr/>
          <p:nvPr/>
        </p:nvGrpSpPr>
        <p:grpSpPr>
          <a:xfrm>
            <a:off x="1321880" y="2710822"/>
            <a:ext cx="1224267" cy="1030743"/>
            <a:chOff x="1250168" y="3526077"/>
            <a:chExt cx="1377616" cy="1126644"/>
          </a:xfrm>
        </p:grpSpPr>
        <p:pic>
          <p:nvPicPr>
            <p:cNvPr id="13" name="Picture 2" descr="Résultat de recherche d'images pour &quot;tv channel france&quot;">
              <a:extLst>
                <a:ext uri="{FF2B5EF4-FFF2-40B4-BE49-F238E27FC236}">
                  <a16:creationId xmlns:a16="http://schemas.microsoft.com/office/drawing/2014/main" id="{E739D163-64AA-74D4-973D-7B3A38C9458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57" b="20966"/>
            <a:stretch/>
          </p:blipFill>
          <p:spPr bwMode="auto">
            <a:xfrm>
              <a:off x="1399826" y="3526077"/>
              <a:ext cx="1078300" cy="472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Résultat de recherche d'images pour &quot;groupe tf1 logos&quot;">
              <a:extLst>
                <a:ext uri="{FF2B5EF4-FFF2-40B4-BE49-F238E27FC236}">
                  <a16:creationId xmlns:a16="http://schemas.microsoft.com/office/drawing/2014/main" id="{2F49D4B7-57B9-4164-E9D6-7FD65F7C06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412" b="34083"/>
            <a:stretch/>
          </p:blipFill>
          <p:spPr bwMode="auto">
            <a:xfrm>
              <a:off x="1332593" y="4419015"/>
              <a:ext cx="1212766" cy="2337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F259FE5-23E1-9B00-27A7-9D60994CD149}"/>
                </a:ext>
              </a:extLst>
            </p:cNvPr>
            <p:cNvGrpSpPr/>
            <p:nvPr/>
          </p:nvGrpSpPr>
          <p:grpSpPr>
            <a:xfrm>
              <a:off x="1250168" y="4075919"/>
              <a:ext cx="1377616" cy="268105"/>
              <a:chOff x="1250168" y="4075919"/>
              <a:chExt cx="1377616" cy="268105"/>
            </a:xfrm>
          </p:grpSpPr>
          <p:pic>
            <p:nvPicPr>
              <p:cNvPr id="16" name="Picture 4" descr="Résultat de recherche d'images pour &quot;bein&quot;">
                <a:extLst>
                  <a:ext uri="{FF2B5EF4-FFF2-40B4-BE49-F238E27FC236}">
                    <a16:creationId xmlns:a16="http://schemas.microsoft.com/office/drawing/2014/main" id="{900B86E6-8093-8A49-AD63-C2F6649D58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25" t="17857" r="19796" b="25919"/>
              <a:stretch/>
            </p:blipFill>
            <p:spPr bwMode="auto">
              <a:xfrm>
                <a:off x="1250168" y="4075919"/>
                <a:ext cx="505940" cy="2681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0" descr="Résultat de recherche d'images pour &quot;arte tv&quot;">
                <a:extLst>
                  <a:ext uri="{FF2B5EF4-FFF2-40B4-BE49-F238E27FC236}">
                    <a16:creationId xmlns:a16="http://schemas.microsoft.com/office/drawing/2014/main" id="{E7DDE910-A5AF-B96F-A946-BFE0338DDA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71" t="16175" r="3009" b="21720"/>
              <a:stretch/>
            </p:blipFill>
            <p:spPr bwMode="auto">
              <a:xfrm>
                <a:off x="1901257" y="4109296"/>
                <a:ext cx="726527" cy="1906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1789653-9D36-5A99-CD8E-E19DC4E3A7E4}"/>
              </a:ext>
            </a:extLst>
          </p:cNvPr>
          <p:cNvGrpSpPr/>
          <p:nvPr/>
        </p:nvGrpSpPr>
        <p:grpSpPr>
          <a:xfrm>
            <a:off x="3957569" y="2807059"/>
            <a:ext cx="1452690" cy="754128"/>
            <a:chOff x="4029106" y="1017428"/>
            <a:chExt cx="1728627" cy="884130"/>
          </a:xfrm>
        </p:grpSpPr>
        <p:pic>
          <p:nvPicPr>
            <p:cNvPr id="19" name="Picture 2" descr="Résultat de recherche d'images pour &quot;netflix&quot;">
              <a:extLst>
                <a:ext uri="{FF2B5EF4-FFF2-40B4-BE49-F238E27FC236}">
                  <a16:creationId xmlns:a16="http://schemas.microsoft.com/office/drawing/2014/main" id="{F8D56F3C-3BF8-273B-110C-F71B1C84F9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23" t="31163" r="8383" b="25270"/>
            <a:stretch/>
          </p:blipFill>
          <p:spPr bwMode="auto">
            <a:xfrm>
              <a:off x="4048954" y="1017428"/>
              <a:ext cx="668303" cy="193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Résultat de recherche d'images pour &quot;google play&quot;">
              <a:extLst>
                <a:ext uri="{FF2B5EF4-FFF2-40B4-BE49-F238E27FC236}">
                  <a16:creationId xmlns:a16="http://schemas.microsoft.com/office/drawing/2014/main" id="{473D60CB-5D98-AC40-CFBB-648C14729DF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6" t="32336" r="2631" b="31584"/>
            <a:stretch/>
          </p:blipFill>
          <p:spPr bwMode="auto">
            <a:xfrm>
              <a:off x="4935128" y="1034574"/>
              <a:ext cx="822605" cy="175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 descr="Résultat de recherche d'images pour &quot;amazon prime&quot;">
              <a:extLst>
                <a:ext uri="{FF2B5EF4-FFF2-40B4-BE49-F238E27FC236}">
                  <a16:creationId xmlns:a16="http://schemas.microsoft.com/office/drawing/2014/main" id="{2235AA7E-76D0-53B4-A392-E407DF5D4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1" t="19617" r="6353" b="13867"/>
            <a:stretch/>
          </p:blipFill>
          <p:spPr bwMode="auto">
            <a:xfrm>
              <a:off x="4029106" y="1376247"/>
              <a:ext cx="806050" cy="1966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8" descr="Résultat de recherche d'images pour &quot;itunes logo&quot;">
              <a:extLst>
                <a:ext uri="{FF2B5EF4-FFF2-40B4-BE49-F238E27FC236}">
                  <a16:creationId xmlns:a16="http://schemas.microsoft.com/office/drawing/2014/main" id="{83BF12F5-F3B1-D75F-BD43-565F582ACD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3937" y="1719941"/>
              <a:ext cx="618632" cy="1816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4" descr="Résultat de recherche d'images pour &quot;youtube red&quot;">
              <a:extLst>
                <a:ext uri="{FF2B5EF4-FFF2-40B4-BE49-F238E27FC236}">
                  <a16:creationId xmlns:a16="http://schemas.microsoft.com/office/drawing/2014/main" id="{2AD9FD85-E527-EC2E-2561-4BD6F55AD0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9" t="11046" r="5067" b="8886"/>
            <a:stretch/>
          </p:blipFill>
          <p:spPr bwMode="auto">
            <a:xfrm>
              <a:off x="4996546" y="1423033"/>
              <a:ext cx="707955" cy="222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8B375F9-F5AD-A738-EAD8-C48FEDBA1A6D}"/>
              </a:ext>
            </a:extLst>
          </p:cNvPr>
          <p:cNvGrpSpPr/>
          <p:nvPr/>
        </p:nvGrpSpPr>
        <p:grpSpPr>
          <a:xfrm>
            <a:off x="6784334" y="2854890"/>
            <a:ext cx="1270349" cy="808028"/>
            <a:chOff x="7938427" y="7075397"/>
            <a:chExt cx="2796134" cy="1700946"/>
          </a:xfrm>
        </p:grpSpPr>
        <p:pic>
          <p:nvPicPr>
            <p:cNvPr id="25" name="Picture 2" descr="https://www.youtube.com/yt/brand/media/image/YouTube-logo-full_color.png">
              <a:hlinkClick r:id="rId12"/>
              <a:extLst>
                <a:ext uri="{FF2B5EF4-FFF2-40B4-BE49-F238E27FC236}">
                  <a16:creationId xmlns:a16="http://schemas.microsoft.com/office/drawing/2014/main" id="{BD333702-A058-3EAF-72F4-F158F26DD41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48" t="24949" r="15315" b="25982"/>
            <a:stretch/>
          </p:blipFill>
          <p:spPr bwMode="auto">
            <a:xfrm>
              <a:off x="7940679" y="7173512"/>
              <a:ext cx="1016421" cy="4561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4" descr="https://www.concur.fr/sites/default/files/fr/dailymotion_logo_detail.png">
              <a:hlinkClick r:id="rId14"/>
              <a:extLst>
                <a:ext uri="{FF2B5EF4-FFF2-40B4-BE49-F238E27FC236}">
                  <a16:creationId xmlns:a16="http://schemas.microsoft.com/office/drawing/2014/main" id="{AA7D5549-2F94-C660-5CC2-9C069322F8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84959" y="7785616"/>
              <a:ext cx="1449602" cy="382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6" descr="Afficher l'image d'origine">
              <a:hlinkClick r:id="rId16"/>
              <a:extLst>
                <a:ext uri="{FF2B5EF4-FFF2-40B4-BE49-F238E27FC236}">
                  <a16:creationId xmlns:a16="http://schemas.microsoft.com/office/drawing/2014/main" id="{C4996B3C-7665-5F8E-7E05-875150DC0B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8427" y="8445597"/>
              <a:ext cx="1023987" cy="2904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2" descr="Afficher l'image d'origine">
              <a:hlinkClick r:id="rId18"/>
              <a:extLst>
                <a:ext uri="{FF2B5EF4-FFF2-40B4-BE49-F238E27FC236}">
                  <a16:creationId xmlns:a16="http://schemas.microsoft.com/office/drawing/2014/main" id="{22B58EAC-E1ED-9DBE-725C-6157AFC37B1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73" t="33716" r="15637" b="32567"/>
            <a:stretch/>
          </p:blipFill>
          <p:spPr bwMode="auto">
            <a:xfrm>
              <a:off x="9568627" y="8362531"/>
              <a:ext cx="1104385" cy="4138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https://www.ihm.co.uk/blog/wp-content/uploads/2013/02/vine-logo.png">
              <a:hlinkClick r:id="rId20"/>
              <a:extLst>
                <a:ext uri="{FF2B5EF4-FFF2-40B4-BE49-F238E27FC236}">
                  <a16:creationId xmlns:a16="http://schemas.microsoft.com/office/drawing/2014/main" id="{46BFC1EF-3674-32F1-00B8-9C09A21CEC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6" t="24017" r="12617" b="35065"/>
            <a:stretch/>
          </p:blipFill>
          <p:spPr bwMode="auto">
            <a:xfrm>
              <a:off x="9564093" y="7075397"/>
              <a:ext cx="916917" cy="43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4" descr="http://edge.liveleak.com/80281E/u/u/ll2/logo.gif">
              <a:hlinkClick r:id="rId22"/>
              <a:extLst>
                <a:ext uri="{FF2B5EF4-FFF2-40B4-BE49-F238E27FC236}">
                  <a16:creationId xmlns:a16="http://schemas.microsoft.com/office/drawing/2014/main" id="{93A2733B-8E78-59A0-CEB3-B0FBB46962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2375" y="7899282"/>
              <a:ext cx="1035749" cy="368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1" name="Plus Sign 30">
            <a:extLst>
              <a:ext uri="{FF2B5EF4-FFF2-40B4-BE49-F238E27FC236}">
                <a16:creationId xmlns:a16="http://schemas.microsoft.com/office/drawing/2014/main" id="{E78B8F57-5F37-C6CE-94F1-1CD95D101AE6}"/>
              </a:ext>
            </a:extLst>
          </p:cNvPr>
          <p:cNvSpPr/>
          <p:nvPr/>
        </p:nvSpPr>
        <p:spPr>
          <a:xfrm>
            <a:off x="3131840" y="2901499"/>
            <a:ext cx="249814" cy="290778"/>
          </a:xfrm>
          <a:prstGeom prst="mathPlus">
            <a:avLst/>
          </a:prstGeom>
          <a:solidFill>
            <a:srgbClr val="13334D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Plus Sign 31">
            <a:extLst>
              <a:ext uri="{FF2B5EF4-FFF2-40B4-BE49-F238E27FC236}">
                <a16:creationId xmlns:a16="http://schemas.microsoft.com/office/drawing/2014/main" id="{94B609AD-489A-C13D-099A-C5A93930E80E}"/>
              </a:ext>
            </a:extLst>
          </p:cNvPr>
          <p:cNvSpPr/>
          <p:nvPr/>
        </p:nvSpPr>
        <p:spPr>
          <a:xfrm>
            <a:off x="5886229" y="2901499"/>
            <a:ext cx="249814" cy="290778"/>
          </a:xfrm>
          <a:prstGeom prst="mathPlus">
            <a:avLst/>
          </a:prstGeom>
          <a:solidFill>
            <a:srgbClr val="13334D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507268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general_presentation">
  <a:themeElements>
    <a:clrScheme name="Personnalisée 11">
      <a:dk1>
        <a:srgbClr val="35363C"/>
      </a:dk1>
      <a:lt1>
        <a:srgbClr val="000000"/>
      </a:lt1>
      <a:dk2>
        <a:srgbClr val="FFFFFF"/>
      </a:dk2>
      <a:lt2>
        <a:srgbClr val="EEECE1"/>
      </a:lt2>
      <a:accent1>
        <a:srgbClr val="35363C"/>
      </a:accent1>
      <a:accent2>
        <a:srgbClr val="35363C"/>
      </a:accent2>
      <a:accent3>
        <a:srgbClr val="35363C"/>
      </a:accent3>
      <a:accent4>
        <a:srgbClr val="35363C"/>
      </a:accent4>
      <a:accent5>
        <a:srgbClr val="35363C"/>
      </a:accent5>
      <a:accent6>
        <a:srgbClr val="35363C"/>
      </a:accent6>
      <a:hlink>
        <a:srgbClr val="35363C"/>
      </a:hlink>
      <a:folHlink>
        <a:srgbClr val="35363C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general_presentation">
  <a:themeElements>
    <a:clrScheme name="Personnalisée 11">
      <a:dk1>
        <a:srgbClr val="35363C"/>
      </a:dk1>
      <a:lt1>
        <a:srgbClr val="000000"/>
      </a:lt1>
      <a:dk2>
        <a:srgbClr val="FFFFFF"/>
      </a:dk2>
      <a:lt2>
        <a:srgbClr val="EEECE1"/>
      </a:lt2>
      <a:accent1>
        <a:srgbClr val="35363C"/>
      </a:accent1>
      <a:accent2>
        <a:srgbClr val="35363C"/>
      </a:accent2>
      <a:accent3>
        <a:srgbClr val="35363C"/>
      </a:accent3>
      <a:accent4>
        <a:srgbClr val="35363C"/>
      </a:accent4>
      <a:accent5>
        <a:srgbClr val="35363C"/>
      </a:accent5>
      <a:accent6>
        <a:srgbClr val="35363C"/>
      </a:accent6>
      <a:hlink>
        <a:srgbClr val="35363C"/>
      </a:hlink>
      <a:folHlink>
        <a:srgbClr val="35363C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SharedContentType xmlns="Microsoft.SharePoint.Taxonomy.ContentTypeSync" SourceId="e2ffc9e2-f137-4959-b204-145a48f82b0b" ContentTypeId="0x0101005C0F1944167B4B6AA71171AA08BA3EEF" PreviousValue="true"/>
</file>

<file path=customXml/item2.xml><?xml version="1.0" encoding="utf-8"?>
<LongProperties xmlns="http://schemas.microsoft.com/office/2006/metadata/longPropertie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customXsn xmlns="http://schemas.microsoft.com/office/2006/metadata/customXsn">
  <xsnLocation/>
  <cached>True</cached>
  <openByDefault>False</openByDefault>
  <xsnScope/>
</customXsn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mdocid xmlns="4838c6fa-9a4a-497b-a233-5c4f8bc6fea9">CED20200041097</dmdocid>
    <TaxCatchAll xmlns="4838c6fa-9a4a-497b-a233-5c4f8bc6fea9">
      <Value>238</Value>
      <Value>219</Value>
      <Value>218</Value>
      <Value>217</Value>
    </TaxCatchAll>
    <a4fd9ae738a64d2389bd84194e60f6aa xmlns="4838c6fa-9a4a-497b-a233-5c4f8bc6fea9">
      <Terms xmlns="http://schemas.microsoft.com/office/infopath/2007/PartnerControls"/>
    </a4fd9ae738a64d2389bd84194e60f6aa>
    <dmauthorpersonal xmlns="4838c6fa-9a4a-497b-a233-5c4f8bc6fea9" xsi:nil="true"/>
    <aef4c704a7df414c8c73fe16caeecd2f xmlns="67a33a64-024f-43c9-ba03-423464b66493">
      <Terms xmlns="http://schemas.microsoft.com/office/infopath/2007/PartnerControls">
        <TermInfo xmlns="http://schemas.microsoft.com/office/infopath/2007/PartnerControls">
          <TermName xmlns="http://schemas.microsoft.com/office/infopath/2007/PartnerControls">EXCO</TermName>
          <TermId xmlns="http://schemas.microsoft.com/office/infopath/2007/PartnerControls">4633f409-13b2-4102-83f8-9872c8eb1824</TermId>
        </TermInfo>
      </Terms>
    </aef4c704a7df414c8c73fe16caeecd2f>
    <b9180c0c23d6484cb1319ad92de8b532 xmlns="4838c6fa-9a4a-497b-a233-5c4f8bc6fea9">
      <Terms xmlns="http://schemas.microsoft.com/office/infopath/2007/PartnerControls"/>
    </b9180c0c23d6484cb1319ad92de8b532>
    <dmreferencenumber xmlns="4838c6fa-9a4a-497b-a233-5c4f8bc6fea9" xsi:nil="true"/>
    <dmdocumentdate xmlns="4838c6fa-9a4a-497b-a233-5c4f8bc6fea9">2020-11-01T23:00:00+00:00</dmdocumentdate>
    <ce04ed8e094b477198ff21eacd4d7eea xmlns="4838c6fa-9a4a-497b-a233-5c4f8bc6fea9">
      <Terms xmlns="http://schemas.microsoft.com/office/infopath/2007/PartnerControls"/>
    </ce04ed8e094b477198ff21eacd4d7eea>
    <dmgeneralnote xmlns="4838c6fa-9a4a-497b-a233-5c4f8bc6fea9" xsi:nil="true"/>
    <bc08140a316241cdb48e2f700880873d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6e84e9be-f6bc-4243-9c22-c1ff20989e24</TermId>
        </TermInfo>
      </Terms>
    </bc08140a316241cdb48e2f700880873d>
    <f1b20b977cca481182d958d0719f4bd9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European Audiovisual Observatory</TermName>
          <TermId xmlns="http://schemas.microsoft.com/office/infopath/2007/PartnerControls">592dd60a-8fef-415a-a763-d9197d71fadf</TermId>
        </TermInfo>
      </Terms>
    </f1b20b977cca481182d958d0719f4bd9>
    <cbf16a577d6b43db99dfbc9d10cb2eb5 xmlns="4838c6fa-9a4a-497b-a233-5c4f8bc6fea9">
      <Terms xmlns="http://schemas.microsoft.com/office/infopath/2007/PartnerControls"/>
    </cbf16a577d6b43db99dfbc9d10cb2eb5>
    <hcd3c982855d4afda7a8ae75fc54341a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d32f64ea-693d-469e-a004-b8126254efc8</TermId>
        </TermInfo>
      </Terms>
    </hcd3c982855d4afda7a8ae75fc54341a>
    <i7f2c7483f3d43c5aba50b29884f06a5 xmlns="4838c6fa-9a4a-497b-a233-5c4f8bc6fea9">
      <Terms xmlns="http://schemas.microsoft.com/office/infopath/2007/PartnerControls"/>
    </i7f2c7483f3d43c5aba50b29884f06a5>
    <dmlanguagelinks xmlns="4838c6fa-9a4a-497b-a233-5c4f8bc6fea9" xsi:nil="true"/>
    <nbd601fd50244aec8a595a25377b2ac1 xmlns="4838c6fa-9a4a-497b-a233-5c4f8bc6fea9">
      <Terms xmlns="http://schemas.microsoft.com/office/infopath/2007/PartnerControls"/>
    </nbd601fd50244aec8a595a25377b2ac1>
    <iadfe8f1f56a4ddf8aeef4e2577fa743 xmlns="4838c6fa-9a4a-497b-a233-5c4f8bc6fea9">
      <Terms xmlns="http://schemas.microsoft.com/office/infopath/2007/PartnerControls"/>
    </iadfe8f1f56a4ddf8aeef4e2577fa743>
    <dmtitlecontinuation xmlns="4838c6fa-9a4a-497b-a233-5c4f8bc6fea9" xsi:nil="true"/>
    <dmrmpath xmlns="4838c6fa-9a4a-497b-a233-5c4f8bc6fea9" xsi:nil="true"/>
    <j40de1a117634500ac65b87be0377059 xmlns="4838c6fa-9a4a-497b-a233-5c4f8bc6fea9">
      <Terms xmlns="http://schemas.microsoft.com/office/infopath/2007/PartnerControls"/>
    </j40de1a117634500ac65b87be0377059>
    <dmsubjectpersonal xmlns="4838c6fa-9a4a-497b-a233-5c4f8bc6fea9" xsi:nil="true"/>
  </documentManagement>
</p:properties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Staff request compensation mission" ma:contentTypeID="0x0101005C0F1944167B4B6AA71171AA08BA3EEF00E1CDE30017C94646991A13FF8D7211E124009E9D2415C318A24CA16664458BB88E80" ma:contentTypeVersion="20" ma:contentTypeDescription="Root Document for Document Management" ma:contentTypeScope="" ma:versionID="a99ffd6bff285a7d9309ec5b11b459b2">
  <xsd:schema xmlns:xsd="http://www.w3.org/2001/XMLSchema" xmlns:xs="http://www.w3.org/2001/XMLSchema" xmlns:p="http://schemas.microsoft.com/office/2006/metadata/properties" xmlns:ns1="4838c6fa-9a4a-497b-a233-5c4f8bc6fea9" xmlns:ns3="67a33a64-024f-43c9-ba03-423464b66493" targetNamespace="http://schemas.microsoft.com/office/2006/metadata/properties" ma:root="true" ma:fieldsID="a6a6aa84cb2e4f878b6e641e3416ba99" ns1:_="" ns3:_="">
    <xsd:import namespace="4838c6fa-9a4a-497b-a233-5c4f8bc6fea9"/>
    <xsd:import namespace="67a33a64-024f-43c9-ba03-423464b66493"/>
    <xsd:element name="properties">
      <xsd:complexType>
        <xsd:sequence>
          <xsd:element name="documentManagement">
            <xsd:complexType>
              <xsd:all>
                <xsd:element ref="ns1:dmdocid" minOccurs="0"/>
                <xsd:element ref="ns1:dmtitlecontinuation" minOccurs="0"/>
                <xsd:element ref="ns1:dmreferencenumber" minOccurs="0"/>
                <xsd:element ref="ns1:dmauthorpersonal" minOccurs="0"/>
                <xsd:element ref="ns1:dmdocumentdate"/>
                <xsd:element ref="ns1:dmsubjectpersonal" minOccurs="0"/>
                <xsd:element ref="ns1:dmgeneralnote" minOccurs="0"/>
                <xsd:element ref="ns1:dmlanguagelinks" minOccurs="0"/>
                <xsd:element ref="ns1:TaxCatchAll" minOccurs="0"/>
                <xsd:element ref="ns1:TaxCatchAllLabel" minOccurs="0"/>
                <xsd:element ref="ns1:j40de1a117634500ac65b87be0377059" minOccurs="0"/>
                <xsd:element ref="ns1:dmrmpath" minOccurs="0"/>
                <xsd:element ref="ns1:f1b20b977cca481182d958d0719f4bd9" minOccurs="0"/>
                <xsd:element ref="ns1:cbf16a577d6b43db99dfbc9d10cb2eb5" minOccurs="0"/>
                <xsd:element ref="ns1:hcd3c982855d4afda7a8ae75fc54341a" minOccurs="0"/>
                <xsd:element ref="ns1:a4fd9ae738a64d2389bd84194e60f6aa" minOccurs="0"/>
                <xsd:element ref="ns1:i7f2c7483f3d43c5aba50b29884f06a5" minOccurs="0"/>
                <xsd:element ref="ns1:iadfe8f1f56a4ddf8aeef4e2577fa743" minOccurs="0"/>
                <xsd:element ref="ns1:ce04ed8e094b477198ff21eacd4d7eea" minOccurs="0"/>
                <xsd:element ref="ns1:b9180c0c23d6484cb1319ad92de8b532" minOccurs="0"/>
                <xsd:element ref="ns1:nbd601fd50244aec8a595a25377b2ac1" minOccurs="0"/>
                <xsd:element ref="ns3:aef4c704a7df414c8c73fe16caeecd2f" minOccurs="0"/>
                <xsd:element ref="ns1:bc08140a316241cdb48e2f700880873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8c6fa-9a4a-497b-a233-5c4f8bc6fea9" elementFormDefault="qualified">
    <xsd:import namespace="http://schemas.microsoft.com/office/2006/documentManagement/types"/>
    <xsd:import namespace="http://schemas.microsoft.com/office/infopath/2007/PartnerControls"/>
    <xsd:element name="dmdocid" ma:index="0" nillable="true" ma:displayName="Identifier" ma:description="" ma:hidden="true" ma:internalName="dmdocid">
      <xsd:simpleType>
        <xsd:restriction base="dms:Unknown"/>
      </xsd:simpleType>
    </xsd:element>
    <xsd:element name="dmtitlecontinuation" ma:index="3" nillable="true" ma:displayName="Continuation of title" ma:description="" ma:internalName="dmtitlecontinuation">
      <xsd:simpleType>
        <xsd:restriction base="dms:Note">
          <xsd:maxLength value="255"/>
        </xsd:restriction>
      </xsd:simpleType>
    </xsd:element>
    <xsd:element name="dmreferencenumber" ma:index="5" nillable="true" ma:displayName="Document reference" ma:description="Unique item identifier" ma:internalName="dmreferencenumber">
      <xsd:simpleType>
        <xsd:restriction base="dms:Text"/>
      </xsd:simpleType>
    </xsd:element>
    <xsd:element name="dmauthorpersonal" ma:index="10" nillable="true" ma:displayName="Author - Personal" ma:description="Personal author" ma:internalName="dmauthorpersonal">
      <xsd:simpleType>
        <xsd:restriction base="dms:Text"/>
      </xsd:simpleType>
    </xsd:element>
    <xsd:element name="dmdocumentdate" ma:index="11" ma:displayName="Document date" ma:description="Date of publication, validation or adoption &lt;br /&gt; of a document" ma:format="DateOnly" ma:internalName="dmdocumentdate">
      <xsd:simpleType>
        <xsd:restriction base="dms:DateTime"/>
      </xsd:simpleType>
    </xsd:element>
    <xsd:element name="dmsubjectpersonal" ma:index="16" nillable="true" ma:displayName="Subject - Personal" ma:description="For content concerning an organisation" ma:internalName="dmsubjectpersonal">
      <xsd:simpleType>
        <xsd:restriction base="dms:Text"/>
      </xsd:simpleType>
    </xsd:element>
    <xsd:element name="dmgeneralnote" ma:index="19" nillable="true" ma:displayName="General note" ma:description="General public note" ma:internalName="dmgeneralnote">
      <xsd:simpleType>
        <xsd:restriction base="dms:Note">
          <xsd:maxLength value="255"/>
        </xsd:restriction>
      </xsd:simpleType>
    </xsd:element>
    <xsd:element name="dmlanguagelinks" ma:index="20" nillable="true" ma:displayName="Other languages" ma:description="" ma:hidden="true" ma:internalName="dmlanguagelinks">
      <xsd:simpleType>
        <xsd:restriction base="dms:Unknown"/>
      </xsd:simpleType>
    </xsd:element>
    <xsd:element name="TaxCatchAll" ma:index="25" nillable="true" ma:displayName="Taxonomy Catch All Column" ma:hidden="true" ma:list="{bbe67be6-d3cf-4c0c-840e-a9c10a46e87f}" ma:internalName="TaxCatchAll" ma:showField="CatchAllData" ma:web="67a33a64-024f-43c9-ba03-423464b66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6" nillable="true" ma:displayName="Taxonomy Catch All Column1" ma:hidden="true" ma:list="{bbe67be6-d3cf-4c0c-840e-a9c10a46e87f}" ma:internalName="TaxCatchAllLabel" ma:readOnly="true" ma:showField="CatchAllDataLabel" ma:web="67a33a64-024f-43c9-ba03-423464b66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40de1a117634500ac65b87be0377059" ma:index="27" nillable="true" ma:taxonomy="true" ma:internalName="j40de1a117634500ac65b87be0377059" ma:taxonomyFieldName="dmothercorporate" ma:displayName="Other corporate author" ma:default="" ma:fieldId="{340de1a1-1763-4500-ac65-b87be0377059}" ma:taxonomyMulti="true" ma:sspId="e2ffc9e2-f137-4959-b204-145a48f82b0b" ma:termSetId="07032ecb-9534-41eb-874d-f5ca3431cbc6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mrmpath" ma:index="30" nillable="true" ma:displayName="RMS" ma:description="Contient le chemin RMS vers lequel sera déplacé le document" ma:internalName="dmrmpath">
      <xsd:simpleType>
        <xsd:restriction base="dms:Note"/>
      </xsd:simpleType>
    </xsd:element>
    <xsd:element name="f1b20b977cca481182d958d0719f4bd9" ma:index="31" ma:taxonomy="true" ma:internalName="f1b20b977cca481182d958d0719f4bd9" ma:taxonomyFieldName="dmauthorcorporate" ma:displayName="Author - Corporate" ma:readOnly="false" ma:default="218;#European Audiovisual Observatory|592dd60a-8fef-415a-a763-d9197d71fadf" ma:fieldId="{f1b20b97-7cca-4811-82d9-58d0719f4bd9}" ma:taxonomyMulti="true" ma:sspId="e2ffc9e2-f137-4959-b204-145a48f82b0b" ma:termSetId="d9333d57-abe1-415d-a232-0bf9fee041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f16a577d6b43db99dfbc9d10cb2eb5" ma:index="32" nillable="true" ma:taxonomy="true" ma:internalName="cbf16a577d6b43db99dfbc9d10cb2eb5" ma:taxonomyFieldName="dmdocumenttype" ma:displayName="Document Type" ma:default="" ma:fieldId="{cbf16a57-7d6b-43db-99df-bc9d10cb2eb5}" ma:sspId="e2ffc9e2-f137-4959-b204-145a48f82b0b" ma:termSetId="985506a8-2e52-4650-b019-805b4b24376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cd3c982855d4afda7a8ae75fc54341a" ma:index="33" ma:taxonomy="true" ma:internalName="hcd3c982855d4afda7a8ae75fc54341a" ma:taxonomyFieldName="dmlanguages" ma:displayName="Language(s)" ma:default="" ma:fieldId="{1cd3c982-855d-4afd-a7a8-ae75fc54341a}" ma:taxonomyMulti="true" ma:sspId="e2ffc9e2-f137-4959-b204-145a48f82b0b" ma:termSetId="ab9d2615-07bf-4c33-a062-6f28348b217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4fd9ae738a64d2389bd84194e60f6aa" ma:index="34" nillable="true" ma:taxonomy="true" ma:internalName="a4fd9ae738a64d2389bd84194e60f6aa" ma:taxonomyFieldName="dmprogrammeactivities" ma:displayName="Programme of activities" ma:default="" ma:fieldId="{a4fd9ae7-38a6-4d23-89bd-84194e60f6aa}" ma:sspId="e2ffc9e2-f137-4959-b204-145a48f82b0b" ma:termSetId="46258e35-0224-4166-b3b4-a71dd59f95e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7f2c7483f3d43c5aba50b29884f06a5" ma:index="35" nillable="true" ma:taxonomy="true" ma:internalName="i7f2c7483f3d43c5aba50b29884f06a5" ma:taxonomyFieldName="dmsubjectcorporate" ma:displayName="Subject - Corporate body" ma:readOnly="false" ma:default="" ma:fieldId="{27f2c748-3f3d-43c5-aba5-0b29884f06a5}" ma:taxonomyMulti="true" ma:sspId="e2ffc9e2-f137-4959-b204-145a48f82b0b" ma:termSetId="d9333d57-abe1-415d-a232-0bf9fee041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adfe8f1f56a4ddf8aeef4e2577fa743" ma:index="36" nillable="true" ma:taxonomy="true" ma:internalName="iadfe8f1f56a4ddf8aeef4e2577fa743" ma:taxonomyFieldName="dmsubjectfreekeyword" ma:displayName="Subject - Free keywords" ma:default="" ma:fieldId="{2adfe8f1-f56a-4ddf-8aee-f4e2577fa743}" ma:taxonomyMulti="true" ma:sspId="e2ffc9e2-f137-4959-b204-145a48f82b0b" ma:termSetId="2ab1f8ed-df45-46cf-8cab-739a41127d1d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ce04ed8e094b477198ff21eacd4d7eea" ma:index="37" nillable="true" ma:taxonomy="true" ma:internalName="ce04ed8e094b477198ff21eacd4d7eea" ma:taxonomyFieldName="dmsubjectgeographical" ma:displayName="Subject - Geographical" ma:default="" ma:fieldId="{ce04ed8e-094b-4771-98ff-21eacd4d7eea}" ma:taxonomyMulti="true" ma:sspId="e2ffc9e2-f137-4959-b204-145a48f82b0b" ma:termSetId="2d48af7f-d725-4222-869f-e8616affdc2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180c0c23d6484cb1319ad92de8b532" ma:index="38" nillable="true" ma:taxonomy="true" ma:internalName="b9180c0c23d6484cb1319ad92de8b532" ma:taxonomyFieldName="dmsubjectkeyword" ma:displayName="Subject -  Keywords" ma:readOnly="false" ma:default="" ma:fieldId="{b9180c0c-23d6-484c-b131-9ad92de8b532}" ma:taxonomyMulti="true" ma:sspId="e2ffc9e2-f137-4959-b204-145a48f82b0b" ma:termSetId="1f0742b5-cd84-4909-b376-3e0d8080277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bd601fd50244aec8a595a25377b2ac1" ma:index="39" nillable="true" ma:taxonomy="true" ma:internalName="nbd601fd50244aec8a595a25377b2ac1" ma:taxonomyFieldName="dmtopic" ma:displayName="Topic" ma:default="" ma:fieldId="{7bd601fd-5024-4aec-8a59-5a25377b2ac1}" ma:taxonomyMulti="true" ma:sspId="e2ffc9e2-f137-4959-b204-145a48f82b0b" ma:termSetId="43970ace-ad21-4af0-aa8a-33aaaee684c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c08140a316241cdb48e2f700880873d" ma:index="42" ma:taxonomy="true" ma:internalName="bc08140a316241cdb48e2f700880873d" ma:taxonomyFieldName="dmaccessclassificationlevel" ma:displayName="Access Classification level" ma:default="217;#Internal|6e84e9be-f6bc-4243-9c22-c1ff20989e24" ma:fieldId="{bc08140a-3162-41cd-b48e-2f700880873d}" ma:sspId="e2ffc9e2-f137-4959-b204-145a48f82b0b" ma:termSetId="037c5cd5-b158-4a7f-af3a-252b823724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33a64-024f-43c9-ba03-423464b66493" elementFormDefault="qualified">
    <xsd:import namespace="http://schemas.microsoft.com/office/2006/documentManagement/types"/>
    <xsd:import namespace="http://schemas.microsoft.com/office/infopath/2007/PartnerControls"/>
    <xsd:element name="aef4c704a7df414c8c73fe16caeecd2f" ma:index="40" ma:taxonomy="true" ma:internalName="aef4c704a7df414c8c73fe16caeecd2f" ma:taxonomyFieldName="obsbusinessgrouping" ma:displayName="Business grouping" ma:default="" ma:fieldId="{aef4c704-a7df-414c-8c73-fe16caeecd2f}" ma:taxonomyMulti="true" ma:sspId="e2ffc9e2-f137-4959-b204-145a48f82b0b" ma:termSetId="7b60823a-4955-46f0-895f-85381d342a3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A88AF6-ED35-4741-8AA3-9C590A59C59E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2DE8C80F-2312-4027-B717-3C49257D5046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BE70CC46-C55D-473F-8B1C-EB432E17FF4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BBF780B-4317-42D9-AB83-A6500D0237BE}">
  <ds:schemaRefs>
    <ds:schemaRef ds:uri="http://schemas.microsoft.com/office/2006/metadata/customXsn"/>
  </ds:schemaRefs>
</ds:datastoreItem>
</file>

<file path=customXml/itemProps5.xml><?xml version="1.0" encoding="utf-8"?>
<ds:datastoreItem xmlns:ds="http://schemas.openxmlformats.org/officeDocument/2006/customXml" ds:itemID="{C29AC20F-0AEA-47D0-B29C-54CC55DCD95F}">
  <ds:schemaRefs>
    <ds:schemaRef ds:uri="http://purl.org/dc/terms/"/>
    <ds:schemaRef ds:uri="4838c6fa-9a4a-497b-a233-5c4f8bc6fea9"/>
    <ds:schemaRef ds:uri="67a33a64-024f-43c9-ba03-423464b66493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6.xml><?xml version="1.0" encoding="utf-8"?>
<ds:datastoreItem xmlns:ds="http://schemas.openxmlformats.org/officeDocument/2006/customXml" ds:itemID="{33770377-56C4-4154-A44A-77D1C50932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38c6fa-9a4a-497b-a233-5c4f8bc6fea9"/>
    <ds:schemaRef ds:uri="67a33a64-024f-43c9-ba03-423464b664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79411</TotalTime>
  <Words>1507</Words>
  <Application>Microsoft Office PowerPoint</Application>
  <PresentationFormat>On-screen Show (16:9)</PresentationFormat>
  <Paragraphs>287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PT Sans</vt:lpstr>
      <vt:lpstr>Courier New</vt:lpstr>
      <vt:lpstr>arial</vt:lpstr>
      <vt:lpstr>__fkGroteskNeue_598ab8</vt:lpstr>
      <vt:lpstr>Calibri</vt:lpstr>
      <vt:lpstr>Wingdings</vt:lpstr>
      <vt:lpstr>general_presentation</vt:lpstr>
      <vt:lpstr>1_general_presentation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Council of Europe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 2020 EXCO meeting 10  November 2020 - Videoconference</dc:title>
  <dc:creator>HAESSIG Valerie</dc:creator>
  <cp:lastModifiedBy>LACOURT Amelie</cp:lastModifiedBy>
  <cp:revision>555</cp:revision>
  <cp:lastPrinted>2024-06-10T11:18:30Z</cp:lastPrinted>
  <dcterms:created xsi:type="dcterms:W3CDTF">2018-05-30T12:06:19Z</dcterms:created>
  <dcterms:modified xsi:type="dcterms:W3CDTF">2024-10-29T10:31:55Z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0x0101005C0F1944167B4B6AA71171AA08BA3EEF00E1CDE30017C94646991A13FF8D7211E124009E9D2415C318A24CA16664458BB88E80</vt:lpwstr>
  </property>
  <property fmtid="{D5CDD505-2E9C-101B-9397-08002B2CF9AE}" pid="3" name="dmdocid">
    <vt:lpwstr/>
  </property>
  <property fmtid="{D5CDD505-2E9C-101B-9397-08002B2CF9AE}" pid="4" name="TaxCatchAll">
    <vt:lpwstr/>
  </property>
  <property fmtid="{D5CDD505-2E9C-101B-9397-08002B2CF9AE}" pid="5" name="a4fd9ae738a64d2389bd84194e60f6aa">
    <vt:lpwstr/>
  </property>
  <property fmtid="{D5CDD505-2E9C-101B-9397-08002B2CF9AE}" pid="6" name="dmauthorpersonal">
    <vt:lpwstr/>
  </property>
  <property fmtid="{D5CDD505-2E9C-101B-9397-08002B2CF9AE}" pid="7" name="aef4c704a7df414c8c73fe16caeecd2f">
    <vt:lpwstr/>
  </property>
  <property fmtid="{D5CDD505-2E9C-101B-9397-08002B2CF9AE}" pid="8" name="b9180c0c23d6484cb1319ad92de8b532">
    <vt:lpwstr/>
  </property>
  <property fmtid="{D5CDD505-2E9C-101B-9397-08002B2CF9AE}" pid="9" name="dmreferencenumber">
    <vt:lpwstr/>
  </property>
  <property fmtid="{D5CDD505-2E9C-101B-9397-08002B2CF9AE}" pid="10" name="dmdocumentdate">
    <vt:lpwstr/>
  </property>
  <property fmtid="{D5CDD505-2E9C-101B-9397-08002B2CF9AE}" pid="11" name="ce04ed8e094b477198ff21eacd4d7eea">
    <vt:lpwstr/>
  </property>
  <property fmtid="{D5CDD505-2E9C-101B-9397-08002B2CF9AE}" pid="12" name="dmgeneralnote">
    <vt:lpwstr/>
  </property>
  <property fmtid="{D5CDD505-2E9C-101B-9397-08002B2CF9AE}" pid="13" name="bc08140a316241cdb48e2f700880873d">
    <vt:lpwstr>Internal|6e84e9be-f6bc-4243-9c22-c1ff20989e24</vt:lpwstr>
  </property>
  <property fmtid="{D5CDD505-2E9C-101B-9397-08002B2CF9AE}" pid="14" name="f1b20b977cca481182d958d0719f4bd9">
    <vt:lpwstr>European Audiovisual Observatory|592dd60a-8fef-415a-a763-d9197d71fadf</vt:lpwstr>
  </property>
  <property fmtid="{D5CDD505-2E9C-101B-9397-08002B2CF9AE}" pid="15" name="cbf16a577d6b43db99dfbc9d10cb2eb5">
    <vt:lpwstr/>
  </property>
  <property fmtid="{D5CDD505-2E9C-101B-9397-08002B2CF9AE}" pid="16" name="hcd3c982855d4afda7a8ae75fc54341a">
    <vt:lpwstr/>
  </property>
  <property fmtid="{D5CDD505-2E9C-101B-9397-08002B2CF9AE}" pid="17" name="i7f2c7483f3d43c5aba50b29884f06a5">
    <vt:lpwstr/>
  </property>
  <property fmtid="{D5CDD505-2E9C-101B-9397-08002B2CF9AE}" pid="18" name="dmlanguagelinks">
    <vt:lpwstr/>
  </property>
  <property fmtid="{D5CDD505-2E9C-101B-9397-08002B2CF9AE}" pid="19" name="nbd601fd50244aec8a595a25377b2ac1">
    <vt:lpwstr/>
  </property>
  <property fmtid="{D5CDD505-2E9C-101B-9397-08002B2CF9AE}" pid="20" name="iadfe8f1f56a4ddf8aeef4e2577fa743">
    <vt:lpwstr/>
  </property>
  <property fmtid="{D5CDD505-2E9C-101B-9397-08002B2CF9AE}" pid="21" name="dmtitlecontinuation">
    <vt:lpwstr/>
  </property>
  <property fmtid="{D5CDD505-2E9C-101B-9397-08002B2CF9AE}" pid="22" name="dmrmpath">
    <vt:lpwstr/>
  </property>
  <property fmtid="{D5CDD505-2E9C-101B-9397-08002B2CF9AE}" pid="23" name="j40de1a117634500ac65b87be0377059">
    <vt:lpwstr/>
  </property>
  <property fmtid="{D5CDD505-2E9C-101B-9397-08002B2CF9AE}" pid="24" name="dmsubjectpersonal">
    <vt:lpwstr/>
  </property>
  <property fmtid="{D5CDD505-2E9C-101B-9397-08002B2CF9AE}" pid="25" name="dmprogrammeactivities">
    <vt:lpwstr/>
  </property>
  <property fmtid="{D5CDD505-2E9C-101B-9397-08002B2CF9AE}" pid="26" name="dmaccessclassificationlevel">
    <vt:lpwstr>217;#Internal|6e84e9be-f6bc-4243-9c22-c1ff20989e24</vt:lpwstr>
  </property>
  <property fmtid="{D5CDD505-2E9C-101B-9397-08002B2CF9AE}" pid="27" name="obsbusinessgrouping">
    <vt:lpwstr>238;#EXCO|4633f409-13b2-4102-83f8-9872c8eb1824</vt:lpwstr>
  </property>
  <property fmtid="{D5CDD505-2E9C-101B-9397-08002B2CF9AE}" pid="28" name="dmauthorcorporate">
    <vt:lpwstr>218;#European Audiovisual Observatory|592dd60a-8fef-415a-a763-d9197d71fadf</vt:lpwstr>
  </property>
  <property fmtid="{D5CDD505-2E9C-101B-9397-08002B2CF9AE}" pid="29" name="dmsubjectgeographical">
    <vt:lpwstr/>
  </property>
  <property fmtid="{D5CDD505-2E9C-101B-9397-08002B2CF9AE}" pid="30" name="dmlanguages">
    <vt:lpwstr>219;#English|d32f64ea-693d-469e-a004-b8126254efc8</vt:lpwstr>
  </property>
  <property fmtid="{D5CDD505-2E9C-101B-9397-08002B2CF9AE}" pid="31" name="dmsubjectcorporate">
    <vt:lpwstr/>
  </property>
  <property fmtid="{D5CDD505-2E9C-101B-9397-08002B2CF9AE}" pid="32" name="dmdocumenttype">
    <vt:lpwstr/>
  </property>
  <property fmtid="{D5CDD505-2E9C-101B-9397-08002B2CF9AE}" pid="33" name="dmsubjectkeyword">
    <vt:lpwstr/>
  </property>
  <property fmtid="{D5CDD505-2E9C-101B-9397-08002B2CF9AE}" pid="34" name="dmsubjectfreekeyword">
    <vt:lpwstr/>
  </property>
  <property fmtid="{D5CDD505-2E9C-101B-9397-08002B2CF9AE}" pid="35" name="dmothercorporate">
    <vt:lpwstr/>
  </property>
  <property fmtid="{D5CDD505-2E9C-101B-9397-08002B2CF9AE}" pid="36" name="dmtopic">
    <vt:lpwstr/>
  </property>
</Properties>
</file>