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2">
  <p:sldMasterIdLst>
    <p:sldMasterId id="2147483648" r:id="rId7"/>
    <p:sldMasterId id="2147483703" r:id="rId8"/>
  </p:sldMasterIdLst>
  <p:notesMasterIdLst>
    <p:notesMasterId r:id="rId41"/>
  </p:notesMasterIdLst>
  <p:handoutMasterIdLst>
    <p:handoutMasterId r:id="rId42"/>
  </p:handoutMasterIdLst>
  <p:sldIdLst>
    <p:sldId id="1102" r:id="rId9"/>
    <p:sldId id="1346" r:id="rId10"/>
    <p:sldId id="1325" r:id="rId11"/>
    <p:sldId id="1347" r:id="rId12"/>
    <p:sldId id="1348" r:id="rId13"/>
    <p:sldId id="1326" r:id="rId14"/>
    <p:sldId id="1355" r:id="rId15"/>
    <p:sldId id="1327" r:id="rId16"/>
    <p:sldId id="1328" r:id="rId17"/>
    <p:sldId id="1329" r:id="rId18"/>
    <p:sldId id="1330" r:id="rId19"/>
    <p:sldId id="1331" r:id="rId20"/>
    <p:sldId id="1332" r:id="rId21"/>
    <p:sldId id="1333" r:id="rId22"/>
    <p:sldId id="1334" r:id="rId23"/>
    <p:sldId id="1335" r:id="rId24"/>
    <p:sldId id="1336" r:id="rId25"/>
    <p:sldId id="1337" r:id="rId26"/>
    <p:sldId id="1338" r:id="rId27"/>
    <p:sldId id="1339" r:id="rId28"/>
    <p:sldId id="1340" r:id="rId29"/>
    <p:sldId id="1349" r:id="rId30"/>
    <p:sldId id="1352" r:id="rId31"/>
    <p:sldId id="1342" r:id="rId32"/>
    <p:sldId id="1351" r:id="rId33"/>
    <p:sldId id="1343" r:id="rId34"/>
    <p:sldId id="1341" r:id="rId35"/>
    <p:sldId id="1353" r:id="rId36"/>
    <p:sldId id="1354" r:id="rId37"/>
    <p:sldId id="1345" r:id="rId38"/>
    <p:sldId id="1356" r:id="rId39"/>
    <p:sldId id="286" r:id="rId40"/>
  </p:sldIdLst>
  <p:sldSz cx="9144000" cy="5143500" type="screen16x9"/>
  <p:notesSz cx="6805613" cy="9944100"/>
  <p:embeddedFontLst>
    <p:embeddedFont>
      <p:font typeface="PT Sans" panose="020B0503020203020204" pitchFamily="34" charset="0"/>
      <p:regular r:id="rId43"/>
      <p:bold r:id="rId44"/>
      <p:italic r:id="rId45"/>
      <p:boldItalic r:id="rId46"/>
    </p:embeddedFont>
  </p:embeddedFont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9990E-6553-2612-1CE9-3E1DEC0609FD}" name="CAPPELLO Maja" initials="CM" userId="S::Maja.CAPPELLO@coe.int::b4fd21fd-fe7e-4b51-975f-dd35cd74c3d9" providerId="AD"/>
  <p188:author id="{39860F42-122D-7120-0A90-3A23266BE934}" name="MUNCH Eric" initials="ME" userId="S::eric.munch@coe.int::b98f37b8-2868-4bb4-b771-bd4644596b3b" providerId="AD"/>
  <p188:author id="{6A88A455-ED19-F6C8-E5F5-FB8A67793CE2}" name="LACOURT Amelie" initials="LA" userId="S::amelie.lacourt@coe.int::7cec3433-9d71-401e-902c-03608edb9b44" providerId="AD"/>
  <p188:author id="{69A5ABD9-2B0A-91EB-79DB-2689B458F30E}" name="Sophie VALAIS" initials="SV" userId="S::Sophie.VALAIS@coe.int::f550d659-ff6a-42f2-9667-36b156e49e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NTAINE Gilles" initials="FG" lastIdx="5" clrIdx="0"/>
  <p:cmAuthor id="1" name="LECAILLIER Sandra" initials="SL" lastIdx="1" clrIdx="1">
    <p:extLst>
      <p:ext uri="{19B8F6BF-5375-455C-9EA6-DF929625EA0E}">
        <p15:presenceInfo xmlns:p15="http://schemas.microsoft.com/office/powerpoint/2012/main" userId="LECAILLIER Sandra" providerId="None"/>
      </p:ext>
    </p:extLst>
  </p:cmAuthor>
  <p:cmAuthor id="2" name="NIKOLTCHEV Susanne" initials="NS" lastIdx="1" clrIdx="2">
    <p:extLst>
      <p:ext uri="{19B8F6BF-5375-455C-9EA6-DF929625EA0E}">
        <p15:presenceInfo xmlns:p15="http://schemas.microsoft.com/office/powerpoint/2012/main" userId="S-1-5-21-1574594750-1263408776-2012955550-35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4D"/>
    <a:srgbClr val="004A82"/>
    <a:srgbClr val="FFFF00"/>
    <a:srgbClr val="F07930"/>
    <a:srgbClr val="89C8F3"/>
    <a:srgbClr val="248C24"/>
    <a:srgbClr val="0F0E7C"/>
    <a:srgbClr val="9A80E4"/>
    <a:srgbClr val="5147CD"/>
    <a:srgbClr val="F49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3537" autoAdjust="0"/>
  </p:normalViewPr>
  <p:slideViewPr>
    <p:cSldViewPr snapToObjects="1">
      <p:cViewPr varScale="1">
        <p:scale>
          <a:sx n="150" d="100"/>
          <a:sy n="150" d="100"/>
        </p:scale>
        <p:origin x="31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48"/>
    </p:cViewPr>
  </p:sorterViewPr>
  <p:notesViewPr>
    <p:cSldViewPr snapToObjects="1">
      <p:cViewPr>
        <p:scale>
          <a:sx n="71" d="100"/>
          <a:sy n="71" d="100"/>
        </p:scale>
        <p:origin x="2966" y="-1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31FE-BC41-4C2F-BB0C-2187B77067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D915-86AD-4BD8-8699-F98310D02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2452-4AA9-4DB3-BF85-7017BF2531D0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0266-3012-4D8F-9DA8-26C930855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16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2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4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51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6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5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49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18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9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2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9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772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73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31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PT Sans" panose="020B05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91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696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33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72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72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52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25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33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5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86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40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79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8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9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8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1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6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8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543050"/>
            <a:ext cx="7772400" cy="1102519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5000" y="27003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012160" y="296627"/>
            <a:ext cx="1173888" cy="100811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xmlns:lc="http://schemas.openxmlformats.org/drawingml/2006/lockedCanvas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3714"/>
            <a:ext cx="3640014" cy="10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8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331639" cy="5045757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2" fontAlgn="auto" hangingPunct="0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mpichaud\Desktop\_Archives Altran\OBS\PowerPoint\Images\filigrane_Logo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" y="4202199"/>
            <a:ext cx="979136" cy="7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2" y="1543054"/>
            <a:ext cx="7772400" cy="1102518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5001" y="270034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012166" y="296629"/>
            <a:ext cx="1173889" cy="100811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473720"/>
            <a:ext cx="3640014" cy="10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574734" y="514379"/>
            <a:ext cx="340668" cy="1763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593" tIns="37296" rIns="74593" bIns="37296"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4608" y="3752800"/>
            <a:ext cx="1173216" cy="11168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593" tIns="37296" rIns="74593" bIns="37296"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C:\Users\mpichaud\Desktop\_Archives Altran\OBS\Logo\Logotype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68" y="4511557"/>
            <a:ext cx="741681" cy="5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-3"/>
            <a:ext cx="9144000" cy="338036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513" tIns="16513" rIns="16513" bIns="16513" numCol="1" spcCol="40456" rtlCol="0" anchor="ctr">
            <a:noAutofit/>
          </a:bodyPr>
          <a:lstStyle/>
          <a:p>
            <a:pPr algn="ctr" defTabSz="268335" fontAlgn="auto" hangingPunct="0">
              <a:spcBef>
                <a:spcPts val="0"/>
              </a:spcBef>
              <a:spcAft>
                <a:spcPts val="0"/>
              </a:spcAft>
            </a:pPr>
            <a:endParaRPr lang="fr-FR" sz="106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4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43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6800" y="1143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6800" y="800101"/>
            <a:ext cx="7848600" cy="4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6804248" y="442367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14400">
              <a:defRPr/>
            </a:pPr>
            <a:fld id="{4143B53F-63C1-437B-AA98-77A170E1C94A}" type="slidenum">
              <a:rPr lang="en-US" altLang="fr-FR" sz="1200" smtClean="0">
                <a:solidFill>
                  <a:srgbClr val="ABACB5"/>
                </a:solidFill>
              </a:rPr>
              <a:pPr algn="r" defTabSz="914400">
                <a:defRPr/>
              </a:pPr>
              <a:t>‹#›</a:t>
            </a:fld>
            <a:endParaRPr lang="en-US" altLang="fr-FR" sz="1200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45757"/>
            <a:ext cx="9144000" cy="97743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ctr" defTabSz="3095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51461"/>
            <a:ext cx="946298" cy="7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83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200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6805" y="114306"/>
            <a:ext cx="7848601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6805" y="800102"/>
            <a:ext cx="7848601" cy="4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6804255" y="442372"/>
            <a:ext cx="2133599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265" tIns="39631" rIns="79265" bIns="396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792618">
              <a:defRPr/>
            </a:pPr>
            <a:fld id="{4143B53F-63C1-437B-AA98-77A170E1C94A}" type="slidenum">
              <a:rPr lang="en-US" altLang="fr-FR" sz="1061" smtClean="0">
                <a:solidFill>
                  <a:srgbClr val="ABACB5"/>
                </a:solidFill>
              </a:rPr>
              <a:pPr algn="r" defTabSz="792618">
                <a:defRPr/>
              </a:pPr>
              <a:t>‹#›</a:t>
            </a:fld>
            <a:endParaRPr lang="en-US" altLang="fr-FR" sz="1061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4996332"/>
            <a:ext cx="9144000" cy="19659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513" tIns="16513" rIns="16513" bIns="16513" numCol="1" spcCol="40456" rtlCol="0" anchor="ctr">
            <a:spAutoFit/>
          </a:bodyPr>
          <a:lstStyle/>
          <a:p>
            <a:pPr marL="0" marR="0" indent="0" algn="ctr" defTabSz="268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061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82" y="4151469"/>
            <a:ext cx="946297" cy="7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61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</p:sldLayoutIdLst>
  <p:hf hdr="0" ftr="0" dt="0"/>
  <p:txStyles>
    <p:titleStyle>
      <a:lvl1pPr algn="l" defTabSz="396310" rtl="0" eaLnBrk="1" fontAlgn="base" hangingPunct="1">
        <a:spcBef>
          <a:spcPct val="0"/>
        </a:spcBef>
        <a:spcAft>
          <a:spcPct val="0"/>
        </a:spcAft>
        <a:defRPr sz="2367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396310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792618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188930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585241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297232" indent="-297232" algn="l" defTabSz="396310" rtl="0" eaLnBrk="1" fontAlgn="base" hangingPunct="1">
        <a:spcBef>
          <a:spcPct val="20000"/>
        </a:spcBef>
        <a:spcAft>
          <a:spcPct val="0"/>
        </a:spcAft>
        <a:defRPr sz="1877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644004" indent="-247694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990775" indent="-198156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387086" indent="-198156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1783395" indent="-198156" algn="l" defTabSz="39631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179705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576013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2972325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368634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39631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92618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18893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585241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198155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377859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774168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170481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hyperlink" Target="mailto:amelie.lacourt@coe.in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hyperlink" Target="http://www.twitch.tv/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hyperlink" Target="http://www.youtube.com/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vimeo.com/" TargetMode="External"/><Relationship Id="rId20" Type="http://schemas.openxmlformats.org/officeDocument/2006/relationships/hyperlink" Target="https://vine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3.gif"/><Relationship Id="rId10" Type="http://schemas.openxmlformats.org/officeDocument/2006/relationships/image" Target="../media/image16.png"/><Relationship Id="rId19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hyperlink" Target="http://www.dailymotion.com/" TargetMode="External"/><Relationship Id="rId22" Type="http://schemas.openxmlformats.org/officeDocument/2006/relationships/hyperlink" Target="http://www.liveleak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hyperlink" Target="http://www.twitch.tv/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hyperlink" Target="http://www.youtube.com/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vimeo.com/" TargetMode="External"/><Relationship Id="rId20" Type="http://schemas.openxmlformats.org/officeDocument/2006/relationships/hyperlink" Target="https://vine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3.gif"/><Relationship Id="rId10" Type="http://schemas.openxmlformats.org/officeDocument/2006/relationships/image" Target="../media/image16.png"/><Relationship Id="rId19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hyperlink" Target="http://www.dailymotion.com/" TargetMode="External"/><Relationship Id="rId22" Type="http://schemas.openxmlformats.org/officeDocument/2006/relationships/hyperlink" Target="http://www.livelea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9900"/>
            <a:ext cx="9144000" cy="1713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11456E"/>
              </a:solidFill>
              <a:latin typeface="PT Sans" panose="020B0503020203020204" pitchFamily="34" charset="0"/>
            </a:endParaRPr>
          </a:p>
          <a:p>
            <a:endParaRPr lang="fr-FR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900"/>
            <a:ext cx="9144000" cy="3429900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235768" y="915565"/>
            <a:ext cx="7800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altLang="fr-FR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EU legislation in the audiovisual sector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48" y="2427734"/>
            <a:ext cx="56886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  <a:ea typeface="Calibri" panose="020F0502020204030204" pitchFamily="34" charset="0"/>
              </a:rPr>
              <a:t>N</a:t>
            </a:r>
            <a:r>
              <a:rPr lang="en-GB" b="1" dirty="0">
                <a:solidFill>
                  <a:schemeClr val="bg2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</a:rPr>
              <a:t>etwork of Ukrainian media lawyers, training session</a:t>
            </a:r>
          </a:p>
          <a:p>
            <a:pPr algn="r" eaLnBrk="1" hangingPunct="1"/>
            <a:r>
              <a:rPr lang="fr-FR" dirty="0">
                <a:solidFill>
                  <a:schemeClr val="bg2"/>
                </a:solidFill>
                <a:latin typeface="PT Sans" panose="020B0503020203020204" pitchFamily="34" charset="0"/>
              </a:rPr>
              <a:t>25 </a:t>
            </a:r>
            <a:r>
              <a:rPr lang="fr-FR" dirty="0" err="1">
                <a:solidFill>
                  <a:schemeClr val="bg2"/>
                </a:solidFill>
                <a:latin typeface="PT Sans" panose="020B0503020203020204" pitchFamily="34" charset="0"/>
              </a:rPr>
              <a:t>October</a:t>
            </a:r>
            <a:r>
              <a:rPr lang="fr-FR" dirty="0">
                <a:solidFill>
                  <a:schemeClr val="bg2"/>
                </a:solidFill>
                <a:latin typeface="PT Sans" panose="020B0503020203020204" pitchFamily="34" charset="0"/>
              </a:rPr>
              <a:t> 2024, Ukraine</a:t>
            </a:r>
          </a:p>
          <a:p>
            <a:pPr algn="r" eaLnBrk="1" hangingPunct="1"/>
            <a:endParaRPr lang="fr-FR" sz="1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051" name="Picture 3" descr="C:\Users\mpichaud\Desktop\_Archives Altran\OBS\PowerPoint\Images\Ellip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863"/>
            <a:ext cx="2076351" cy="23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7">
            <a:extLst>
              <a:ext uri="{FF2B5EF4-FFF2-40B4-BE49-F238E27FC236}">
                <a16:creationId xmlns:a16="http://schemas.microsoft.com/office/drawing/2014/main" id="{312511DE-6B35-4CFE-9588-E401281B7A45}"/>
              </a:ext>
            </a:extLst>
          </p:cNvPr>
          <p:cNvSpPr txBox="1"/>
          <p:nvPr/>
        </p:nvSpPr>
        <p:spPr>
          <a:xfrm>
            <a:off x="127078" y="3599869"/>
            <a:ext cx="566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334D"/>
                </a:solidFill>
                <a:latin typeface="PT Sans" panose="020B0503020203020204" pitchFamily="34" charset="0"/>
              </a:rPr>
              <a:t>Amélie Lacourt	</a:t>
            </a:r>
            <a:endParaRPr lang="en-US" dirty="0">
              <a:solidFill>
                <a:srgbClr val="13334D"/>
              </a:solidFill>
              <a:latin typeface="PT Sans" panose="020B0503020203020204" pitchFamily="34" charset="0"/>
            </a:endParaRPr>
          </a:p>
          <a:p>
            <a:r>
              <a:rPr lang="en-US" dirty="0">
                <a:solidFill>
                  <a:srgbClr val="13334D"/>
                </a:solidFill>
                <a:latin typeface="PT Sans" panose="020B0503020203020204" pitchFamily="34" charset="0"/>
              </a:rPr>
              <a:t>Legal Analyst</a:t>
            </a:r>
          </a:p>
          <a:p>
            <a:r>
              <a:rPr lang="en-US" dirty="0">
                <a:solidFill>
                  <a:srgbClr val="13334D"/>
                </a:solidFill>
                <a:latin typeface="PT Sans" panose="020B0503020203020204" pitchFamily="34" charset="0"/>
              </a:rPr>
              <a:t>European Audiovisual Observatory</a:t>
            </a:r>
          </a:p>
        </p:txBody>
      </p:sp>
      <p:pic>
        <p:nvPicPr>
          <p:cNvPr id="14" name="Image 3" descr="COE logo &amp; European Audiovisual Observatory.png">
            <a:extLst>
              <a:ext uri="{FF2B5EF4-FFF2-40B4-BE49-F238E27FC236}">
                <a16:creationId xmlns:a16="http://schemas.microsoft.com/office/drawing/2014/main" id="{E81CB96B-8B20-4590-9338-9759E8DB8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2" t="22331" r="8464" b="18777"/>
          <a:stretch/>
        </p:blipFill>
        <p:spPr>
          <a:xfrm>
            <a:off x="7956376" y="4156423"/>
            <a:ext cx="936104" cy="76726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E454B-ECEB-69BB-E2BE-00122DF7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150055"/>
            <a:ext cx="2772816" cy="9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914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hange Icons">
            <a:extLst>
              <a:ext uri="{FF2B5EF4-FFF2-40B4-BE49-F238E27FC236}">
                <a16:creationId xmlns:a16="http://schemas.microsoft.com/office/drawing/2014/main" id="{5CE84824-81BE-F29B-A030-962D79C7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" y="1127433"/>
            <a:ext cx="742360" cy="7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ABA53-C6D0-D07D-4EA4-A56E8CDDDB30}"/>
              </a:ext>
            </a:extLst>
          </p:cNvPr>
          <p:cNvSpPr/>
          <p:nvPr/>
        </p:nvSpPr>
        <p:spPr>
          <a:xfrm>
            <a:off x="1717591" y="1108835"/>
            <a:ext cx="57088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100" dirty="0">
                <a:solidFill>
                  <a:srgbClr val="13334D"/>
                </a:solidFill>
                <a:latin typeface="PT Sans" panose="020B0503020203020204" pitchFamily="34" charset="0"/>
              </a:rPr>
              <a:t>  </a:t>
            </a:r>
            <a:r>
              <a:rPr lang="en-US" sz="2000" dirty="0">
                <a:solidFill>
                  <a:srgbClr val="13334D"/>
                </a:solidFill>
                <a:latin typeface="PT Sans" panose="020B0503020203020204" pitchFamily="34" charset="0"/>
              </a:rPr>
              <a:t>KEY CHANGES – Towards more level playing field</a:t>
            </a:r>
            <a:endParaRPr lang="en-US" sz="2100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99481-8876-EAB5-541D-E7369B4362EB}"/>
              </a:ext>
            </a:extLst>
          </p:cNvPr>
          <p:cNvSpPr txBox="1"/>
          <p:nvPr/>
        </p:nvSpPr>
        <p:spPr>
          <a:xfrm>
            <a:off x="1114551" y="1923678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Establishment criteria / jurisdiction + freedom of reception and retransmission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Promotion of European works for VOD services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Audiovisual commercial communications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Video-sharing platforms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Protection of minors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Independence of National Regulatory Authorities (NRAs)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Transparency of media ownership and promotion of media pluralism</a:t>
            </a:r>
          </a:p>
        </p:txBody>
      </p:sp>
    </p:spTree>
    <p:extLst>
      <p:ext uri="{BB962C8B-B14F-4D97-AF65-F5344CB8AC3E}">
        <p14:creationId xmlns:p14="http://schemas.microsoft.com/office/powerpoint/2010/main" val="1012345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CB70A8-1B6A-47F6-E761-7549993FF516}"/>
              </a:ext>
            </a:extLst>
          </p:cNvPr>
          <p:cNvSpPr/>
          <p:nvPr/>
        </p:nvSpPr>
        <p:spPr>
          <a:xfrm>
            <a:off x="673806" y="1635646"/>
            <a:ext cx="7796387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Relevant EAO online </a:t>
            </a:r>
          </a:p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services and publications</a:t>
            </a:r>
            <a:r>
              <a:rPr lang="en-GB" sz="2800" b="1" i="1" dirty="0">
                <a:solidFill>
                  <a:schemeClr val="bg1"/>
                </a:solidFill>
                <a:latin typeface="PT Sans" panose="020B0503020203020204" pitchFamily="34" charset="0"/>
              </a:rPr>
              <a:t>	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956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ABA53-C6D0-D07D-4EA4-A56E8CDDDB30}"/>
              </a:ext>
            </a:extLst>
          </p:cNvPr>
          <p:cNvSpPr/>
          <p:nvPr/>
        </p:nvSpPr>
        <p:spPr>
          <a:xfrm>
            <a:off x="3008239" y="1837913"/>
            <a:ext cx="1974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000" b="1" u="sng" dirty="0" err="1">
                <a:solidFill>
                  <a:srgbClr val="13334D"/>
                </a:solidFill>
                <a:latin typeface="PT Sans" panose="020B0503020203020204" pitchFamily="34" charset="0"/>
              </a:rPr>
              <a:t>AVMSDatabase</a:t>
            </a:r>
            <a:endParaRPr lang="en-US" sz="2000" b="1" u="sng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7AAF6-CECA-1821-86C7-54A04E3973EA}"/>
              </a:ext>
            </a:extLst>
          </p:cNvPr>
          <p:cNvSpPr txBox="1"/>
          <p:nvPr/>
        </p:nvSpPr>
        <p:spPr>
          <a:xfrm>
            <a:off x="3030180" y="2492771"/>
            <a:ext cx="505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310"/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on the transposition of the AVMS Directive into national legislation. </a:t>
            </a:r>
          </a:p>
        </p:txBody>
      </p:sp>
      <p:pic>
        <p:nvPicPr>
          <p:cNvPr id="6" name="Picture 4" descr="AVMSD Database">
            <a:extLst>
              <a:ext uri="{FF2B5EF4-FFF2-40B4-BE49-F238E27FC236}">
                <a16:creationId xmlns:a16="http://schemas.microsoft.com/office/drawing/2014/main" id="{672F2C56-38F8-F100-6C60-A20B6EA4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29" y="2244946"/>
            <a:ext cx="1161537" cy="10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EFCE4-1AA3-290F-BE4A-BA52282B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82" y="1918238"/>
            <a:ext cx="694445" cy="6944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62CB62-F81C-FA4F-0A54-3BF14DB90F11}"/>
              </a:ext>
            </a:extLst>
          </p:cNvPr>
          <p:cNvSpPr/>
          <p:nvPr/>
        </p:nvSpPr>
        <p:spPr>
          <a:xfrm>
            <a:off x="724893" y="1718183"/>
            <a:ext cx="1872208" cy="200569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1A903-42B0-8355-5B80-E1980A702554}"/>
              </a:ext>
            </a:extLst>
          </p:cNvPr>
          <p:cNvSpPr txBox="1"/>
          <p:nvPr/>
        </p:nvSpPr>
        <p:spPr>
          <a:xfrm>
            <a:off x="3008240" y="3416101"/>
            <a:ext cx="2205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r>
              <a:rPr lang="fr-FR" sz="1400" i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fr-FR" sz="1400" i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avmsd</a:t>
            </a:r>
            <a:r>
              <a:rPr lang="fr-FR" sz="1400" i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.obs.int</a:t>
            </a:r>
          </a:p>
        </p:txBody>
      </p:sp>
    </p:spTree>
    <p:extLst>
      <p:ext uri="{BB962C8B-B14F-4D97-AF65-F5344CB8AC3E}">
        <p14:creationId xmlns:p14="http://schemas.microsoft.com/office/powerpoint/2010/main" val="641860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ABA53-C6D0-D07D-4EA4-A56E8CDDDB30}"/>
              </a:ext>
            </a:extLst>
          </p:cNvPr>
          <p:cNvSpPr/>
          <p:nvPr/>
        </p:nvSpPr>
        <p:spPr>
          <a:xfrm>
            <a:off x="3008239" y="1837913"/>
            <a:ext cx="1974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000" b="1" u="sng" dirty="0" err="1">
                <a:solidFill>
                  <a:srgbClr val="13334D"/>
                </a:solidFill>
                <a:latin typeface="PT Sans" panose="020B0503020203020204" pitchFamily="34" charset="0"/>
              </a:rPr>
              <a:t>AVMSDigest</a:t>
            </a:r>
            <a:endParaRPr lang="en-US" sz="2000" b="1" u="sng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7AAF6-CECA-1821-86C7-54A04E3973EA}"/>
              </a:ext>
            </a:extLst>
          </p:cNvPr>
          <p:cNvSpPr txBox="1"/>
          <p:nvPr/>
        </p:nvSpPr>
        <p:spPr>
          <a:xfrm>
            <a:off x="3029445" y="2626258"/>
            <a:ext cx="562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9631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promotion of European works (2023)</a:t>
            </a:r>
          </a:p>
          <a:p>
            <a:pPr marL="285750" indent="-285750" defTabSz="39631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screens: Protecting minors online (Fall 2024)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62CB62-F81C-FA4F-0A54-3BF14DB90F11}"/>
              </a:ext>
            </a:extLst>
          </p:cNvPr>
          <p:cNvSpPr/>
          <p:nvPr/>
        </p:nvSpPr>
        <p:spPr>
          <a:xfrm>
            <a:off x="724893" y="1718183"/>
            <a:ext cx="1872208" cy="200569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1A903-42B0-8355-5B80-E1980A702554}"/>
              </a:ext>
            </a:extLst>
          </p:cNvPr>
          <p:cNvSpPr txBox="1"/>
          <p:nvPr/>
        </p:nvSpPr>
        <p:spPr>
          <a:xfrm>
            <a:off x="3008240" y="3416101"/>
            <a:ext cx="5236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r>
              <a:rPr lang="fr-FR" sz="1400" i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https://rm.coe.int/avmsdigest-the-promotion-of-european-works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42D7C-878F-7A48-B309-4A89489E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37" y="1964806"/>
            <a:ext cx="1007519" cy="15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7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ABA53-C6D0-D07D-4EA4-A56E8CDDDB30}"/>
              </a:ext>
            </a:extLst>
          </p:cNvPr>
          <p:cNvSpPr/>
          <p:nvPr/>
        </p:nvSpPr>
        <p:spPr>
          <a:xfrm>
            <a:off x="3008239" y="1739996"/>
            <a:ext cx="5410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000" b="1" u="sng" dirty="0">
                <a:solidFill>
                  <a:srgbClr val="13334D"/>
                </a:solidFill>
                <a:latin typeface="PT Sans" panose="020B0503020203020204" pitchFamily="34" charset="0"/>
              </a:rPr>
              <a:t>Mapping on the application of the AVMSD in selected non-EU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7AAF6-CECA-1821-86C7-54A04E3973EA}"/>
              </a:ext>
            </a:extLst>
          </p:cNvPr>
          <p:cNvSpPr txBox="1"/>
          <p:nvPr/>
        </p:nvSpPr>
        <p:spPr>
          <a:xfrm>
            <a:off x="3029445" y="2523549"/>
            <a:ext cx="562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310"/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on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developments in the media field 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range of non-EU countries conducted by the EAO in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and 2023 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published in April 2024.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62CB62-F81C-FA4F-0A54-3BF14DB90F11}"/>
              </a:ext>
            </a:extLst>
          </p:cNvPr>
          <p:cNvSpPr/>
          <p:nvPr/>
        </p:nvSpPr>
        <p:spPr>
          <a:xfrm>
            <a:off x="724893" y="1718183"/>
            <a:ext cx="1872208" cy="200569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1A903-42B0-8355-5B80-E1980A702554}"/>
              </a:ext>
            </a:extLst>
          </p:cNvPr>
          <p:cNvSpPr txBox="1"/>
          <p:nvPr/>
        </p:nvSpPr>
        <p:spPr>
          <a:xfrm>
            <a:off x="3037460" y="3640147"/>
            <a:ext cx="5236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r>
              <a:rPr lang="fr-FR" sz="1400" i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https://www.obs.coe.int/en/web/observatoire/mapping-reports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E4545-E8F5-00EE-A26D-BD1A875B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1" y="1908476"/>
            <a:ext cx="1152128" cy="162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0731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CB70A8-1B6A-47F6-E761-7549993FF516}"/>
              </a:ext>
            </a:extLst>
          </p:cNvPr>
          <p:cNvSpPr/>
          <p:nvPr/>
        </p:nvSpPr>
        <p:spPr>
          <a:xfrm>
            <a:off x="673806" y="1635646"/>
            <a:ext cx="7796387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Mapping on the application of the AVMSD in selected non-EU countries</a:t>
            </a:r>
            <a:r>
              <a:rPr lang="en-GB" sz="2800" b="1" i="1" dirty="0">
                <a:solidFill>
                  <a:schemeClr val="bg1"/>
                </a:solidFill>
                <a:latin typeface="PT Sans" panose="020B0503020203020204" pitchFamily="34" charset="0"/>
              </a:rPr>
              <a:t>	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7553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Mapping on the application of AVMSD in selected non-EU countries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4F07E-1BEE-29E1-1EEE-B2774E3D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6" y="2207710"/>
            <a:ext cx="1512168" cy="1390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54664-8717-4772-F040-A9343DF414AC}"/>
              </a:ext>
            </a:extLst>
          </p:cNvPr>
          <p:cNvSpPr txBox="1"/>
          <p:nvPr/>
        </p:nvSpPr>
        <p:spPr>
          <a:xfrm>
            <a:off x="2411761" y="2110345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96310">
              <a:spcAft>
                <a:spcPts val="1200"/>
              </a:spcAft>
            </a:pP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11 countries covered – incl. candidate countries: </a:t>
            </a:r>
          </a:p>
          <a:p>
            <a:pPr algn="just" defTabSz="396310">
              <a:spcAft>
                <a:spcPts val="0"/>
              </a:spcAft>
            </a:pPr>
            <a:endParaRPr lang="en-US" kern="100" dirty="0">
              <a:solidFill>
                <a:srgbClr val="000000"/>
              </a:solidFill>
              <a:latin typeface="PT Sans" panose="020B0503020203020204" pitchFamily="34" charset="0"/>
              <a:cs typeface="Times New Roman" panose="02020603050405020304" pitchFamily="18" charset="0"/>
            </a:endParaRPr>
          </a:p>
          <a:p>
            <a:pPr algn="just" defTabSz="396310"/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Albania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Armenia,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Bosnia and Herzegovina</a:t>
            </a:r>
            <a:r>
              <a:rPr lang="en-US" kern="100" dirty="0"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latin typeface="PT Sans" panose="020B0503020203020204" pitchFamily="34" charset="0"/>
                <a:cs typeface="Times New Roman" panose="02020603050405020304" pitchFamily="18" charset="0"/>
              </a:rPr>
              <a:t>Georgia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Moldova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Montenegro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North Macedonia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Serbia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Tunisia, </a:t>
            </a:r>
            <a:r>
              <a:rPr lang="en-US" b="1" kern="100" dirty="0">
                <a:ln w="0"/>
                <a:solidFill>
                  <a:srgbClr val="004A82"/>
                </a:solidFill>
                <a:effectLst>
                  <a:glow rad="63500">
                    <a:srgbClr val="FFFF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cs typeface="Times New Roman" panose="02020603050405020304" pitchFamily="18" charset="0"/>
              </a:rPr>
              <a:t>Ukraine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Kosovo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8307-4FC1-A3AD-8B88-74223E8C2B0C}"/>
              </a:ext>
            </a:extLst>
          </p:cNvPr>
          <p:cNvSpPr txBox="1"/>
          <p:nvPr/>
        </p:nvSpPr>
        <p:spPr>
          <a:xfrm>
            <a:off x="143508" y="1246119"/>
            <a:ext cx="244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2C3F49"/>
                </a:solidFill>
                <a:latin typeface="PT Sans" panose="020B0503020203020204" pitchFamily="34" charset="0"/>
              </a:rPr>
              <a:t>PROJECT SCOPE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207371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Mapping on the application of AVMSD in selected non-EU countries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55828-7120-9C39-2BD4-E69E932CFEC4}"/>
              </a:ext>
            </a:extLst>
          </p:cNvPr>
          <p:cNvSpPr txBox="1"/>
          <p:nvPr/>
        </p:nvSpPr>
        <p:spPr>
          <a:xfrm>
            <a:off x="-10492" y="960367"/>
            <a:ext cx="5455369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solidFill>
                  <a:srgbClr val="2C3F49"/>
                </a:solidFill>
                <a:latin typeface="PT Sans" panose="020B0503020203020204" pitchFamily="34" charset="0"/>
              </a:rPr>
              <a:t>KEY-FINDINGS</a:t>
            </a:r>
          </a:p>
        </p:txBody>
      </p:sp>
      <p:pic>
        <p:nvPicPr>
          <p:cNvPr id="4" name="Picture 2" descr="Two options, two ways icon - Download on Iconfinder">
            <a:extLst>
              <a:ext uri="{FF2B5EF4-FFF2-40B4-BE49-F238E27FC236}">
                <a16:creationId xmlns:a16="http://schemas.microsoft.com/office/drawing/2014/main" id="{0F770703-E269-1536-6717-FBBD9628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883" y="1882258"/>
            <a:ext cx="1325070" cy="14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96385D-BA60-81FE-53EC-E58902AF8D30}"/>
              </a:ext>
            </a:extLst>
          </p:cNvPr>
          <p:cNvSpPr/>
          <p:nvPr/>
        </p:nvSpPr>
        <p:spPr>
          <a:xfrm>
            <a:off x="2393667" y="1177314"/>
            <a:ext cx="4473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4A82"/>
                </a:solidFill>
                <a:latin typeface="PT Sans" panose="020B0503020203020204" pitchFamily="34" charset="0"/>
              </a:rPr>
              <a:t>Mostly in line with AVMSD 2010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706E8-2FDD-F1F8-28A9-3464A3235610}"/>
              </a:ext>
            </a:extLst>
          </p:cNvPr>
          <p:cNvSpPr/>
          <p:nvPr/>
        </p:nvSpPr>
        <p:spPr>
          <a:xfrm>
            <a:off x="2393667" y="2268562"/>
            <a:ext cx="5957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1600" b="1" dirty="0">
                <a:solidFill>
                  <a:srgbClr val="004A82"/>
                </a:solidFill>
                <a:latin typeface="PT Sans" panose="020B0503020203020204" pitchFamily="34" charset="0"/>
              </a:rPr>
              <a:t>Push towards legal reforms in line with AVMSD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C661C-02B7-B387-002D-5297A916EF93}"/>
              </a:ext>
            </a:extLst>
          </p:cNvPr>
          <p:cNvSpPr txBox="1"/>
          <p:nvPr/>
        </p:nvSpPr>
        <p:spPr>
          <a:xfrm>
            <a:off x="2393667" y="2753704"/>
            <a:ext cx="56745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Updating and additions of </a:t>
            </a:r>
            <a:r>
              <a:rPr lang="en-GB" sz="1400" b="1" dirty="0">
                <a:latin typeface="PT Sans" panose="020B0503020203020204" pitchFamily="34" charset="0"/>
              </a:rPr>
              <a:t>definitions</a:t>
            </a:r>
            <a:r>
              <a:rPr lang="en-GB" sz="1400" dirty="0">
                <a:latin typeface="PT Sans" panose="020B0503020203020204" pitchFamily="34" charset="0"/>
              </a:rPr>
              <a:t> (e.g. VSPs, UGC…)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Level-playing field for linear/on-demand AVMS re. </a:t>
            </a:r>
            <a:r>
              <a:rPr lang="en-GB" sz="1400" b="1" dirty="0">
                <a:latin typeface="PT Sans" panose="020B0503020203020204" pitchFamily="34" charset="0"/>
              </a:rPr>
              <a:t>European works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Relaxation of rules on </a:t>
            </a:r>
            <a:r>
              <a:rPr lang="en-GB" sz="1400" b="1" dirty="0">
                <a:latin typeface="PT Sans" panose="020B0503020203020204" pitchFamily="34" charset="0"/>
              </a:rPr>
              <a:t>audiovisual commercial communications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Expansion of rules to </a:t>
            </a:r>
            <a:r>
              <a:rPr lang="en-GB" sz="1400" b="1" dirty="0">
                <a:latin typeface="PT Sans" panose="020B0503020203020204" pitchFamily="34" charset="0"/>
              </a:rPr>
              <a:t>include VSPs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Additional provisions regarding the </a:t>
            </a:r>
            <a:r>
              <a:rPr lang="en-GB" sz="1400" b="1" dirty="0">
                <a:latin typeface="PT Sans" panose="020B0503020203020204" pitchFamily="34" charset="0"/>
              </a:rPr>
              <a:t>independence of the NRA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Provisions on </a:t>
            </a:r>
            <a:r>
              <a:rPr lang="en-US" sz="1400" b="1" dirty="0">
                <a:latin typeface="PT Sans" panose="020B0503020203020204" pitchFamily="34" charset="0"/>
              </a:rPr>
              <a:t>transparency of media ownership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Strengthening rules on </a:t>
            </a:r>
            <a:r>
              <a:rPr lang="en-US" sz="1400" b="1" dirty="0">
                <a:latin typeface="PT Sans" panose="020B0503020203020204" pitchFamily="34" charset="0"/>
              </a:rPr>
              <a:t>accessibility to people with disabilities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C62FF-2DE4-FDC3-3663-6D8E2D9BA9B0}"/>
              </a:ext>
            </a:extLst>
          </p:cNvPr>
          <p:cNvSpPr txBox="1"/>
          <p:nvPr/>
        </p:nvSpPr>
        <p:spPr>
          <a:xfrm>
            <a:off x="2393667" y="1565118"/>
            <a:ext cx="623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PT Sans" panose="020B0503020203020204" pitchFamily="34" charset="0"/>
              </a:rPr>
              <a:t>The majority of the 11 countries covered broadly contained or reflected the provisions of the AVMSD 2010</a:t>
            </a:r>
          </a:p>
        </p:txBody>
      </p:sp>
    </p:spTree>
    <p:extLst>
      <p:ext uri="{BB962C8B-B14F-4D97-AF65-F5344CB8AC3E}">
        <p14:creationId xmlns:p14="http://schemas.microsoft.com/office/powerpoint/2010/main" val="3997703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Mapping on the application of AVMSD in selected non-EU countries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55828-7120-9C39-2BD4-E69E932CFEC4}"/>
              </a:ext>
            </a:extLst>
          </p:cNvPr>
          <p:cNvSpPr txBox="1"/>
          <p:nvPr/>
        </p:nvSpPr>
        <p:spPr>
          <a:xfrm>
            <a:off x="-10492" y="1006334"/>
            <a:ext cx="5455369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solidFill>
                  <a:srgbClr val="2C3F49"/>
                </a:solidFill>
                <a:latin typeface="PT Sans" panose="020B0503020203020204" pitchFamily="34" charset="0"/>
              </a:rPr>
              <a:t>GENERAL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694A4-4E4E-58C4-73CD-F26E291C627A}"/>
              </a:ext>
            </a:extLst>
          </p:cNvPr>
          <p:cNvSpPr txBox="1"/>
          <p:nvPr/>
        </p:nvSpPr>
        <p:spPr>
          <a:xfrm>
            <a:off x="2195736" y="1990204"/>
            <a:ext cx="5256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of </a:t>
            </a: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non-discrimination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addressed in a range of legislation (Constitution, Criminal law, Audiovisual law, specific laws)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Prohibition of </a:t>
            </a: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incitement to hatred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in a range of legislations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(Constitution, Criminal law, Audiovisual law)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Prohibition of illegal content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largely addressed in Criminal codes, except where new amendments to Audiovisual law, in line with AVMSD </a:t>
            </a:r>
            <a:endParaRPr kumimoji="0" lang="en-GB" sz="1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Merger with solid fill">
            <a:extLst>
              <a:ext uri="{FF2B5EF4-FFF2-40B4-BE49-F238E27FC236}">
                <a16:creationId xmlns:a16="http://schemas.microsoft.com/office/drawing/2014/main" id="{AE4E4251-C24E-CAA7-DB2B-C90BD329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377" y="1990204"/>
            <a:ext cx="1834344" cy="18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Mapping on the application of AVMSD in selected non-EU countries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55828-7120-9C39-2BD4-E69E932CFEC4}"/>
              </a:ext>
            </a:extLst>
          </p:cNvPr>
          <p:cNvSpPr txBox="1"/>
          <p:nvPr/>
        </p:nvSpPr>
        <p:spPr>
          <a:xfrm>
            <a:off x="-10492" y="1006334"/>
            <a:ext cx="5455369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solidFill>
                  <a:srgbClr val="2C3F49"/>
                </a:solidFill>
                <a:latin typeface="PT Sans" panose="020B0503020203020204" pitchFamily="34" charset="0"/>
              </a:rPr>
              <a:t>LEGISLATIVE APPROACHES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5D6E-54D7-236F-31F0-D8A61D557266}"/>
              </a:ext>
            </a:extLst>
          </p:cNvPr>
          <p:cNvSpPr/>
          <p:nvPr/>
        </p:nvSpPr>
        <p:spPr>
          <a:xfrm>
            <a:off x="2208335" y="1690110"/>
            <a:ext cx="4473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PT Sans" panose="020B0503020203020204" pitchFamily="34" charset="0"/>
              </a:rPr>
              <a:t>Collaborative</a:t>
            </a:r>
            <a:r>
              <a:rPr lang="en-US" sz="2000" b="1" dirty="0">
                <a:solidFill>
                  <a:srgbClr val="004A82"/>
                </a:solidFill>
                <a:latin typeface="PT Sans" panose="020B0503020203020204" pitchFamily="34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PT Sans" panose="020B0503020203020204" pitchFamily="34" charset="0"/>
              </a:rPr>
              <a:t>approaches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F4FCA1-0F4B-0FE1-A64D-1EEDE5233061}"/>
              </a:ext>
            </a:extLst>
          </p:cNvPr>
          <p:cNvSpPr/>
          <p:nvPr/>
        </p:nvSpPr>
        <p:spPr>
          <a:xfrm>
            <a:off x="2225723" y="2824774"/>
            <a:ext cx="558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A82"/>
                </a:solidFill>
                <a:latin typeface="PT Sans" panose="020B0503020203020204" pitchFamily="34" charset="0"/>
              </a:rPr>
              <a:t>New areas covered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1AF3F-9E9A-D351-D784-564AE2E9439A}"/>
              </a:ext>
            </a:extLst>
          </p:cNvPr>
          <p:cNvSpPr txBox="1"/>
          <p:nvPr/>
        </p:nvSpPr>
        <p:spPr>
          <a:xfrm>
            <a:off x="2225723" y="3194106"/>
            <a:ext cx="543921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All laws and draft laws address the issue of </a:t>
            </a:r>
            <a:r>
              <a:rPr lang="en-US" sz="1400" b="1" dirty="0">
                <a:latin typeface="PT Sans" panose="020B0503020203020204" pitchFamily="34" charset="0"/>
              </a:rPr>
              <a:t>Video Sharing Platforms </a:t>
            </a:r>
            <a:r>
              <a:rPr lang="en-US" sz="1400" dirty="0">
                <a:latin typeface="PT Sans" panose="020B0503020203020204" pitchFamily="34" charset="0"/>
              </a:rPr>
              <a:t>(VSPs) and secondary legislation is likely to be developed in this area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PT Sans" panose="020B0503020203020204" pitchFamily="34" charset="0"/>
              </a:rPr>
              <a:t>National Regulatory Authorities </a:t>
            </a:r>
            <a:r>
              <a:rPr lang="en-US" sz="1400" dirty="0">
                <a:latin typeface="PT Sans" panose="020B0503020203020204" pitchFamily="34" charset="0"/>
              </a:rPr>
              <a:t>(NRAs) frequently play a significant role in most countries in the development of legislative proposals.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2274D-1263-3961-8E33-F02CCF1E2475}"/>
              </a:ext>
            </a:extLst>
          </p:cNvPr>
          <p:cNvSpPr txBox="1"/>
          <p:nvPr/>
        </p:nvSpPr>
        <p:spPr>
          <a:xfrm>
            <a:off x="2225723" y="2123574"/>
            <a:ext cx="55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A common approach in many of the countries covered is to </a:t>
            </a:r>
            <a:r>
              <a:rPr lang="en-US" sz="1400" b="1" dirty="0">
                <a:latin typeface="PT Sans" panose="020B0503020203020204" pitchFamily="34" charset="0"/>
              </a:rPr>
              <a:t>engage stakeholders extensively </a:t>
            </a:r>
            <a:r>
              <a:rPr lang="en-US" sz="1400" dirty="0">
                <a:latin typeface="PT Sans" panose="020B0503020203020204" pitchFamily="34" charset="0"/>
              </a:rPr>
              <a:t>in the development of draft laws</a:t>
            </a:r>
          </a:p>
        </p:txBody>
      </p:sp>
      <p:pic>
        <p:nvPicPr>
          <p:cNvPr id="9" name="Picture 2" descr="Two options, two ways icon - Download on Iconfinder">
            <a:extLst>
              <a:ext uri="{FF2B5EF4-FFF2-40B4-BE49-F238E27FC236}">
                <a16:creationId xmlns:a16="http://schemas.microsoft.com/office/drawing/2014/main" id="{5EE9AB91-4A58-3AD0-AF53-A403002F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867" y="2284582"/>
            <a:ext cx="1325070" cy="14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09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B4FED3-2780-F0C7-0310-2052BC1EA84C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European Audiovisual Observatory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D8763-E3FD-CF26-0844-EB426860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27" y="1657746"/>
            <a:ext cx="5629746" cy="1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D8C3C-33A0-71CA-0C2F-A24374D28A7E}"/>
              </a:ext>
            </a:extLst>
          </p:cNvPr>
          <p:cNvSpPr txBox="1"/>
          <p:nvPr/>
        </p:nvSpPr>
        <p:spPr>
          <a:xfrm>
            <a:off x="2447764" y="357986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40 </a:t>
            </a:r>
            <a:r>
              <a:rPr lang="fr-FR" dirty="0" err="1">
                <a:latin typeface="PT Sans" panose="020B0503020203020204" pitchFamily="34" charset="0"/>
              </a:rPr>
              <a:t>member</a:t>
            </a:r>
            <a:r>
              <a:rPr lang="fr-FR" dirty="0">
                <a:latin typeface="PT Sans" panose="020B0503020203020204" pitchFamily="34" charset="0"/>
              </a:rPr>
              <a:t> states + European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PT Sans" panose="020B0503020203020204" pitchFamily="34" charset="0"/>
              </a:rPr>
              <a:t>Executive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T Sans" panose="020B0503020203020204" pitchFamily="34" charset="0"/>
              </a:rPr>
              <a:t>Advisory Committee</a:t>
            </a:r>
            <a:endParaRPr lang="fr-FR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7F7C7-51C2-7E32-0C27-22D30295E2ED}"/>
              </a:ext>
            </a:extLst>
          </p:cNvPr>
          <p:cNvSpPr txBox="1"/>
          <p:nvPr/>
        </p:nvSpPr>
        <p:spPr>
          <a:xfrm>
            <a:off x="3923928" y="101627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>
                <a:latin typeface="PT Sans" panose="020B0503020203020204" pitchFamily="34" charset="0"/>
              </a:rPr>
              <a:t>Since</a:t>
            </a:r>
            <a:r>
              <a:rPr lang="fr-FR" u="sng" dirty="0">
                <a:latin typeface="PT Sans" panose="020B0503020203020204" pitchFamily="34" charset="0"/>
              </a:rPr>
              <a:t> 1992</a:t>
            </a:r>
          </a:p>
        </p:txBody>
      </p:sp>
    </p:spTree>
    <p:extLst>
      <p:ext uri="{BB962C8B-B14F-4D97-AF65-F5344CB8AC3E}">
        <p14:creationId xmlns:p14="http://schemas.microsoft.com/office/powerpoint/2010/main" val="4110515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Mapping on the application of AVMSD in selected non-EU countries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55828-7120-9C39-2BD4-E69E932CFEC4}"/>
              </a:ext>
            </a:extLst>
          </p:cNvPr>
          <p:cNvSpPr txBox="1"/>
          <p:nvPr/>
        </p:nvSpPr>
        <p:spPr>
          <a:xfrm>
            <a:off x="-10492" y="1006334"/>
            <a:ext cx="5455369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solidFill>
                  <a:srgbClr val="2C3F49"/>
                </a:solidFill>
                <a:latin typeface="PT Sans" panose="020B0503020203020204" pitchFamily="34" charset="0"/>
              </a:rPr>
              <a:t>ONGOING CHALLENGES</a:t>
            </a:r>
          </a:p>
        </p:txBody>
      </p:sp>
      <p:pic>
        <p:nvPicPr>
          <p:cNvPr id="9" name="Picture 2" descr="Two options, two ways icon - Download on Iconfinder">
            <a:extLst>
              <a:ext uri="{FF2B5EF4-FFF2-40B4-BE49-F238E27FC236}">
                <a16:creationId xmlns:a16="http://schemas.microsoft.com/office/drawing/2014/main" id="{5EE9AB91-4A58-3AD0-AF53-A403002F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867" y="2284582"/>
            <a:ext cx="1325070" cy="14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0BE62-D7BC-F4CD-47AF-CAFF5ED44921}"/>
              </a:ext>
            </a:extLst>
          </p:cNvPr>
          <p:cNvSpPr/>
          <p:nvPr/>
        </p:nvSpPr>
        <p:spPr>
          <a:xfrm>
            <a:off x="2339752" y="1755745"/>
            <a:ext cx="553279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4A82"/>
                </a:solidFill>
                <a:latin typeface="PT Sans" panose="020B0503020203020204" pitchFamily="34" charset="0"/>
              </a:rPr>
              <a:t>Freedom of expression / freedom of the media</a:t>
            </a: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of journalists and media workers</a:t>
            </a: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situation of the media sector</a:t>
            </a: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Disinformation and online media hate speech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98901-BCBF-E967-529F-EC5D91E2AB39}"/>
              </a:ext>
            </a:extLst>
          </p:cNvPr>
          <p:cNvSpPr/>
          <p:nvPr/>
        </p:nvSpPr>
        <p:spPr>
          <a:xfrm>
            <a:off x="2402883" y="3229917"/>
            <a:ext cx="59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b="1" dirty="0">
                <a:solidFill>
                  <a:srgbClr val="004A82"/>
                </a:solidFill>
                <a:latin typeface="PT Sans" panose="020B0503020203020204" pitchFamily="34" charset="0"/>
              </a:rPr>
              <a:t>Independence of national regulatory authorities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54523-C79F-817A-6D12-4160F287D955}"/>
              </a:ext>
            </a:extLst>
          </p:cNvPr>
          <p:cNvSpPr txBox="1"/>
          <p:nvPr/>
        </p:nvSpPr>
        <p:spPr>
          <a:xfrm>
            <a:off x="2386541" y="3691581"/>
            <a:ext cx="5439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Funding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Powers of enforcement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Appointment and dismissal of members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T Sans" panose="020B0503020203020204" pitchFamily="34" charset="0"/>
              </a:rPr>
              <a:t>Media ownership</a:t>
            </a:r>
          </a:p>
        </p:txBody>
      </p:sp>
    </p:spTree>
    <p:extLst>
      <p:ext uri="{BB962C8B-B14F-4D97-AF65-F5344CB8AC3E}">
        <p14:creationId xmlns:p14="http://schemas.microsoft.com/office/powerpoint/2010/main" val="4108322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5D15C8-46DD-A654-10A7-60ADA27576F5}"/>
              </a:ext>
            </a:extLst>
          </p:cNvPr>
          <p:cNvSpPr/>
          <p:nvPr/>
        </p:nvSpPr>
        <p:spPr>
          <a:xfrm>
            <a:off x="1627395" y="1875809"/>
            <a:ext cx="5889209" cy="75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Digital Services Act (DSA)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50642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Digital Services Act (DSA)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A5BAA-9555-F7FF-5D02-24AD1BCC3AB5}"/>
              </a:ext>
            </a:extLst>
          </p:cNvPr>
          <p:cNvSpPr txBox="1"/>
          <p:nvPr/>
        </p:nvSpPr>
        <p:spPr>
          <a:xfrm>
            <a:off x="683568" y="2647821"/>
            <a:ext cx="70927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sng" dirty="0">
                <a:solidFill>
                  <a:srgbClr val="13334D"/>
                </a:solidFill>
                <a:effectLst/>
                <a:latin typeface="PT Sans" panose="020B0503020203020204" pitchFamily="34" charset="0"/>
              </a:rPr>
              <a:t>The DSA aims to</a:t>
            </a:r>
            <a:r>
              <a:rPr lang="en-US" b="0" i="0" dirty="0">
                <a:solidFill>
                  <a:srgbClr val="13334D"/>
                </a:solidFill>
                <a:effectLst/>
                <a:latin typeface="PT Sans" panose="020B0503020203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000" dirty="0"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 Protect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users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 and their fundamental rights online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 Prevent the spread of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illegal content 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and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disinformation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 Foster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innovation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 and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competition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 in the digital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 Increase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transparency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 and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accountability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 of online platforms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F9182-0ABB-8455-3947-6EF97984E3CA}"/>
              </a:ext>
            </a:extLst>
          </p:cNvPr>
          <p:cNvSpPr txBox="1"/>
          <p:nvPr/>
        </p:nvSpPr>
        <p:spPr>
          <a:xfrm>
            <a:off x="611560" y="1244664"/>
            <a:ext cx="817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96310">
              <a:spcAft>
                <a:spcPts val="1200"/>
              </a:spcAft>
              <a:defRPr/>
            </a:pPr>
            <a:r>
              <a:rPr kumimoji="0" lang="en-US" i="0" u="sng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Timeline</a:t>
            </a:r>
            <a:r>
              <a:rPr kumimoji="0" lang="en-US" i="0" u="none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 defTabSz="39631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Regulation adopted</a:t>
            </a:r>
            <a:r>
              <a:rPr kumimoji="0" lang="en-US" sz="1600" i="0" u="none" strike="noStrike" kern="1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on: </a:t>
            </a:r>
            <a:r>
              <a:rPr kumimoji="0" lang="en-US" sz="1600" b="1" i="0" u="none" strike="noStrike" kern="1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19 Oct. 2022</a:t>
            </a:r>
          </a:p>
          <a:p>
            <a:pPr marL="285750" lvl="0" indent="-285750" algn="just" defTabSz="39631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Directly applicable since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August 2023 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- Applicable to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u="sng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all platforms since February 2024</a:t>
            </a:r>
            <a:endParaRPr kumimoji="0" lang="en-US" sz="1600" b="1" i="0" u="sng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76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Digital Services Act (DSA)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8C134-FD26-EFA2-62EC-5CE5FE571E88}"/>
              </a:ext>
            </a:extLst>
          </p:cNvPr>
          <p:cNvSpPr txBox="1"/>
          <p:nvPr/>
        </p:nvSpPr>
        <p:spPr>
          <a:xfrm>
            <a:off x="755576" y="1203598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13334D"/>
                </a:solidFill>
                <a:latin typeface="PT Sans" panose="020B0503020203020204" pitchFamily="34" charset="0"/>
              </a:rPr>
              <a:t>Scope:</a:t>
            </a:r>
          </a:p>
          <a:p>
            <a:endParaRPr lang="en-US" sz="800" dirty="0">
              <a:latin typeface="PT Sans" panose="020B0503020203020204" pitchFamily="34" charset="0"/>
            </a:endParaRPr>
          </a:p>
          <a:p>
            <a:r>
              <a:rPr lang="en-US" sz="1600" dirty="0">
                <a:latin typeface="PT Sans" panose="020B0503020203020204" pitchFamily="34" charset="0"/>
              </a:rPr>
              <a:t>V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arious online intermediaries and platforms operating in the EU, including marketplaces, social networks, content-sharing platforms, app stores…</a:t>
            </a:r>
            <a:endParaRPr lang="fr-FR" sz="16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A6858-CA3F-B923-4599-B9DC16F75D51}"/>
              </a:ext>
            </a:extLst>
          </p:cNvPr>
          <p:cNvSpPr txBox="1"/>
          <p:nvPr/>
        </p:nvSpPr>
        <p:spPr>
          <a:xfrm>
            <a:off x="755576" y="2283718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solidFill>
                  <a:srgbClr val="13334D"/>
                </a:solidFill>
                <a:latin typeface="PT Sans" panose="020B0503020203020204" pitchFamily="34" charset="0"/>
              </a:rPr>
              <a:t>Impact:</a:t>
            </a:r>
          </a:p>
          <a:p>
            <a:pPr algn="l"/>
            <a:endParaRPr lang="en-US" b="0" i="0" dirty="0">
              <a:effectLst/>
              <a:latin typeface="__fkGroteskNeue_598ab8"/>
            </a:endParaRPr>
          </a:p>
          <a:p>
            <a:pPr algn="l"/>
            <a:r>
              <a:rPr lang="en-US" sz="1600" dirty="0">
                <a:latin typeface="PT Sans" panose="020B0503020203020204" pitchFamily="34" charset="0"/>
              </a:rPr>
              <a:t>Tiered approach, with obligations varying based on the size and impact of the service provider:</a:t>
            </a:r>
          </a:p>
          <a:p>
            <a:pPr algn="l"/>
            <a:endParaRPr lang="en-US" sz="1600" dirty="0"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PT Sans" panose="020B0503020203020204" pitchFamily="34" charset="0"/>
              </a:rPr>
              <a:t>Micro and small enterprises face proportionate obligations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PT Sans" panose="020B0503020203020204" pitchFamily="34" charset="0"/>
              </a:rPr>
              <a:t>Larger platforms and search engines have more extensive requirements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PT Sans" panose="020B0503020203020204" pitchFamily="34" charset="0"/>
              </a:rPr>
              <a:t>Non-EU companies offering services in the EU single market must also comply</a:t>
            </a:r>
          </a:p>
        </p:txBody>
      </p:sp>
    </p:spTree>
    <p:extLst>
      <p:ext uri="{BB962C8B-B14F-4D97-AF65-F5344CB8AC3E}">
        <p14:creationId xmlns:p14="http://schemas.microsoft.com/office/powerpoint/2010/main" val="15584356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Digital Services Act (DSA)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9D524-8537-7F8D-D36F-BA2FD1529E1B}"/>
              </a:ext>
            </a:extLst>
          </p:cNvPr>
          <p:cNvSpPr/>
          <p:nvPr/>
        </p:nvSpPr>
        <p:spPr>
          <a:xfrm>
            <a:off x="356692" y="1164100"/>
            <a:ext cx="6951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sng" strike="noStrike" kern="12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KEY DEVELOPMENTS: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B6B8F-C623-1781-AD23-2A80899FE4B0}"/>
              </a:ext>
            </a:extLst>
          </p:cNvPr>
          <p:cNvSpPr txBox="1"/>
          <p:nvPr/>
        </p:nvSpPr>
        <p:spPr>
          <a:xfrm>
            <a:off x="467544" y="2067694"/>
            <a:ext cx="79597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Establish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transparency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reports on platforms’ internal complaint handling system and content moderation activities;</a:t>
            </a:r>
          </a:p>
          <a:p>
            <a:pPr marL="285750" marR="0" lvl="0" indent="-285750" algn="just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Suspend access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to the platform (“for a reasonable period and after notice”) to users frequently disseminating manifestly unlawful content;</a:t>
            </a:r>
          </a:p>
          <a:p>
            <a:pPr marL="285750" marR="0" lvl="0" indent="-285750" algn="just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Take appropriate measures to ensure a high level of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protection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of minors and protect the private life of users</a:t>
            </a:r>
          </a:p>
        </p:txBody>
      </p:sp>
    </p:spTree>
    <p:extLst>
      <p:ext uri="{BB962C8B-B14F-4D97-AF65-F5344CB8AC3E}">
        <p14:creationId xmlns:p14="http://schemas.microsoft.com/office/powerpoint/2010/main" val="3733147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Digital Services Act (DSA)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4DD53-50A6-EFEB-EE1F-7E3A671FE805}"/>
              </a:ext>
            </a:extLst>
          </p:cNvPr>
          <p:cNvSpPr txBox="1"/>
          <p:nvPr/>
        </p:nvSpPr>
        <p:spPr>
          <a:xfrm>
            <a:off x="431540" y="1641860"/>
            <a:ext cx="828092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__fkGroteskNeue_598ab8"/>
              </a:rPr>
              <a:t>Investigative</a:t>
            </a:r>
            <a:r>
              <a:rPr lang="en-US" dirty="0">
                <a:latin typeface="__fkGroteskNeue_598ab8"/>
              </a:rPr>
              <a:t> powers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effectLst/>
              <a:latin typeface="__fkGroteskNeue_598ab8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__fkGroteskNeue_598ab8"/>
              </a:rPr>
              <a:t>Fines</a:t>
            </a:r>
            <a:r>
              <a:rPr lang="en-US" b="0" i="0" dirty="0">
                <a:effectLst/>
                <a:latin typeface="__fkGroteskNeue_598ab8"/>
              </a:rPr>
              <a:t>: up to 6% of global annual turnover for non-compliance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__fkGroteskNeue_598ab8"/>
              </a:rPr>
              <a:t>Periodic penalties:</a:t>
            </a:r>
            <a:r>
              <a:rPr lang="en-US" dirty="0">
                <a:latin typeface="__fkGroteskNeue_598ab8"/>
              </a:rPr>
              <a:t> up to 5% of the average daily worldwide turnover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__fkGroteskNeue_598ab8"/>
              </a:rPr>
              <a:t>Temporary suspension </a:t>
            </a:r>
            <a:r>
              <a:rPr lang="en-US" dirty="0">
                <a:latin typeface="__fkGroteskNeue_598ab8"/>
              </a:rPr>
              <a:t>of the service</a:t>
            </a:r>
          </a:p>
          <a:p>
            <a:pPr algn="l"/>
            <a:endParaRPr lang="en-US" dirty="0">
              <a:latin typeface="__fkGroteskNeue_598ab8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i="0" dirty="0">
                <a:effectLst/>
                <a:latin typeface="__fkGroteskNeue_598ab8"/>
              </a:rPr>
              <a:t>Joint enforcement </a:t>
            </a:r>
            <a:r>
              <a:rPr lang="en-US" b="0" i="0" dirty="0">
                <a:effectLst/>
                <a:latin typeface="__fkGroteskNeue_598ab8"/>
              </a:rPr>
              <a:t>by the European Commission and national authorities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__fkGroteskNeue_598ab8"/>
              </a:rPr>
              <a:t>Creation of a </a:t>
            </a:r>
            <a:r>
              <a:rPr lang="en-US" b="1" i="0" dirty="0">
                <a:effectLst/>
                <a:latin typeface="__fkGroteskNeue_598ab8"/>
              </a:rPr>
              <a:t>DSA Transparency Database </a:t>
            </a:r>
            <a:r>
              <a:rPr lang="en-US" b="0" i="0" dirty="0">
                <a:effectLst/>
                <a:latin typeface="__fkGroteskNeue_598ab8"/>
              </a:rPr>
              <a:t>for content moderation decisions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CDA35-7641-3276-422D-6DEA484C23D3}"/>
              </a:ext>
            </a:extLst>
          </p:cNvPr>
          <p:cNvSpPr txBox="1"/>
          <p:nvPr/>
        </p:nvSpPr>
        <p:spPr>
          <a:xfrm>
            <a:off x="323528" y="11315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13334D"/>
                </a:solidFill>
                <a:latin typeface="PT Sans" panose="020B0503020203020204" pitchFamily="34" charset="0"/>
              </a:rPr>
              <a:t>Enforcement and Penalties:</a:t>
            </a:r>
          </a:p>
        </p:txBody>
      </p:sp>
    </p:spTree>
    <p:extLst>
      <p:ext uri="{BB962C8B-B14F-4D97-AF65-F5344CB8AC3E}">
        <p14:creationId xmlns:p14="http://schemas.microsoft.com/office/powerpoint/2010/main" val="12617405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Digital Services Act (DSA)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8CD1C-7A5C-8F53-19BF-FC43ABD2D440}"/>
              </a:ext>
            </a:extLst>
          </p:cNvPr>
          <p:cNvSpPr/>
          <p:nvPr/>
        </p:nvSpPr>
        <p:spPr>
          <a:xfrm>
            <a:off x="724893" y="1718183"/>
            <a:ext cx="1872208" cy="200569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E14A2-54C8-C24A-76AA-E5473C74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88" y="1852032"/>
            <a:ext cx="1187552" cy="16558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0EFFFD-74F9-E806-50CE-F03621BCCC1E}"/>
              </a:ext>
            </a:extLst>
          </p:cNvPr>
          <p:cNvSpPr/>
          <p:nvPr/>
        </p:nvSpPr>
        <p:spPr>
          <a:xfrm>
            <a:off x="3083075" y="1722714"/>
            <a:ext cx="458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UNRAVELLING THE DIGITAL SERVICES ACT PACKAGE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B74FC-AEAC-314E-17CC-7FC9B66C90EC}"/>
              </a:ext>
            </a:extLst>
          </p:cNvPr>
          <p:cNvSpPr txBox="1"/>
          <p:nvPr/>
        </p:nvSpPr>
        <p:spPr>
          <a:xfrm>
            <a:off x="3083075" y="3340534"/>
            <a:ext cx="6319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400" i="1" dirty="0">
                <a:solidFill>
                  <a:srgbClr val="35363C"/>
                </a:solidFill>
                <a:latin typeface="PT Sans" panose="020B0503020203020204" pitchFamily="34" charset="0"/>
                <a:cs typeface="Calibri" panose="020F0502020204030204" pitchFamily="34" charset="0"/>
              </a:rPr>
              <a:t>https://rm.coe.int/iris-special-2021-01en-dsa-package/1680a43e45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35363C"/>
              </a:solidFill>
              <a:effectLst/>
              <a:uLnTx/>
              <a:uFillTx/>
              <a:latin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DEC56-C0B3-2726-4562-FF6E3D8CB352}"/>
              </a:ext>
            </a:extLst>
          </p:cNvPr>
          <p:cNvSpPr txBox="1"/>
          <p:nvPr/>
        </p:nvSpPr>
        <p:spPr>
          <a:xfrm>
            <a:off x="3083075" y="2708846"/>
            <a:ext cx="485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Special, early 2022</a:t>
            </a:r>
            <a:endParaRPr lang="en-US" sz="1800" kern="100" dirty="0">
              <a:solidFill>
                <a:srgbClr val="000000"/>
              </a:solidFill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511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569D0-5407-009E-87CD-A4143264A9A1}"/>
              </a:ext>
            </a:extLst>
          </p:cNvPr>
          <p:cNvSpPr/>
          <p:nvPr/>
        </p:nvSpPr>
        <p:spPr>
          <a:xfrm>
            <a:off x="1393904" y="1419622"/>
            <a:ext cx="6356192" cy="149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</a:t>
            </a:r>
            <a:r>
              <a:rPr lang="en-GB" sz="3200" b="1" dirty="0">
                <a:solidFill>
                  <a:srgbClr val="35363C"/>
                </a:solidFill>
                <a:latin typeface="PT Sans" panose="020B0503020203020204" pitchFamily="34" charset="0"/>
              </a:rPr>
              <a:t>European Media Freedom Act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(EMFA)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147161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CF9182-0ABB-8455-3947-6EF97984E3CA}"/>
              </a:ext>
            </a:extLst>
          </p:cNvPr>
          <p:cNvSpPr txBox="1"/>
          <p:nvPr/>
        </p:nvSpPr>
        <p:spPr>
          <a:xfrm>
            <a:off x="588580" y="1203598"/>
            <a:ext cx="8172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96310">
              <a:spcAft>
                <a:spcPts val="1200"/>
              </a:spcAft>
              <a:defRPr/>
            </a:pPr>
            <a:r>
              <a:rPr kumimoji="0" lang="en-US" i="0" u="sng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Timeline</a:t>
            </a:r>
            <a:r>
              <a:rPr kumimoji="0" lang="en-US" i="0" u="none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PT Sans" panose="020B0503020203020204" pitchFamily="34" charset="0"/>
              </a:rPr>
              <a:t>11 April</a:t>
            </a:r>
            <a:r>
              <a:rPr lang="en-US" sz="1600" dirty="0">
                <a:latin typeface="PT Sans" panose="020B0503020203020204" pitchFamily="34" charset="0"/>
              </a:rPr>
              <a:t>: EMFA is adopted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PT Sans" panose="020B0503020203020204" pitchFamily="34" charset="0"/>
              </a:rPr>
              <a:t>May 2024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: EMFA enters into force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PT Sans" panose="020B0503020203020204" pitchFamily="34" charset="0"/>
              </a:rPr>
              <a:t>8 August 2025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: Full application of the regulation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C9BF08-5300-6118-55EB-39D63D1AB620}"/>
              </a:ext>
            </a:extLst>
          </p:cNvPr>
          <p:cNvSpPr txBox="1">
            <a:spLocks/>
          </p:cNvSpPr>
          <p:nvPr/>
        </p:nvSpPr>
        <p:spPr>
          <a:xfrm>
            <a:off x="0" y="-1227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European Media Freedom Act (EMFA)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DEA0A-F061-9617-C8EA-4D06C11B6ECE}"/>
              </a:ext>
            </a:extLst>
          </p:cNvPr>
          <p:cNvSpPr txBox="1"/>
          <p:nvPr/>
        </p:nvSpPr>
        <p:spPr>
          <a:xfrm>
            <a:off x="835968" y="2800221"/>
            <a:ext cx="70927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sng" dirty="0">
                <a:solidFill>
                  <a:srgbClr val="13334D"/>
                </a:solidFill>
                <a:effectLst/>
                <a:latin typeface="PT Sans" panose="020B0503020203020204" pitchFamily="34" charset="0"/>
              </a:rPr>
              <a:t>The EMFA aims to</a:t>
            </a:r>
            <a:r>
              <a:rPr lang="en-US" b="0" i="0" dirty="0">
                <a:solidFill>
                  <a:srgbClr val="13334D"/>
                </a:solidFill>
                <a:effectLst/>
                <a:latin typeface="PT Sans" panose="020B0503020203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000" dirty="0"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Establish a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common framework 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for media services across EU member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T Sans" panose="020B0503020203020204" pitchFamily="34" charset="0"/>
              </a:rPr>
              <a:t>Safeguard </a:t>
            </a:r>
            <a:r>
              <a:rPr lang="en-US" sz="1600" b="1" dirty="0">
                <a:latin typeface="PT Sans" panose="020B0503020203020204" pitchFamily="34" charset="0"/>
              </a:rPr>
              <a:t>media freedom </a:t>
            </a:r>
            <a:r>
              <a:rPr lang="en-US" sz="1600" dirty="0">
                <a:latin typeface="PT Sans" panose="020B0503020203020204" pitchFamily="34" charset="0"/>
              </a:rPr>
              <a:t>and </a:t>
            </a:r>
            <a:r>
              <a:rPr lang="en-US" sz="1600" b="1" dirty="0">
                <a:latin typeface="PT Sans" panose="020B0503020203020204" pitchFamily="34" charset="0"/>
              </a:rPr>
              <a:t>pluralism (PSM, funding)</a:t>
            </a:r>
            <a:endParaRPr lang="en-US" sz="16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Protect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editorial independence 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and </a:t>
            </a:r>
            <a:r>
              <a:rPr lang="en-US" sz="1600" b="1" i="0" dirty="0">
                <a:effectLst/>
                <a:latin typeface="PT Sans" panose="020B0503020203020204" pitchFamily="34" charset="0"/>
              </a:rPr>
              <a:t>journalistic 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err="1">
                <a:latin typeface="PT Sans" panose="020B0503020203020204" pitchFamily="34" charset="0"/>
              </a:rPr>
              <a:t>Safeguard</a:t>
            </a:r>
            <a:r>
              <a:rPr lang="fr-FR" sz="1600" dirty="0">
                <a:latin typeface="PT Sans" panose="020B0503020203020204" pitchFamily="34" charset="0"/>
              </a:rPr>
              <a:t> </a:t>
            </a:r>
            <a:r>
              <a:rPr lang="fr-FR" sz="1600" dirty="0" err="1">
                <a:latin typeface="PT Sans" panose="020B0503020203020204" pitchFamily="34" charset="0"/>
              </a:rPr>
              <a:t>against</a:t>
            </a:r>
            <a:r>
              <a:rPr lang="fr-FR" sz="1600" dirty="0">
                <a:latin typeface="PT Sans" panose="020B0503020203020204" pitchFamily="34" charset="0"/>
              </a:rPr>
              <a:t> </a:t>
            </a:r>
            <a:r>
              <a:rPr lang="fr-FR" sz="1600" dirty="0" err="1">
                <a:latin typeface="PT Sans" panose="020B0503020203020204" pitchFamily="34" charset="0"/>
              </a:rPr>
              <a:t>interference</a:t>
            </a:r>
            <a:r>
              <a:rPr lang="en-US" sz="1600" dirty="0">
                <a:latin typeface="PT Sans" panose="020B0503020203020204" pitchFamily="34" charset="0"/>
              </a:rPr>
              <a:t> </a:t>
            </a:r>
            <a:r>
              <a:rPr lang="en-US" sz="1600" b="1" dirty="0">
                <a:latin typeface="PT Sans" panose="020B0503020203020204" pitchFamily="34" charset="0"/>
              </a:rPr>
              <a:t>(spyware)</a:t>
            </a:r>
          </a:p>
        </p:txBody>
      </p:sp>
    </p:spTree>
    <p:extLst>
      <p:ext uri="{BB962C8B-B14F-4D97-AF65-F5344CB8AC3E}">
        <p14:creationId xmlns:p14="http://schemas.microsoft.com/office/powerpoint/2010/main" val="15907769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CF9182-0ABB-8455-3947-6EF97984E3CA}"/>
              </a:ext>
            </a:extLst>
          </p:cNvPr>
          <p:cNvSpPr txBox="1"/>
          <p:nvPr/>
        </p:nvSpPr>
        <p:spPr>
          <a:xfrm>
            <a:off x="588580" y="1203598"/>
            <a:ext cx="8172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96310">
              <a:spcAft>
                <a:spcPts val="1200"/>
              </a:spcAft>
              <a:defRPr/>
            </a:pPr>
            <a:r>
              <a:rPr kumimoji="0" lang="en-US" i="0" u="sng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Scope</a:t>
            </a:r>
            <a:r>
              <a:rPr kumimoji="0" lang="en-US" i="0" u="none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defTabSz="396310">
              <a:spcAft>
                <a:spcPts val="1200"/>
              </a:spcAft>
              <a:defRPr/>
            </a:pPr>
            <a:r>
              <a:rPr lang="en-US" sz="1600" dirty="0">
                <a:latin typeface="PT Sans" panose="020B0503020203020204" pitchFamily="34" charset="0"/>
              </a:rPr>
              <a:t>M</a:t>
            </a:r>
            <a:r>
              <a:rPr lang="en-US" sz="1600" b="0" i="0" dirty="0">
                <a:effectLst/>
                <a:latin typeface="PT Sans" panose="020B0503020203020204" pitchFamily="34" charset="0"/>
              </a:rPr>
              <a:t>edia service providers, including television, radio, on-demand audiovisual services…</a:t>
            </a:r>
            <a:endParaRPr kumimoji="0" lang="en-US" sz="1600" i="0" u="none" strike="noStrike" kern="100" cap="none" spc="0" normalizeH="0" baseline="0" noProof="0" dirty="0">
              <a:ln>
                <a:noFill/>
              </a:ln>
              <a:solidFill>
                <a:srgbClr val="13334D"/>
              </a:solidFill>
              <a:effectLst/>
              <a:uLnTx/>
              <a:uFillTx/>
              <a:latin typeface="PT Sans" panose="020B0503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C9BF08-5300-6118-55EB-39D63D1AB620}"/>
              </a:ext>
            </a:extLst>
          </p:cNvPr>
          <p:cNvSpPr txBox="1">
            <a:spLocks/>
          </p:cNvSpPr>
          <p:nvPr/>
        </p:nvSpPr>
        <p:spPr>
          <a:xfrm>
            <a:off x="0" y="-1227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European Media Freedom Act (EMFA)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0A55E-69E5-A9E2-8ED7-0AEB2933A251}"/>
              </a:ext>
            </a:extLst>
          </p:cNvPr>
          <p:cNvSpPr txBox="1"/>
          <p:nvPr/>
        </p:nvSpPr>
        <p:spPr>
          <a:xfrm>
            <a:off x="588580" y="2319467"/>
            <a:ext cx="8172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96310">
              <a:spcAft>
                <a:spcPts val="1200"/>
              </a:spcAft>
              <a:defRPr/>
            </a:pPr>
            <a:r>
              <a:rPr kumimoji="0" lang="en-US" i="0" u="sng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Implementation and enforcement</a:t>
            </a:r>
            <a:r>
              <a:rPr kumimoji="0" lang="en-US" i="0" u="none" strike="noStrike" kern="100" cap="none" spc="0" normalizeH="0" baseline="0" noProof="0" dirty="0">
                <a:ln>
                  <a:noFill/>
                </a:ln>
                <a:solidFill>
                  <a:srgbClr val="13334D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Monitoring at national level: NRA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Monitoring at EU level: European Board for Media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Dispute resolution mechanism for conflicts between media service providers and VLOPs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PT Sans" panose="020B0503020203020204" pitchFamily="34" charset="0"/>
              </a:rPr>
              <a:t>No range of sanctions or penalties</a:t>
            </a:r>
          </a:p>
        </p:txBody>
      </p:sp>
    </p:spTree>
    <p:extLst>
      <p:ext uri="{BB962C8B-B14F-4D97-AF65-F5344CB8AC3E}">
        <p14:creationId xmlns:p14="http://schemas.microsoft.com/office/powerpoint/2010/main" val="25699651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B4FED3-2780-F0C7-0310-2052BC1EA84C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European Audiovisual Observatory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B3C30-ADBA-023A-ED40-55CE57F9D1BA}"/>
              </a:ext>
            </a:extLst>
          </p:cNvPr>
          <p:cNvSpPr txBox="1"/>
          <p:nvPr/>
        </p:nvSpPr>
        <p:spPr>
          <a:xfrm>
            <a:off x="289760" y="1974409"/>
            <a:ext cx="2961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b="1" i="1" dirty="0">
                <a:solidFill>
                  <a:srgbClr val="13334D"/>
                </a:solidFill>
                <a:latin typeface="PT Sans" panose="020B0503020203020204" pitchFamily="34" charset="0"/>
              </a:rPr>
              <a:t>TOPICS?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PT Sans" panose="020B05030202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Film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Television</a:t>
            </a:r>
            <a:endParaRPr lang="fr-FR" dirty="0">
              <a:latin typeface="PT Sans" panose="020B05030202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Video</a:t>
            </a:r>
            <a:r>
              <a:rPr lang="fr-FR" dirty="0">
                <a:latin typeface="PT Sans" panose="020B0503020203020204" pitchFamily="34" charset="0"/>
              </a:rPr>
              <a:t> on-</a:t>
            </a:r>
            <a:r>
              <a:rPr lang="fr-FR" dirty="0" err="1">
                <a:latin typeface="PT Sans" panose="020B0503020203020204" pitchFamily="34" charset="0"/>
              </a:rPr>
              <a:t>demand</a:t>
            </a:r>
            <a:endParaRPr lang="fr-FR" dirty="0">
              <a:latin typeface="PT Sans" panose="020B05030202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Video</a:t>
            </a:r>
            <a:r>
              <a:rPr lang="fr-FR" dirty="0">
                <a:latin typeface="PT Sans" panose="020B0503020203020204" pitchFamily="34" charset="0"/>
              </a:rPr>
              <a:t>-sharing platforms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F52F4-C97D-7B3A-62AD-E6AE588D8222}"/>
              </a:ext>
            </a:extLst>
          </p:cNvPr>
          <p:cNvSpPr txBox="1"/>
          <p:nvPr/>
        </p:nvSpPr>
        <p:spPr>
          <a:xfrm>
            <a:off x="2593399" y="1044768"/>
            <a:ext cx="490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solidFill>
                  <a:srgbClr val="13334D"/>
                </a:solidFill>
                <a:latin typeface="PT Sans" panose="020B0503020203020204" pitchFamily="34" charset="0"/>
              </a:rPr>
              <a:t>Market</a:t>
            </a:r>
            <a:r>
              <a:rPr lang="fr-FR" sz="2400" u="sng" dirty="0">
                <a:solidFill>
                  <a:srgbClr val="13334D"/>
                </a:solidFill>
                <a:latin typeface="PT Sans" panose="020B0503020203020204" pitchFamily="34" charset="0"/>
              </a:rPr>
              <a:t> and </a:t>
            </a:r>
            <a:r>
              <a:rPr lang="fr-FR" sz="2400" u="sng" dirty="0" err="1">
                <a:solidFill>
                  <a:srgbClr val="13334D"/>
                </a:solidFill>
                <a:latin typeface="PT Sans" panose="020B0503020203020204" pitchFamily="34" charset="0"/>
              </a:rPr>
              <a:t>legal</a:t>
            </a:r>
            <a:r>
              <a:rPr lang="fr-FR" sz="2400" u="sng" dirty="0">
                <a:solidFill>
                  <a:srgbClr val="13334D"/>
                </a:solidFill>
                <a:latin typeface="PT Sans" panose="020B0503020203020204" pitchFamily="34" charset="0"/>
              </a:rPr>
              <a:t> information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38CB42-E205-7B2E-1E14-314199A7292C}"/>
              </a:ext>
            </a:extLst>
          </p:cNvPr>
          <p:cNvSpPr/>
          <p:nvPr/>
        </p:nvSpPr>
        <p:spPr>
          <a:xfrm>
            <a:off x="527295" y="1873790"/>
            <a:ext cx="2686239" cy="2730133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7FEEDA6F-CBE2-5DBB-F04B-14AC7C7E73DF}"/>
              </a:ext>
            </a:extLst>
          </p:cNvPr>
          <p:cNvSpPr/>
          <p:nvPr/>
        </p:nvSpPr>
        <p:spPr>
          <a:xfrm>
            <a:off x="3381250" y="1857841"/>
            <a:ext cx="2313001" cy="2730133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CEA2ACC6-18AA-E1BF-B364-3CFBD7C65495}"/>
              </a:ext>
            </a:extLst>
          </p:cNvPr>
          <p:cNvSpPr/>
          <p:nvPr/>
        </p:nvSpPr>
        <p:spPr>
          <a:xfrm>
            <a:off x="5861967" y="1857841"/>
            <a:ext cx="2853955" cy="2730133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8617E6E3-CA32-8A2C-F4DF-E6DF3477D3E2}"/>
              </a:ext>
            </a:extLst>
          </p:cNvPr>
          <p:cNvSpPr txBox="1"/>
          <p:nvPr/>
        </p:nvSpPr>
        <p:spPr>
          <a:xfrm>
            <a:off x="3517266" y="1942218"/>
            <a:ext cx="2313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i="1" dirty="0">
                <a:solidFill>
                  <a:srgbClr val="13334D"/>
                </a:solidFill>
                <a:latin typeface="PT Sans" panose="020B0503020203020204" pitchFamily="34" charset="0"/>
              </a:rPr>
              <a:t>WHAT?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Mappings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Databases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Conferences</a:t>
            </a:r>
            <a:r>
              <a:rPr lang="fr-FR" dirty="0">
                <a:latin typeface="PT Sans" panose="020B0503020203020204" pitchFamily="34" charset="0"/>
              </a:rPr>
              <a:t>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presentations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Online </a:t>
            </a:r>
            <a:r>
              <a:rPr lang="fr-FR" dirty="0" err="1">
                <a:latin typeface="PT Sans" panose="020B0503020203020204" pitchFamily="34" charset="0"/>
              </a:rPr>
              <a:t>Yearbook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Newsletters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BD3E25DB-5F3A-3F54-7BF2-221D433B9B4C}"/>
              </a:ext>
            </a:extLst>
          </p:cNvPr>
          <p:cNvSpPr txBox="1"/>
          <p:nvPr/>
        </p:nvSpPr>
        <p:spPr>
          <a:xfrm>
            <a:off x="6029683" y="1942218"/>
            <a:ext cx="2717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i="1" dirty="0">
                <a:solidFill>
                  <a:srgbClr val="13334D"/>
                </a:solidFill>
                <a:latin typeface="PT Sans" panose="020B0503020203020204" pitchFamily="34" charset="0"/>
              </a:rPr>
              <a:t>FOR WHOM?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European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European </a:t>
            </a:r>
            <a:r>
              <a:rPr lang="fr-FR" dirty="0" err="1">
                <a:latin typeface="PT Sans" panose="020B0503020203020204" pitchFamily="34" charset="0"/>
              </a:rPr>
              <a:t>Parliament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Governments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Lawyers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Industry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Academics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Journalists</a:t>
            </a:r>
            <a:endParaRPr lang="fr-FR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6075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European Media Freedom Act (EMFA)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42A9-9481-C36A-C609-B9134781C7ED}"/>
              </a:ext>
            </a:extLst>
          </p:cNvPr>
          <p:cNvSpPr/>
          <p:nvPr/>
        </p:nvSpPr>
        <p:spPr>
          <a:xfrm>
            <a:off x="177776" y="1017680"/>
            <a:ext cx="216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>
              <a:defRPr/>
            </a:pPr>
            <a:r>
              <a:rPr lang="en-US" u="sng" dirty="0">
                <a:solidFill>
                  <a:srgbClr val="13334D"/>
                </a:solidFill>
                <a:latin typeface="PT Sans" panose="020B0503020203020204" pitchFamily="34" charset="0"/>
              </a:rPr>
              <a:t>IN PARTICULAR…</a:t>
            </a:r>
            <a:endParaRPr lang="fr-FR" u="sng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028749-B6EF-1A4F-6554-A490ED36807E}"/>
              </a:ext>
            </a:extLst>
          </p:cNvPr>
          <p:cNvSpPr/>
          <p:nvPr/>
        </p:nvSpPr>
        <p:spPr>
          <a:xfrm>
            <a:off x="473854" y="1625235"/>
            <a:ext cx="8367578" cy="30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must have access to a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plurality of editorially independent media content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3).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journalists against intrusive measures from authorities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4).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for the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independence of public service media </a:t>
            </a:r>
            <a:r>
              <a:rPr kumimoji="0" lang="en-US" sz="1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appointments through transparent and non-discriminatory procedures, safeguards against dismissals..(Art. 5).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00" dirty="0">
                <a:solidFill>
                  <a:prstClr val="black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ransparency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ownership: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news and current affairs outlets shall publish information about their owners in a national database (Art. 6).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financial support and funds received from state advertising should be reported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6).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measures to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major online platforms from restricting/deleting independent media content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(Art. 18).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up of the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Board for Media Services</a:t>
            </a:r>
            <a:r>
              <a:rPr lang="en-US" sz="1400" kern="100" dirty="0">
                <a:solidFill>
                  <a:prstClr val="black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replacing ERGA).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30901-2B0B-F3D7-2E9B-CBD80CFC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506" y="915542"/>
            <a:ext cx="1301817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6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European Media Freedom Act (EMFA)</a:t>
            </a: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55F1D-5FEA-5E6D-E4FA-E1C26CD1D6E4}"/>
              </a:ext>
            </a:extLst>
          </p:cNvPr>
          <p:cNvSpPr/>
          <p:nvPr/>
        </p:nvSpPr>
        <p:spPr>
          <a:xfrm>
            <a:off x="2915816" y="2513281"/>
            <a:ext cx="45852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EMFA unfolded…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F3FBB-A28F-2AE0-00AF-4006842B62E6}"/>
              </a:ext>
            </a:extLst>
          </p:cNvPr>
          <p:cNvSpPr/>
          <p:nvPr/>
        </p:nvSpPr>
        <p:spPr>
          <a:xfrm>
            <a:off x="724893" y="1718183"/>
            <a:ext cx="1872208" cy="200569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39C75-DC4B-B5B2-9C20-7EEEAD8E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88" y="1852032"/>
            <a:ext cx="1187552" cy="16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638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429900"/>
            <a:ext cx="9144000" cy="1713600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pichaud\Desktop\_Archives Altran\OBS\PowerPoint\Images\Logo_ConcilOfEuro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840215"/>
            <a:ext cx="8985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7"/>
          <p:cNvSpPr txBox="1"/>
          <p:nvPr/>
        </p:nvSpPr>
        <p:spPr>
          <a:xfrm>
            <a:off x="3006710" y="2823067"/>
            <a:ext cx="56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13334D"/>
                </a:solidFill>
                <a:latin typeface="PT Sans" panose="020B0503020203020204" pitchFamily="34" charset="0"/>
              </a:rPr>
              <a:t>For any queries: </a:t>
            </a:r>
            <a:r>
              <a:rPr lang="en-US" sz="2000" b="1" dirty="0">
                <a:solidFill>
                  <a:srgbClr val="13334D"/>
                </a:solidFill>
                <a:latin typeface="PT Sans" panose="020B0503020203020204" pitchFamily="34" charset="0"/>
                <a:hlinkClick r:id="rId4"/>
              </a:rPr>
              <a:t>amelie.lacourt@coe.int</a:t>
            </a:r>
            <a:r>
              <a:rPr lang="en-US" sz="2000" b="1" dirty="0">
                <a:solidFill>
                  <a:srgbClr val="13334D"/>
                </a:solidFill>
                <a:latin typeface="PT Sans" panose="020B0503020203020204" pitchFamily="34" charset="0"/>
              </a:rPr>
              <a:t> </a:t>
            </a:r>
            <a:endParaRPr lang="en-US" sz="2400" b="1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0679" y="0"/>
            <a:ext cx="576064" cy="899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2195736" y="14212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13334D"/>
                </a:solidFill>
                <a:latin typeface="PT Sans" panose="020B0503020203020204" pitchFamily="34" charset="0"/>
              </a:rPr>
              <a:t>Thank you for your attention!</a:t>
            </a:r>
            <a:endParaRPr lang="en-US" sz="3200" i="1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pic>
        <p:nvPicPr>
          <p:cNvPr id="2050" name="Picture 2" descr="K:\Graphic Charter 2017-Templates\New LOGO\Logotype_Blanc_Ang-Fr-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07" y="3843347"/>
            <a:ext cx="2592005" cy="7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209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B4FED3-2780-F0C7-0310-2052BC1EA84C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European Audiovisual Observatory, since 1992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EDD76-A727-000C-2CA0-FAA20EC513D7}"/>
              </a:ext>
            </a:extLst>
          </p:cNvPr>
          <p:cNvSpPr txBox="1"/>
          <p:nvPr/>
        </p:nvSpPr>
        <p:spPr>
          <a:xfrm>
            <a:off x="4932040" y="1694587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T Sans" panose="020B0503020203020204" pitchFamily="34" charset="0"/>
              </a:rPr>
              <a:t>Services:</a:t>
            </a:r>
          </a:p>
          <a:p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IRIS Merlin: media </a:t>
            </a:r>
            <a:r>
              <a:rPr lang="fr-FR" dirty="0" err="1">
                <a:latin typeface="PT Sans" panose="020B0503020203020204" pitchFamily="34" charset="0"/>
              </a:rPr>
              <a:t>law</a:t>
            </a:r>
            <a:r>
              <a:rPr lang="fr-FR" dirty="0">
                <a:latin typeface="PT Sans" panose="020B0503020203020204" pitchFamily="34" charset="0"/>
              </a:rPr>
              <a:t> </a:t>
            </a:r>
            <a:r>
              <a:rPr lang="fr-FR" dirty="0" err="1">
                <a:latin typeface="PT Sans" panose="020B0503020203020204" pitchFamily="34" charset="0"/>
              </a:rPr>
              <a:t>database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PT Sans" panose="020B0503020203020204" pitchFamily="34" charset="0"/>
              </a:rPr>
              <a:t>AVMSDatabase</a:t>
            </a:r>
            <a:r>
              <a:rPr lang="fr-FR" dirty="0">
                <a:latin typeface="PT Sans" panose="020B0503020203020204" pitchFamily="34" charset="0"/>
              </a:rPr>
              <a:t>: transposition of the Directive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Country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PSM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European </a:t>
            </a:r>
            <a:r>
              <a:rPr lang="fr-FR" dirty="0" err="1">
                <a:latin typeface="PT Sans" panose="020B0503020203020204" pitchFamily="34" charset="0"/>
              </a:rPr>
              <a:t>works</a:t>
            </a:r>
            <a:r>
              <a:rPr lang="fr-FR" dirty="0">
                <a:latin typeface="PT Sans" panose="020B0503020203020204" pitchFamily="34" charset="0"/>
              </a:rPr>
              <a:t>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BB2F4-6319-9A5E-BB73-C14E22F194B0}"/>
              </a:ext>
            </a:extLst>
          </p:cNvPr>
          <p:cNvSpPr txBox="1"/>
          <p:nvPr/>
        </p:nvSpPr>
        <p:spPr>
          <a:xfrm>
            <a:off x="467544" y="1561471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T Sans" panose="020B0503020203020204" pitchFamily="34" charset="0"/>
              </a:rPr>
              <a:t>Key topics:</a:t>
            </a:r>
          </a:p>
          <a:p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Film </a:t>
            </a:r>
            <a:r>
              <a:rPr lang="fr-FR" dirty="0" err="1">
                <a:latin typeface="PT Sans" panose="020B0503020203020204" pitchFamily="34" charset="0"/>
              </a:rPr>
              <a:t>funding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Promotion of European </a:t>
            </a:r>
            <a:r>
              <a:rPr lang="fr-FR" dirty="0" err="1">
                <a:latin typeface="PT Sans" panose="020B0503020203020204" pitchFamily="34" charset="0"/>
              </a:rPr>
              <a:t>works</a:t>
            </a:r>
            <a:endParaRPr lang="fr-FR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Protection of </a:t>
            </a:r>
            <a:r>
              <a:rPr lang="fr-FR" dirty="0" err="1">
                <a:latin typeface="PT Sans" panose="020B0503020203020204" pitchFamily="34" charset="0"/>
              </a:rPr>
              <a:t>children</a:t>
            </a:r>
            <a:r>
              <a:rPr lang="fr-FR" dirty="0">
                <a:latin typeface="PT Sans" panose="020B0503020203020204" pitchFamily="34" charset="0"/>
              </a:rPr>
              <a:t> </a:t>
            </a:r>
            <a:r>
              <a:rPr lang="fr-FR" dirty="0" err="1">
                <a:latin typeface="PT Sans" panose="020B0503020203020204" pitchFamily="34" charset="0"/>
              </a:rPr>
              <a:t>from</a:t>
            </a:r>
            <a:r>
              <a:rPr lang="fr-FR" dirty="0">
                <a:latin typeface="PT Sans" panose="020B0503020203020204" pitchFamily="34" charset="0"/>
              </a:rPr>
              <a:t> </a:t>
            </a:r>
            <a:r>
              <a:rPr lang="fr-FR" dirty="0" err="1">
                <a:latin typeface="PT Sans" panose="020B0503020203020204" pitchFamily="34" charset="0"/>
              </a:rPr>
              <a:t>harmful</a:t>
            </a:r>
            <a:r>
              <a:rPr lang="fr-FR" dirty="0">
                <a:latin typeface="PT Sans" panose="020B0503020203020204" pitchFamily="34" charset="0"/>
              </a:rPr>
              <a:t>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Copyright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PT Sans" panose="020B0503020203020204" pitchFamily="34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ED391-A03D-2FF1-3534-4E6C2D762434}"/>
              </a:ext>
            </a:extLst>
          </p:cNvPr>
          <p:cNvSpPr txBox="1"/>
          <p:nvPr/>
        </p:nvSpPr>
        <p:spPr>
          <a:xfrm>
            <a:off x="269522" y="106277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rgbClr val="13334D"/>
                </a:solidFill>
                <a:latin typeface="PT Sans" panose="020B0503020203020204" pitchFamily="34" charset="0"/>
              </a:rPr>
              <a:t>DEPARTMENT FOR LEGAL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16438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B4FED3-2780-F0C7-0310-2052BC1EA84C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European Audiovisual Observatory, since 1992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89B98-0D83-901D-CF5D-B323A86DABAC}"/>
              </a:ext>
            </a:extLst>
          </p:cNvPr>
          <p:cNvSpPr txBox="1"/>
          <p:nvPr/>
        </p:nvSpPr>
        <p:spPr>
          <a:xfrm>
            <a:off x="275556" y="1460168"/>
            <a:ext cx="42964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T Sans" panose="020B0503020203020204" pitchFamily="34" charset="0"/>
              </a:rPr>
              <a:t>Key topics:</a:t>
            </a:r>
          </a:p>
          <a:p>
            <a:endParaRPr lang="fr-FR" b="1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T Sans" panose="020B0503020203020204" pitchFamily="34" charset="0"/>
              </a:rPr>
              <a:t>Production and circulation of films and TV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T Sans" panose="020B0503020203020204" pitchFamily="34" charset="0"/>
              </a:rPr>
              <a:t>TV channels and on-</a:t>
            </a:r>
            <a:r>
              <a:rPr lang="fr-FR" sz="1600" dirty="0" err="1">
                <a:latin typeface="PT Sans" panose="020B0503020203020204" pitchFamily="34" charset="0"/>
              </a:rPr>
              <a:t>demand</a:t>
            </a:r>
            <a:r>
              <a:rPr lang="fr-FR" sz="1600" dirty="0">
                <a:latin typeface="PT Sans" panose="020B0503020203020204" pitchFamily="34" charset="0"/>
              </a:rPr>
              <a:t>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PT Sans" panose="020B0503020203020204" pitchFamily="34" charset="0"/>
              </a:rPr>
              <a:t>Cinema</a:t>
            </a:r>
            <a:r>
              <a:rPr lang="fr-FR" sz="1600" dirty="0">
                <a:latin typeface="PT Sans" panose="020B0503020203020204" pitchFamily="34" charset="0"/>
              </a:rPr>
              <a:t> screens </a:t>
            </a:r>
            <a:r>
              <a:rPr lang="fr-FR" sz="1600" dirty="0" err="1">
                <a:latin typeface="PT Sans" panose="020B0503020203020204" pitchFamily="34" charset="0"/>
              </a:rPr>
              <a:t>density</a:t>
            </a:r>
            <a:endParaRPr lang="fr-FR" sz="16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T Sans" panose="020B0503020203020204" pitchFamily="34" charset="0"/>
              </a:rPr>
              <a:t>Film </a:t>
            </a:r>
            <a:r>
              <a:rPr lang="fr-FR" sz="1600" dirty="0" err="1">
                <a:latin typeface="PT Sans" panose="020B0503020203020204" pitchFamily="34" charset="0"/>
              </a:rPr>
              <a:t>financing</a:t>
            </a:r>
            <a:endParaRPr lang="fr-FR" sz="16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PT Sans" panose="020B0503020203020204" pitchFamily="34" charset="0"/>
              </a:rPr>
              <a:t>Visibility</a:t>
            </a:r>
            <a:r>
              <a:rPr lang="fr-FR" sz="1600" dirty="0">
                <a:latin typeface="PT Sans" panose="020B0503020203020204" pitchFamily="34" charset="0"/>
              </a:rPr>
              <a:t> and </a:t>
            </a:r>
            <a:r>
              <a:rPr lang="fr-FR" sz="1600" dirty="0" err="1">
                <a:latin typeface="PT Sans" panose="020B0503020203020204" pitchFamily="34" charset="0"/>
              </a:rPr>
              <a:t>origin</a:t>
            </a:r>
            <a:r>
              <a:rPr lang="fr-FR" sz="1600" dirty="0">
                <a:latin typeface="PT Sans" panose="020B0503020203020204" pitchFamily="34" charset="0"/>
              </a:rPr>
              <a:t> of content </a:t>
            </a:r>
            <a:r>
              <a:rPr lang="fr-FR" sz="1600" dirty="0" err="1">
                <a:latin typeface="PT Sans" panose="020B0503020203020204" pitchFamily="34" charset="0"/>
              </a:rPr>
              <a:t>available</a:t>
            </a:r>
            <a:r>
              <a:rPr lang="fr-FR" sz="1600" dirty="0">
                <a:latin typeface="PT Sans" panose="020B0503020203020204" pitchFamily="34" charset="0"/>
              </a:rPr>
              <a:t> on VOD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C986C-230B-9320-DD3E-646D57E49D07}"/>
              </a:ext>
            </a:extLst>
          </p:cNvPr>
          <p:cNvSpPr txBox="1"/>
          <p:nvPr/>
        </p:nvSpPr>
        <p:spPr>
          <a:xfrm>
            <a:off x="4864968" y="1119781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T Sans" panose="020B0503020203020204" pitchFamily="34" charset="0"/>
              </a:rPr>
              <a:t>Services:</a:t>
            </a:r>
          </a:p>
          <a:p>
            <a:endParaRPr lang="fr-FR" b="1" dirty="0">
              <a:latin typeface="PT Sans" panose="020B0503020203020204" pitchFamily="34" charset="0"/>
            </a:endParaRPr>
          </a:p>
          <a:p>
            <a:endParaRPr lang="fr-FR" sz="8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latin typeface="PT Sans" panose="020B0503020203020204" pitchFamily="34" charset="0"/>
              </a:rPr>
              <a:t>Yearbook</a:t>
            </a:r>
            <a:endParaRPr lang="fr-FR" sz="1800" dirty="0"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PT Sans" panose="020B0503020203020204" pitchFamily="34" charset="0"/>
              </a:rPr>
              <a:t>Key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PT Sans" panose="020B0503020203020204" pitchFamily="34" charset="0"/>
              </a:rPr>
              <a:t>Lumière: film admissions </a:t>
            </a:r>
            <a:r>
              <a:rPr lang="fr-FR" sz="1800" i="1" dirty="0">
                <a:latin typeface="PT Sans" panose="020B0503020203020204" pitchFamily="34" charset="0"/>
              </a:rPr>
              <a:t>lumiere.obs.coe.int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PT Sans" panose="020B0503020203020204" pitchFamily="34" charset="0"/>
              </a:rPr>
              <a:t>Lumière VOD: </a:t>
            </a:r>
            <a:r>
              <a:rPr lang="fr-FR" dirty="0">
                <a:latin typeface="PT Sans" panose="020B0503020203020204" pitchFamily="34" charset="0"/>
              </a:rPr>
              <a:t>directory of film and TV content on </a:t>
            </a:r>
            <a:r>
              <a:rPr lang="fr-FR" sz="1800" dirty="0">
                <a:latin typeface="PT Sans" panose="020B0503020203020204" pitchFamily="34" charset="0"/>
              </a:rPr>
              <a:t>VOD in Europe </a:t>
            </a:r>
            <a:r>
              <a:rPr lang="fr-FR" sz="1800" i="1" dirty="0">
                <a:latin typeface="PT Sans" panose="020B0503020203020204" pitchFamily="34" charset="0"/>
              </a:rPr>
              <a:t>lumierevod.obs.coe.int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latin typeface="PT Sans" panose="020B0503020203020204" pitchFamily="34" charset="0"/>
              </a:rPr>
              <a:t>Mavise</a:t>
            </a:r>
            <a:r>
              <a:rPr lang="fr-FR" sz="1800" dirty="0">
                <a:latin typeface="PT Sans" panose="020B0503020203020204" pitchFamily="34" charset="0"/>
              </a:rPr>
              <a:t>: AVMS, </a:t>
            </a:r>
            <a:r>
              <a:rPr lang="fr-FR" sz="1800" dirty="0" err="1">
                <a:latin typeface="PT Sans" panose="020B0503020203020204" pitchFamily="34" charset="0"/>
              </a:rPr>
              <a:t>VSPs</a:t>
            </a:r>
            <a:r>
              <a:rPr lang="fr-FR" sz="1800" dirty="0">
                <a:latin typeface="PT Sans" panose="020B0503020203020204" pitchFamily="34" charset="0"/>
              </a:rPr>
              <a:t> and </a:t>
            </a:r>
            <a:r>
              <a:rPr lang="fr-FR" sz="1800" dirty="0" err="1">
                <a:latin typeface="PT Sans" panose="020B0503020203020204" pitchFamily="34" charset="0"/>
              </a:rPr>
              <a:t>their</a:t>
            </a:r>
            <a:r>
              <a:rPr lang="fr-FR" sz="1800" dirty="0">
                <a:latin typeface="PT Sans" panose="020B0503020203020204" pitchFamily="34" charset="0"/>
              </a:rPr>
              <a:t> </a:t>
            </a:r>
            <a:r>
              <a:rPr lang="fr-FR" sz="1800" dirty="0" err="1">
                <a:latin typeface="PT Sans" panose="020B0503020203020204" pitchFamily="34" charset="0"/>
              </a:rPr>
              <a:t>jurisdiction</a:t>
            </a:r>
            <a:r>
              <a:rPr lang="fr-FR" sz="1800" dirty="0">
                <a:latin typeface="PT Sans" panose="020B0503020203020204" pitchFamily="34" charset="0"/>
              </a:rPr>
              <a:t> in Europe </a:t>
            </a:r>
          </a:p>
          <a:p>
            <a:r>
              <a:rPr lang="fr-FR" sz="1800" i="1" dirty="0">
                <a:latin typeface="PT Sans" panose="020B0503020203020204" pitchFamily="34" charset="0"/>
              </a:rPr>
              <a:t>     mavise.obs.coe.int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E08ED-09FC-C644-9D0E-C154C78B80A6}"/>
              </a:ext>
            </a:extLst>
          </p:cNvPr>
          <p:cNvSpPr txBox="1"/>
          <p:nvPr/>
        </p:nvSpPr>
        <p:spPr>
          <a:xfrm>
            <a:off x="273944" y="967197"/>
            <a:ext cx="494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>
                <a:solidFill>
                  <a:srgbClr val="13334D"/>
                </a:solidFill>
                <a:latin typeface="PT Sans" panose="020B0503020203020204" pitchFamily="34" charset="0"/>
              </a:rPr>
              <a:t>DEPARTMENT FOR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35066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5F213-79AF-19EE-EC8C-14268E7926BA}"/>
              </a:ext>
            </a:extLst>
          </p:cNvPr>
          <p:cNvSpPr txBox="1"/>
          <p:nvPr/>
        </p:nvSpPr>
        <p:spPr>
          <a:xfrm>
            <a:off x="1301589" y="1635646"/>
            <a:ext cx="6540822" cy="149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regulatory frameworks of the audiovisual sector in the EU</a:t>
            </a:r>
          </a:p>
        </p:txBody>
      </p:sp>
    </p:spTree>
    <p:extLst>
      <p:ext uri="{BB962C8B-B14F-4D97-AF65-F5344CB8AC3E}">
        <p14:creationId xmlns:p14="http://schemas.microsoft.com/office/powerpoint/2010/main" val="41325696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5F213-79AF-19EE-EC8C-14268E7926BA}"/>
              </a:ext>
            </a:extLst>
          </p:cNvPr>
          <p:cNvSpPr txBox="1"/>
          <p:nvPr/>
        </p:nvSpPr>
        <p:spPr>
          <a:xfrm>
            <a:off x="1301589" y="1635646"/>
            <a:ext cx="6540822" cy="149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Audiovisual Media Services Directive</a:t>
            </a:r>
          </a:p>
        </p:txBody>
      </p:sp>
    </p:spTree>
    <p:extLst>
      <p:ext uri="{BB962C8B-B14F-4D97-AF65-F5344CB8AC3E}">
        <p14:creationId xmlns:p14="http://schemas.microsoft.com/office/powerpoint/2010/main" val="4689599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66122-68AD-2176-7BAA-BA929869A1DB}"/>
              </a:ext>
            </a:extLst>
          </p:cNvPr>
          <p:cNvSpPr/>
          <p:nvPr/>
        </p:nvSpPr>
        <p:spPr>
          <a:xfrm>
            <a:off x="3452295" y="2165045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E7FE2-A2E7-C08C-9AC3-A54029CD9507}"/>
              </a:ext>
            </a:extLst>
          </p:cNvPr>
          <p:cNvSpPr/>
          <p:nvPr/>
        </p:nvSpPr>
        <p:spPr>
          <a:xfrm>
            <a:off x="1015921" y="2165045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FAD18-9647-B56E-FDD7-B03363EA73F4}"/>
              </a:ext>
            </a:extLst>
          </p:cNvPr>
          <p:cNvSpPr txBox="1"/>
          <p:nvPr/>
        </p:nvSpPr>
        <p:spPr>
          <a:xfrm>
            <a:off x="290936" y="935025"/>
            <a:ext cx="888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3000"/>
            </a:pPr>
            <a:r>
              <a:rPr lang="fr-FR" sz="2000" b="1" u="sng" dirty="0">
                <a:latin typeface="PT Sans" panose="020B0503020203020204" pitchFamily="34" charset="0"/>
              </a:rPr>
              <a:t>BEFORE 2018</a:t>
            </a:r>
          </a:p>
          <a:p>
            <a:endParaRPr lang="fr-FR" sz="2000" b="1" dirty="0">
              <a:latin typeface="PT Sans" panose="020B0503020203020204" pitchFamily="34" charset="0"/>
            </a:endParaRPr>
          </a:p>
          <a:p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              AVMS Directive 2010/13/EU                          E-Commerce Directive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E575C-8CBE-1DE6-F4E8-862190D84778}"/>
              </a:ext>
            </a:extLst>
          </p:cNvPr>
          <p:cNvSpPr txBox="1"/>
          <p:nvPr/>
        </p:nvSpPr>
        <p:spPr>
          <a:xfrm>
            <a:off x="1015921" y="2232116"/>
            <a:ext cx="183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TV broadcasting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55D3F-2CEF-9989-5961-F10211D14E57}"/>
              </a:ext>
            </a:extLst>
          </p:cNvPr>
          <p:cNvSpPr txBox="1"/>
          <p:nvPr/>
        </p:nvSpPr>
        <p:spPr>
          <a:xfrm>
            <a:off x="3700855" y="2249088"/>
            <a:ext cx="16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VOD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3DCD6-0441-C2CB-20CF-F2D9E248F600}"/>
              </a:ext>
            </a:extLst>
          </p:cNvPr>
          <p:cNvSpPr/>
          <p:nvPr/>
        </p:nvSpPr>
        <p:spPr>
          <a:xfrm>
            <a:off x="6434474" y="2165044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7BE0-C8ED-DF90-8300-1BEE6E63F343}"/>
              </a:ext>
            </a:extLst>
          </p:cNvPr>
          <p:cNvSpPr txBox="1"/>
          <p:nvPr/>
        </p:nvSpPr>
        <p:spPr>
          <a:xfrm>
            <a:off x="6444208" y="2161849"/>
            <a:ext cx="18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2"/>
                </a:solidFill>
                <a:latin typeface="PT Sans" panose="020B0503020203020204" pitchFamily="34" charset="0"/>
              </a:rPr>
              <a:t>Video</a:t>
            </a:r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-sharing platforms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EA133D-9362-A249-4CEE-F996471FB5B3}"/>
              </a:ext>
            </a:extLst>
          </p:cNvPr>
          <p:cNvGrpSpPr/>
          <p:nvPr/>
        </p:nvGrpSpPr>
        <p:grpSpPr>
          <a:xfrm>
            <a:off x="1321880" y="2710822"/>
            <a:ext cx="1224267" cy="1030743"/>
            <a:chOff x="1250168" y="3526077"/>
            <a:chExt cx="1377616" cy="1126644"/>
          </a:xfrm>
        </p:grpSpPr>
        <p:pic>
          <p:nvPicPr>
            <p:cNvPr id="13" name="Picture 2" descr="Résultat de recherche d'images pour &quot;tv channel france&quot;">
              <a:extLst>
                <a:ext uri="{FF2B5EF4-FFF2-40B4-BE49-F238E27FC236}">
                  <a16:creationId xmlns:a16="http://schemas.microsoft.com/office/drawing/2014/main" id="{E739D163-64AA-74D4-973D-7B3A38C945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7" b="20966"/>
            <a:stretch/>
          </p:blipFill>
          <p:spPr bwMode="auto">
            <a:xfrm>
              <a:off x="1399826" y="3526077"/>
              <a:ext cx="1078300" cy="47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ésultat de recherche d'images pour &quot;groupe tf1 logos&quot;">
              <a:extLst>
                <a:ext uri="{FF2B5EF4-FFF2-40B4-BE49-F238E27FC236}">
                  <a16:creationId xmlns:a16="http://schemas.microsoft.com/office/drawing/2014/main" id="{2F49D4B7-57B9-4164-E9D6-7FD65F7C0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2" b="34083"/>
            <a:stretch/>
          </p:blipFill>
          <p:spPr bwMode="auto">
            <a:xfrm>
              <a:off x="1332593" y="4419015"/>
              <a:ext cx="1212766" cy="23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259FE5-23E1-9B00-27A7-9D60994CD149}"/>
                </a:ext>
              </a:extLst>
            </p:cNvPr>
            <p:cNvGrpSpPr/>
            <p:nvPr/>
          </p:nvGrpSpPr>
          <p:grpSpPr>
            <a:xfrm>
              <a:off x="1250168" y="4075919"/>
              <a:ext cx="1377616" cy="268105"/>
              <a:chOff x="1250168" y="4075919"/>
              <a:chExt cx="1377616" cy="268105"/>
            </a:xfrm>
          </p:grpSpPr>
          <p:pic>
            <p:nvPicPr>
              <p:cNvPr id="16" name="Picture 4" descr="Résultat de recherche d'images pour &quot;bein&quot;">
                <a:extLst>
                  <a:ext uri="{FF2B5EF4-FFF2-40B4-BE49-F238E27FC236}">
                    <a16:creationId xmlns:a16="http://schemas.microsoft.com/office/drawing/2014/main" id="{900B86E6-8093-8A49-AD63-C2F6649D5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5" t="17857" r="19796" b="25919"/>
              <a:stretch/>
            </p:blipFill>
            <p:spPr bwMode="auto">
              <a:xfrm>
                <a:off x="1250168" y="4075919"/>
                <a:ext cx="505940" cy="268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ésultat de recherche d'images pour &quot;arte tv&quot;">
                <a:extLst>
                  <a:ext uri="{FF2B5EF4-FFF2-40B4-BE49-F238E27FC236}">
                    <a16:creationId xmlns:a16="http://schemas.microsoft.com/office/drawing/2014/main" id="{E7DDE910-A5AF-B96F-A946-BFE0338DD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1" t="16175" r="3009" b="21720"/>
              <a:stretch/>
            </p:blipFill>
            <p:spPr bwMode="auto">
              <a:xfrm>
                <a:off x="1901257" y="4109296"/>
                <a:ext cx="726527" cy="190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789653-9D36-5A99-CD8E-E19DC4E3A7E4}"/>
              </a:ext>
            </a:extLst>
          </p:cNvPr>
          <p:cNvGrpSpPr/>
          <p:nvPr/>
        </p:nvGrpSpPr>
        <p:grpSpPr>
          <a:xfrm>
            <a:off x="3612931" y="2839082"/>
            <a:ext cx="1452690" cy="754128"/>
            <a:chOff x="4029106" y="1017428"/>
            <a:chExt cx="1728627" cy="884130"/>
          </a:xfrm>
        </p:grpSpPr>
        <p:pic>
          <p:nvPicPr>
            <p:cNvPr id="19" name="Picture 2" descr="Résultat de recherche d'images pour &quot;netflix&quot;">
              <a:extLst>
                <a:ext uri="{FF2B5EF4-FFF2-40B4-BE49-F238E27FC236}">
                  <a16:creationId xmlns:a16="http://schemas.microsoft.com/office/drawing/2014/main" id="{F8D56F3C-3BF8-273B-110C-F71B1C84F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3" t="31163" r="8383" b="25270"/>
            <a:stretch/>
          </p:blipFill>
          <p:spPr bwMode="auto">
            <a:xfrm>
              <a:off x="4048954" y="1017428"/>
              <a:ext cx="668303" cy="19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ésultat de recherche d'images pour &quot;google play&quot;">
              <a:extLst>
                <a:ext uri="{FF2B5EF4-FFF2-40B4-BE49-F238E27FC236}">
                  <a16:creationId xmlns:a16="http://schemas.microsoft.com/office/drawing/2014/main" id="{473D60CB-5D98-AC40-CFBB-648C14729D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" t="32336" r="2631" b="31584"/>
            <a:stretch/>
          </p:blipFill>
          <p:spPr bwMode="auto">
            <a:xfrm>
              <a:off x="4935128" y="1034574"/>
              <a:ext cx="822605" cy="17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ésultat de recherche d'images pour &quot;amazon prime&quot;">
              <a:extLst>
                <a:ext uri="{FF2B5EF4-FFF2-40B4-BE49-F238E27FC236}">
                  <a16:creationId xmlns:a16="http://schemas.microsoft.com/office/drawing/2014/main" id="{2235AA7E-76D0-53B4-A392-E407DF5D48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" t="19617" r="6353" b="13867"/>
            <a:stretch/>
          </p:blipFill>
          <p:spPr bwMode="auto">
            <a:xfrm>
              <a:off x="4029106" y="1376247"/>
              <a:ext cx="806050" cy="19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Résultat de recherche d'images pour &quot;itunes logo&quot;">
              <a:extLst>
                <a:ext uri="{FF2B5EF4-FFF2-40B4-BE49-F238E27FC236}">
                  <a16:creationId xmlns:a16="http://schemas.microsoft.com/office/drawing/2014/main" id="{83BF12F5-F3B1-D75F-BD43-565F582AC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937" y="1719941"/>
              <a:ext cx="618632" cy="18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Résultat de recherche d'images pour &quot;youtube red&quot;">
              <a:extLst>
                <a:ext uri="{FF2B5EF4-FFF2-40B4-BE49-F238E27FC236}">
                  <a16:creationId xmlns:a16="http://schemas.microsoft.com/office/drawing/2014/main" id="{2AD9FD85-E527-EC2E-2561-4BD6F55AD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" t="11046" r="5067" b="8886"/>
            <a:stretch/>
          </p:blipFill>
          <p:spPr bwMode="auto">
            <a:xfrm>
              <a:off x="4996546" y="1423033"/>
              <a:ext cx="707955" cy="22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B375F9-F5AD-A738-EAD8-C48FEDBA1A6D}"/>
              </a:ext>
            </a:extLst>
          </p:cNvPr>
          <p:cNvGrpSpPr/>
          <p:nvPr/>
        </p:nvGrpSpPr>
        <p:grpSpPr>
          <a:xfrm>
            <a:off x="6784334" y="2854890"/>
            <a:ext cx="1270349" cy="808028"/>
            <a:chOff x="7938427" y="7075397"/>
            <a:chExt cx="2796134" cy="1700946"/>
          </a:xfrm>
        </p:grpSpPr>
        <p:pic>
          <p:nvPicPr>
            <p:cNvPr id="25" name="Picture 2" descr="https://www.youtube.com/yt/brand/media/image/YouTube-logo-full_color.png">
              <a:hlinkClick r:id="rId12"/>
              <a:extLst>
                <a:ext uri="{FF2B5EF4-FFF2-40B4-BE49-F238E27FC236}">
                  <a16:creationId xmlns:a16="http://schemas.microsoft.com/office/drawing/2014/main" id="{BD333702-A058-3EAF-72F4-F158F26DD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8" t="24949" r="15315" b="25982"/>
            <a:stretch/>
          </p:blipFill>
          <p:spPr bwMode="auto">
            <a:xfrm>
              <a:off x="7940679" y="7173512"/>
              <a:ext cx="1016421" cy="45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www.concur.fr/sites/default/files/fr/dailymotion_logo_detail.png">
              <a:hlinkClick r:id="rId14"/>
              <a:extLst>
                <a:ext uri="{FF2B5EF4-FFF2-40B4-BE49-F238E27FC236}">
                  <a16:creationId xmlns:a16="http://schemas.microsoft.com/office/drawing/2014/main" id="{AA7D5549-2F94-C660-5CC2-9C069322F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959" y="7785616"/>
              <a:ext cx="1449602" cy="38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Afficher l'image d'origine">
              <a:hlinkClick r:id="rId16"/>
              <a:extLst>
                <a:ext uri="{FF2B5EF4-FFF2-40B4-BE49-F238E27FC236}">
                  <a16:creationId xmlns:a16="http://schemas.microsoft.com/office/drawing/2014/main" id="{C4996B3C-7665-5F8E-7E05-875150DC0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427" y="8445597"/>
              <a:ext cx="1023987" cy="29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Afficher l'image d'origine">
              <a:hlinkClick r:id="rId18"/>
              <a:extLst>
                <a:ext uri="{FF2B5EF4-FFF2-40B4-BE49-F238E27FC236}">
                  <a16:creationId xmlns:a16="http://schemas.microsoft.com/office/drawing/2014/main" id="{22B58EAC-E1ED-9DBE-725C-6157AFC37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3" t="33716" r="15637" b="32567"/>
            <a:stretch/>
          </p:blipFill>
          <p:spPr bwMode="auto">
            <a:xfrm>
              <a:off x="9568627" y="8362531"/>
              <a:ext cx="1104385" cy="41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www.ihm.co.uk/blog/wp-content/uploads/2013/02/vine-logo.png">
              <a:hlinkClick r:id="rId20"/>
              <a:extLst>
                <a:ext uri="{FF2B5EF4-FFF2-40B4-BE49-F238E27FC236}">
                  <a16:creationId xmlns:a16="http://schemas.microsoft.com/office/drawing/2014/main" id="{46BFC1EF-3674-32F1-00B8-9C09A21CE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" t="24017" r="12617" b="35065"/>
            <a:stretch/>
          </p:blipFill>
          <p:spPr bwMode="auto">
            <a:xfrm>
              <a:off x="9564093" y="7075397"/>
              <a:ext cx="916917" cy="43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edge.liveleak.com/80281E/u/u/ll2/logo.gif">
              <a:hlinkClick r:id="rId22"/>
              <a:extLst>
                <a:ext uri="{FF2B5EF4-FFF2-40B4-BE49-F238E27FC236}">
                  <a16:creationId xmlns:a16="http://schemas.microsoft.com/office/drawing/2014/main" id="{93A2733B-8E78-59A0-CEB3-B0FBB4696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375" y="7899282"/>
              <a:ext cx="1035749" cy="3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02C37D-0E51-8612-7A89-B03DB09524DB}"/>
              </a:ext>
            </a:extLst>
          </p:cNvPr>
          <p:cNvCxnSpPr>
            <a:cxnSpLocks/>
          </p:cNvCxnSpPr>
          <p:nvPr/>
        </p:nvCxnSpPr>
        <p:spPr>
          <a:xfrm flipV="1">
            <a:off x="5787244" y="1635646"/>
            <a:ext cx="0" cy="2448272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1333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577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66122-68AD-2176-7BAA-BA929869A1DB}"/>
              </a:ext>
            </a:extLst>
          </p:cNvPr>
          <p:cNvSpPr/>
          <p:nvPr/>
        </p:nvSpPr>
        <p:spPr>
          <a:xfrm>
            <a:off x="3730065" y="2166513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E7FE2-A2E7-C08C-9AC3-A54029CD9507}"/>
              </a:ext>
            </a:extLst>
          </p:cNvPr>
          <p:cNvSpPr/>
          <p:nvPr/>
        </p:nvSpPr>
        <p:spPr>
          <a:xfrm>
            <a:off x="1015921" y="2165045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325823-727B-B766-D96A-1B3B1EA850AE}"/>
              </a:ext>
            </a:extLst>
          </p:cNvPr>
          <p:cNvSpPr txBox="1">
            <a:spLocks/>
          </p:cNvSpPr>
          <p:nvPr/>
        </p:nvSpPr>
        <p:spPr>
          <a:xfrm>
            <a:off x="0" y="-14839"/>
            <a:ext cx="9144000" cy="858397"/>
          </a:xfrm>
          <a:prstGeom prst="rect">
            <a:avLst/>
          </a:prstGeom>
          <a:solidFill>
            <a:srgbClr val="13334D"/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2E5F97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PT Sans" panose="020B0503020203020204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chemeClr val="bg2"/>
              </a:solidFill>
            </a:endParaRPr>
          </a:p>
          <a:p>
            <a:pPr marL="0" indent="0"/>
            <a:r>
              <a:rPr lang="en-US" sz="2400" dirty="0">
                <a:solidFill>
                  <a:schemeClr val="bg2"/>
                </a:solidFill>
              </a:rPr>
              <a:t>   The </a:t>
            </a:r>
            <a:r>
              <a:rPr lang="fr-FR" sz="2400" dirty="0">
                <a:solidFill>
                  <a:schemeClr val="bg2"/>
                </a:solidFill>
              </a:rPr>
              <a:t>Audiovisual Media Services Directive (AVMSD)</a:t>
            </a:r>
            <a:endParaRPr lang="en-GB" sz="2400" dirty="0">
              <a:solidFill>
                <a:schemeClr val="bg2"/>
              </a:solidFill>
            </a:endParaRPr>
          </a:p>
          <a:p>
            <a:pPr marL="528426" lvl="1" indent="0">
              <a:buFont typeface="Arial" charset="0"/>
              <a:buNone/>
            </a:pPr>
            <a:endParaRPr lang="en-GB" sz="1741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FAD18-9647-B56E-FDD7-B03363EA73F4}"/>
              </a:ext>
            </a:extLst>
          </p:cNvPr>
          <p:cNvSpPr txBox="1"/>
          <p:nvPr/>
        </p:nvSpPr>
        <p:spPr>
          <a:xfrm>
            <a:off x="290936" y="935025"/>
            <a:ext cx="888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3000"/>
            </a:pPr>
            <a:r>
              <a:rPr lang="fr-FR" sz="2000" b="1" u="sng" dirty="0">
                <a:latin typeface="PT Sans" panose="020B0503020203020204" pitchFamily="34" charset="0"/>
              </a:rPr>
              <a:t>AFTER 2018</a:t>
            </a:r>
          </a:p>
          <a:p>
            <a:endParaRPr lang="fr-FR" sz="2000" b="1" dirty="0">
              <a:latin typeface="PT Sans" panose="020B0503020203020204" pitchFamily="34" charset="0"/>
            </a:endParaRPr>
          </a:p>
          <a:p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                                       AVMS Directive </a:t>
            </a:r>
            <a:r>
              <a:rPr lang="fr-FR" sz="2000" dirty="0">
                <a:solidFill>
                  <a:schemeClr val="bg1"/>
                </a:solidFill>
                <a:latin typeface="PT Sans" panose="020B0503020203020204" pitchFamily="34" charset="0"/>
              </a:rPr>
              <a:t>2018/1808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E575C-8CBE-1DE6-F4E8-862190D84778}"/>
              </a:ext>
            </a:extLst>
          </p:cNvPr>
          <p:cNvSpPr txBox="1"/>
          <p:nvPr/>
        </p:nvSpPr>
        <p:spPr>
          <a:xfrm>
            <a:off x="1015921" y="2232116"/>
            <a:ext cx="183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TV broadcasting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55D3F-2CEF-9989-5961-F10211D14E57}"/>
              </a:ext>
            </a:extLst>
          </p:cNvPr>
          <p:cNvSpPr txBox="1"/>
          <p:nvPr/>
        </p:nvSpPr>
        <p:spPr>
          <a:xfrm>
            <a:off x="3844871" y="2249088"/>
            <a:ext cx="16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VOD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3DCD6-0441-C2CB-20CF-F2D9E248F600}"/>
              </a:ext>
            </a:extLst>
          </p:cNvPr>
          <p:cNvSpPr/>
          <p:nvPr/>
        </p:nvSpPr>
        <p:spPr>
          <a:xfrm>
            <a:off x="6434474" y="2165044"/>
            <a:ext cx="1836882" cy="1846865"/>
          </a:xfrm>
          <a:prstGeom prst="rect">
            <a:avLst/>
          </a:prstGeom>
          <a:solidFill>
            <a:srgbClr val="1333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7BE0-C8ED-DF90-8300-1BEE6E63F343}"/>
              </a:ext>
            </a:extLst>
          </p:cNvPr>
          <p:cNvSpPr txBox="1"/>
          <p:nvPr/>
        </p:nvSpPr>
        <p:spPr>
          <a:xfrm>
            <a:off x="6444208" y="2161849"/>
            <a:ext cx="18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2"/>
                </a:solidFill>
                <a:latin typeface="PT Sans" panose="020B0503020203020204" pitchFamily="34" charset="0"/>
              </a:rPr>
              <a:t>Video</a:t>
            </a:r>
            <a:r>
              <a:rPr lang="fr-FR" b="1" dirty="0">
                <a:solidFill>
                  <a:schemeClr val="bg2"/>
                </a:solidFill>
                <a:latin typeface="PT Sans" panose="020B0503020203020204" pitchFamily="34" charset="0"/>
              </a:rPr>
              <a:t>-sharing platforms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EA133D-9362-A249-4CEE-F996471FB5B3}"/>
              </a:ext>
            </a:extLst>
          </p:cNvPr>
          <p:cNvGrpSpPr/>
          <p:nvPr/>
        </p:nvGrpSpPr>
        <p:grpSpPr>
          <a:xfrm>
            <a:off x="1321880" y="2710822"/>
            <a:ext cx="1224267" cy="1030743"/>
            <a:chOff x="1250168" y="3526077"/>
            <a:chExt cx="1377616" cy="1126644"/>
          </a:xfrm>
        </p:grpSpPr>
        <p:pic>
          <p:nvPicPr>
            <p:cNvPr id="13" name="Picture 2" descr="Résultat de recherche d'images pour &quot;tv channel france&quot;">
              <a:extLst>
                <a:ext uri="{FF2B5EF4-FFF2-40B4-BE49-F238E27FC236}">
                  <a16:creationId xmlns:a16="http://schemas.microsoft.com/office/drawing/2014/main" id="{E739D163-64AA-74D4-973D-7B3A38C945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7" b="20966"/>
            <a:stretch/>
          </p:blipFill>
          <p:spPr bwMode="auto">
            <a:xfrm>
              <a:off x="1399826" y="3526077"/>
              <a:ext cx="1078300" cy="47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ésultat de recherche d'images pour &quot;groupe tf1 logos&quot;">
              <a:extLst>
                <a:ext uri="{FF2B5EF4-FFF2-40B4-BE49-F238E27FC236}">
                  <a16:creationId xmlns:a16="http://schemas.microsoft.com/office/drawing/2014/main" id="{2F49D4B7-57B9-4164-E9D6-7FD65F7C0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2" b="34083"/>
            <a:stretch/>
          </p:blipFill>
          <p:spPr bwMode="auto">
            <a:xfrm>
              <a:off x="1332593" y="4419015"/>
              <a:ext cx="1212766" cy="23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259FE5-23E1-9B00-27A7-9D60994CD149}"/>
                </a:ext>
              </a:extLst>
            </p:cNvPr>
            <p:cNvGrpSpPr/>
            <p:nvPr/>
          </p:nvGrpSpPr>
          <p:grpSpPr>
            <a:xfrm>
              <a:off x="1250168" y="4075919"/>
              <a:ext cx="1377616" cy="268105"/>
              <a:chOff x="1250168" y="4075919"/>
              <a:chExt cx="1377616" cy="268105"/>
            </a:xfrm>
          </p:grpSpPr>
          <p:pic>
            <p:nvPicPr>
              <p:cNvPr id="16" name="Picture 4" descr="Résultat de recherche d'images pour &quot;bein&quot;">
                <a:extLst>
                  <a:ext uri="{FF2B5EF4-FFF2-40B4-BE49-F238E27FC236}">
                    <a16:creationId xmlns:a16="http://schemas.microsoft.com/office/drawing/2014/main" id="{900B86E6-8093-8A49-AD63-C2F6649D5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5" t="17857" r="19796" b="25919"/>
              <a:stretch/>
            </p:blipFill>
            <p:spPr bwMode="auto">
              <a:xfrm>
                <a:off x="1250168" y="4075919"/>
                <a:ext cx="505940" cy="268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ésultat de recherche d'images pour &quot;arte tv&quot;">
                <a:extLst>
                  <a:ext uri="{FF2B5EF4-FFF2-40B4-BE49-F238E27FC236}">
                    <a16:creationId xmlns:a16="http://schemas.microsoft.com/office/drawing/2014/main" id="{E7DDE910-A5AF-B96F-A946-BFE0338DD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1" t="16175" r="3009" b="21720"/>
              <a:stretch/>
            </p:blipFill>
            <p:spPr bwMode="auto">
              <a:xfrm>
                <a:off x="1901257" y="4109296"/>
                <a:ext cx="726527" cy="190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789653-9D36-5A99-CD8E-E19DC4E3A7E4}"/>
              </a:ext>
            </a:extLst>
          </p:cNvPr>
          <p:cNvGrpSpPr/>
          <p:nvPr/>
        </p:nvGrpSpPr>
        <p:grpSpPr>
          <a:xfrm>
            <a:off x="3957569" y="2807059"/>
            <a:ext cx="1452690" cy="754128"/>
            <a:chOff x="4029106" y="1017428"/>
            <a:chExt cx="1728627" cy="884130"/>
          </a:xfrm>
        </p:grpSpPr>
        <p:pic>
          <p:nvPicPr>
            <p:cNvPr id="19" name="Picture 2" descr="Résultat de recherche d'images pour &quot;netflix&quot;">
              <a:extLst>
                <a:ext uri="{FF2B5EF4-FFF2-40B4-BE49-F238E27FC236}">
                  <a16:creationId xmlns:a16="http://schemas.microsoft.com/office/drawing/2014/main" id="{F8D56F3C-3BF8-273B-110C-F71B1C84F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3" t="31163" r="8383" b="25270"/>
            <a:stretch/>
          </p:blipFill>
          <p:spPr bwMode="auto">
            <a:xfrm>
              <a:off x="4048954" y="1017428"/>
              <a:ext cx="668303" cy="19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ésultat de recherche d'images pour &quot;google play&quot;">
              <a:extLst>
                <a:ext uri="{FF2B5EF4-FFF2-40B4-BE49-F238E27FC236}">
                  <a16:creationId xmlns:a16="http://schemas.microsoft.com/office/drawing/2014/main" id="{473D60CB-5D98-AC40-CFBB-648C14729D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" t="32336" r="2631" b="31584"/>
            <a:stretch/>
          </p:blipFill>
          <p:spPr bwMode="auto">
            <a:xfrm>
              <a:off x="4935128" y="1034574"/>
              <a:ext cx="822605" cy="17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ésultat de recherche d'images pour &quot;amazon prime&quot;">
              <a:extLst>
                <a:ext uri="{FF2B5EF4-FFF2-40B4-BE49-F238E27FC236}">
                  <a16:creationId xmlns:a16="http://schemas.microsoft.com/office/drawing/2014/main" id="{2235AA7E-76D0-53B4-A392-E407DF5D48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" t="19617" r="6353" b="13867"/>
            <a:stretch/>
          </p:blipFill>
          <p:spPr bwMode="auto">
            <a:xfrm>
              <a:off x="4029106" y="1376247"/>
              <a:ext cx="806050" cy="19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Résultat de recherche d'images pour &quot;itunes logo&quot;">
              <a:extLst>
                <a:ext uri="{FF2B5EF4-FFF2-40B4-BE49-F238E27FC236}">
                  <a16:creationId xmlns:a16="http://schemas.microsoft.com/office/drawing/2014/main" id="{83BF12F5-F3B1-D75F-BD43-565F582AC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937" y="1719941"/>
              <a:ext cx="618632" cy="18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Résultat de recherche d'images pour &quot;youtube red&quot;">
              <a:extLst>
                <a:ext uri="{FF2B5EF4-FFF2-40B4-BE49-F238E27FC236}">
                  <a16:creationId xmlns:a16="http://schemas.microsoft.com/office/drawing/2014/main" id="{2AD9FD85-E527-EC2E-2561-4BD6F55AD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" t="11046" r="5067" b="8886"/>
            <a:stretch/>
          </p:blipFill>
          <p:spPr bwMode="auto">
            <a:xfrm>
              <a:off x="4996546" y="1423033"/>
              <a:ext cx="707955" cy="22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B375F9-F5AD-A738-EAD8-C48FEDBA1A6D}"/>
              </a:ext>
            </a:extLst>
          </p:cNvPr>
          <p:cNvGrpSpPr/>
          <p:nvPr/>
        </p:nvGrpSpPr>
        <p:grpSpPr>
          <a:xfrm>
            <a:off x="6784334" y="2854890"/>
            <a:ext cx="1270349" cy="808028"/>
            <a:chOff x="7938427" y="7075397"/>
            <a:chExt cx="2796134" cy="1700946"/>
          </a:xfrm>
        </p:grpSpPr>
        <p:pic>
          <p:nvPicPr>
            <p:cNvPr id="25" name="Picture 2" descr="https://www.youtube.com/yt/brand/media/image/YouTube-logo-full_color.png">
              <a:hlinkClick r:id="rId12"/>
              <a:extLst>
                <a:ext uri="{FF2B5EF4-FFF2-40B4-BE49-F238E27FC236}">
                  <a16:creationId xmlns:a16="http://schemas.microsoft.com/office/drawing/2014/main" id="{BD333702-A058-3EAF-72F4-F158F26DD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8" t="24949" r="15315" b="25982"/>
            <a:stretch/>
          </p:blipFill>
          <p:spPr bwMode="auto">
            <a:xfrm>
              <a:off x="7940679" y="7173512"/>
              <a:ext cx="1016421" cy="45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www.concur.fr/sites/default/files/fr/dailymotion_logo_detail.png">
              <a:hlinkClick r:id="rId14"/>
              <a:extLst>
                <a:ext uri="{FF2B5EF4-FFF2-40B4-BE49-F238E27FC236}">
                  <a16:creationId xmlns:a16="http://schemas.microsoft.com/office/drawing/2014/main" id="{AA7D5549-2F94-C660-5CC2-9C069322F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959" y="7785616"/>
              <a:ext cx="1449602" cy="38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Afficher l'image d'origine">
              <a:hlinkClick r:id="rId16"/>
              <a:extLst>
                <a:ext uri="{FF2B5EF4-FFF2-40B4-BE49-F238E27FC236}">
                  <a16:creationId xmlns:a16="http://schemas.microsoft.com/office/drawing/2014/main" id="{C4996B3C-7665-5F8E-7E05-875150DC0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427" y="8445597"/>
              <a:ext cx="1023987" cy="29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Afficher l'image d'origine">
              <a:hlinkClick r:id="rId18"/>
              <a:extLst>
                <a:ext uri="{FF2B5EF4-FFF2-40B4-BE49-F238E27FC236}">
                  <a16:creationId xmlns:a16="http://schemas.microsoft.com/office/drawing/2014/main" id="{22B58EAC-E1ED-9DBE-725C-6157AFC37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3" t="33716" r="15637" b="32567"/>
            <a:stretch/>
          </p:blipFill>
          <p:spPr bwMode="auto">
            <a:xfrm>
              <a:off x="9568627" y="8362531"/>
              <a:ext cx="1104385" cy="41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www.ihm.co.uk/blog/wp-content/uploads/2013/02/vine-logo.png">
              <a:hlinkClick r:id="rId20"/>
              <a:extLst>
                <a:ext uri="{FF2B5EF4-FFF2-40B4-BE49-F238E27FC236}">
                  <a16:creationId xmlns:a16="http://schemas.microsoft.com/office/drawing/2014/main" id="{46BFC1EF-3674-32F1-00B8-9C09A21CE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" t="24017" r="12617" b="35065"/>
            <a:stretch/>
          </p:blipFill>
          <p:spPr bwMode="auto">
            <a:xfrm>
              <a:off x="9564093" y="7075397"/>
              <a:ext cx="916917" cy="43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edge.liveleak.com/80281E/u/u/ll2/logo.gif">
              <a:hlinkClick r:id="rId22"/>
              <a:extLst>
                <a:ext uri="{FF2B5EF4-FFF2-40B4-BE49-F238E27FC236}">
                  <a16:creationId xmlns:a16="http://schemas.microsoft.com/office/drawing/2014/main" id="{93A2733B-8E78-59A0-CEB3-B0FBB4696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375" y="7899282"/>
              <a:ext cx="1035749" cy="3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Plus Sign 30">
            <a:extLst>
              <a:ext uri="{FF2B5EF4-FFF2-40B4-BE49-F238E27FC236}">
                <a16:creationId xmlns:a16="http://schemas.microsoft.com/office/drawing/2014/main" id="{E78B8F57-5F37-C6CE-94F1-1CD95D101AE6}"/>
              </a:ext>
            </a:extLst>
          </p:cNvPr>
          <p:cNvSpPr/>
          <p:nvPr/>
        </p:nvSpPr>
        <p:spPr>
          <a:xfrm>
            <a:off x="3131840" y="2901499"/>
            <a:ext cx="249814" cy="290778"/>
          </a:xfrm>
          <a:prstGeom prst="mathPlus">
            <a:avLst/>
          </a:prstGeom>
          <a:solidFill>
            <a:srgbClr val="1333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4B609AD-489A-C13D-099A-C5A93930E80E}"/>
              </a:ext>
            </a:extLst>
          </p:cNvPr>
          <p:cNvSpPr/>
          <p:nvPr/>
        </p:nvSpPr>
        <p:spPr>
          <a:xfrm>
            <a:off x="5886229" y="2901499"/>
            <a:ext cx="249814" cy="290778"/>
          </a:xfrm>
          <a:prstGeom prst="mathPlus">
            <a:avLst/>
          </a:prstGeom>
          <a:solidFill>
            <a:srgbClr val="1333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726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CED20200041097</dmdocid>
    <TaxCatchAll xmlns="4838c6fa-9a4a-497b-a233-5c4f8bc6fea9">
      <Value>238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EXCO</TermName>
          <TermId xmlns="http://schemas.microsoft.com/office/infopath/2007/PartnerControls">4633f409-13b2-4102-83f8-9872c8eb1824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2020-11-01T23:00:00+00:00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Staff request compensation mission" ma:contentTypeID="0x0101005C0F1944167B4B6AA71171AA08BA3EEF00E1CDE30017C94646991A13FF8D7211E124009E9D2415C318A24CA16664458BB88E80" ma:contentTypeVersion="20" ma:contentTypeDescription="Root Document for Document Management" ma:contentTypeScope="" ma:versionID="a99ffd6bff285a7d9309ec5b11b459b2">
  <xsd:schema xmlns:xsd="http://www.w3.org/2001/XMLSchema" xmlns:xs="http://www.w3.org/2001/XMLSchema" xmlns:p="http://schemas.microsoft.com/office/2006/metadata/properties" xmlns:ns1="4838c6fa-9a4a-497b-a233-5c4f8bc6fea9" xmlns:ns3="67a33a64-024f-43c9-ba03-423464b66493" targetNamespace="http://schemas.microsoft.com/office/2006/metadata/properties" ma:root="true" ma:fieldsID="a6a6aa84cb2e4f878b6e641e3416ba99" ns1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1:dmdocid" minOccurs="0"/>
                <xsd:element ref="ns1:dmtitlecontinuation" minOccurs="0"/>
                <xsd:element ref="ns1:dmreferencenumber" minOccurs="0"/>
                <xsd:element ref="ns1:dmauthorpersonal" minOccurs="0"/>
                <xsd:element ref="ns1:dmdocumentdate"/>
                <xsd:element ref="ns1:dmsubjectpersonal" minOccurs="0"/>
                <xsd:element ref="ns1:dmgeneralnote" minOccurs="0"/>
                <xsd:element ref="ns1:dmlanguagelinks" minOccurs="0"/>
                <xsd:element ref="ns1:TaxCatchAll" minOccurs="0"/>
                <xsd:element ref="ns1:TaxCatchAllLabel" minOccurs="0"/>
                <xsd:element ref="ns1:j40de1a117634500ac65b87be0377059" minOccurs="0"/>
                <xsd:element ref="ns1:dmrmpath" minOccurs="0"/>
                <xsd:element ref="ns1:f1b20b977cca481182d958d0719f4bd9" minOccurs="0"/>
                <xsd:element ref="ns1:cbf16a577d6b43db99dfbc9d10cb2eb5" minOccurs="0"/>
                <xsd:element ref="ns1:hcd3c982855d4afda7a8ae75fc54341a" minOccurs="0"/>
                <xsd:element ref="ns1:a4fd9ae738a64d2389bd84194e60f6aa" minOccurs="0"/>
                <xsd:element ref="ns1:i7f2c7483f3d43c5aba50b29884f06a5" minOccurs="0"/>
                <xsd:element ref="ns1:iadfe8f1f56a4ddf8aeef4e2577fa743" minOccurs="0"/>
                <xsd:element ref="ns1:ce04ed8e094b477198ff21eacd4d7eea" minOccurs="0"/>
                <xsd:element ref="ns1:b9180c0c23d6484cb1319ad92de8b532" minOccurs="0"/>
                <xsd:element ref="ns1:nbd601fd50244aec8a595a25377b2ac1" minOccurs="0"/>
                <xsd:element ref="ns3:aef4c704a7df414c8c73fe16caeecd2f" minOccurs="0"/>
                <xsd:element ref="ns1:bc08140a316241cdb48e2f700880873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dmdocid" ma:index="0" nillable="true" ma:displayName="Identifier" ma:description="" ma:hidden="true" ma:internalName="dmdocid">
      <xsd:simpleType>
        <xsd:restriction base="dms:Unknown"/>
      </xsd:simpleType>
    </xsd:element>
    <xsd:element name="dmtitlecontinuation" ma:index="3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referencenumber" ma:index="5" nillable="true" ma:displayName="Document reference" ma:description="Unique item identifier" ma:internalName="dmreferencenumber">
      <xsd:simpleType>
        <xsd:restriction base="dms:Text"/>
      </xsd:simpleType>
    </xsd:element>
    <xsd:element name="dmauthorpersonal" ma:index="10" nillable="true" ma:displayName="Author - Personal" ma:description="Personal author" ma:internalName="dmauthorpersonal">
      <xsd:simpleType>
        <xsd:restriction base="dms:Text"/>
      </xsd:simpleType>
    </xsd:element>
    <xsd:element name="dmdocumentdate" ma:index="11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TaxCatchAll" ma:index="25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27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30" nillable="true" ma:displayName="RMS" ma:description="Contient le chemin RMS vers lequel sera déplacé le document" ma:internalName="dmrmpath">
      <xsd:simpleType>
        <xsd:restriction base="dms:Note"/>
      </xsd:simpleType>
    </xsd:element>
    <xsd:element name="f1b20b977cca481182d958d0719f4bd9" ma:index="31" ma:taxonomy="true" ma:internalName="f1b20b977cca481182d958d0719f4bd9" ma:taxonomyFieldName="dmauthorcorporate" ma:displayName="Author - Corporate" ma:readOnly="fals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2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3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4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5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6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37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38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39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08140a316241cdb48e2f700880873d" ma:index="42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40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BF780B-4317-42D9-AB83-A6500D0237BE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C29AC20F-0AEA-47D0-B29C-54CC55DCD95F}">
  <ds:schemaRefs>
    <ds:schemaRef ds:uri="http://purl.org/dc/terms/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33770377-56C4-4154-A44A-77D1C5093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79411</TotalTime>
  <Words>1507</Words>
  <Application>Microsoft Office PowerPoint</Application>
  <PresentationFormat>On-screen Show (16:9)</PresentationFormat>
  <Paragraphs>287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PT Sans</vt:lpstr>
      <vt:lpstr>Courier New</vt:lpstr>
      <vt:lpstr>arial</vt:lpstr>
      <vt:lpstr>__fkGroteskNeue_598ab8</vt:lpstr>
      <vt:lpstr>Calibri</vt:lpstr>
      <vt:lpstr>Wingdings</vt:lpstr>
      <vt:lpstr>general_presentation</vt:lpstr>
      <vt:lpstr>1_general_presentation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 2020 EXCO meeting 10  November 2020 - Videoconference</dc:title>
  <dc:creator>HAESSIG Valerie</dc:creator>
  <cp:lastModifiedBy>LACOURT Amelie</cp:lastModifiedBy>
  <cp:revision>555</cp:revision>
  <cp:lastPrinted>2024-06-10T11:18:30Z</cp:lastPrinted>
  <dcterms:created xsi:type="dcterms:W3CDTF">2018-05-30T12:06:19Z</dcterms:created>
  <dcterms:modified xsi:type="dcterms:W3CDTF">2024-10-29T10:31:55Z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0x0101005C0F1944167B4B6AA71171AA08BA3EEF00E1CDE30017C94646991A13FF8D7211E124009E9D2415C318A24CA16664458BB88E80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238;#EXCO|4633f409-13b2-4102-83f8-9872c8eb1824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