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Ex1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2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3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4.xml" ContentType="application/vnd.openxmlformats-officedocument.drawingml.chartshapes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7"/>
    <p:sldMasterId id="2147483671" r:id="rId8"/>
  </p:sldMasterIdLst>
  <p:notesMasterIdLst>
    <p:notesMasterId r:id="rId19"/>
  </p:notesMasterIdLst>
  <p:handoutMasterIdLst>
    <p:handoutMasterId r:id="rId20"/>
  </p:handoutMasterIdLst>
  <p:sldIdLst>
    <p:sldId id="308" r:id="rId9"/>
    <p:sldId id="734" r:id="rId10"/>
    <p:sldId id="1200" r:id="rId11"/>
    <p:sldId id="1201" r:id="rId12"/>
    <p:sldId id="1197" r:id="rId13"/>
    <p:sldId id="1194" r:id="rId14"/>
    <p:sldId id="1199" r:id="rId15"/>
    <p:sldId id="1202" r:id="rId16"/>
    <p:sldId id="1198" r:id="rId17"/>
    <p:sldId id="288" r:id="rId18"/>
  </p:sldIdLst>
  <p:sldSz cx="9540875" cy="6300788"/>
  <p:notesSz cx="6819900" cy="9918700"/>
  <p:embeddedFontLst>
    <p:embeddedFont>
      <p:font typeface="PT Sans" panose="020B0503020203020204" pitchFamily="34" charset="0"/>
      <p:regular r:id="rId21"/>
      <p:bold r:id="rId22"/>
      <p:italic r:id="rId23"/>
      <p:boldItalic r:id="rId24"/>
    </p:embeddedFont>
    <p:embeddedFont>
      <p:font typeface="Verdana" panose="020B0604030504040204" pitchFamily="34" charset="0"/>
      <p:regular r:id="rId25"/>
      <p:bold r:id="rId26"/>
      <p:italic r:id="rId27"/>
      <p:boldItalic r:id="rId28"/>
    </p:embeddedFont>
  </p:embeddedFontLst>
  <p:defaultTextStyle>
    <a:defPPr>
      <a:defRPr lang="fr-FR"/>
    </a:defPPr>
    <a:lvl1pPr algn="l" defTabSz="48549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1pPr>
    <a:lvl2pPr marL="485495" algn="l" defTabSz="48549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2pPr>
    <a:lvl3pPr marL="970989" algn="l" defTabSz="48549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3pPr>
    <a:lvl4pPr marL="1456486" algn="l" defTabSz="48549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4pPr>
    <a:lvl5pPr marL="1941983" algn="l" defTabSz="485495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5pPr>
    <a:lvl6pPr marL="2427478" algn="l" defTabSz="970989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6pPr>
    <a:lvl7pPr marL="2912972" algn="l" defTabSz="970989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7pPr>
    <a:lvl8pPr marL="3398466" algn="l" defTabSz="970989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8pPr>
    <a:lvl9pPr marL="3883965" algn="l" defTabSz="970989" rtl="0" eaLnBrk="1" latinLnBrk="0" hangingPunct="1">
      <a:defRPr kern="1200">
        <a:solidFill>
          <a:schemeClr val="tx1"/>
        </a:solidFill>
        <a:latin typeface="Arial" charset="0"/>
        <a:ea typeface="ＭＳ Ｐゴシック" pitchFamily="-107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986">
          <p15:clr>
            <a:srgbClr val="A4A3A4"/>
          </p15:clr>
        </p15:guide>
        <p15:guide id="4" pos="3006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F201709-64BC-3039-50FC-BEEF681BB77B}" name="FONTAINE Gilles" initials="FG" userId="S::Gilles.FONTAINE@coe.int::d0ffa015-3ab8-4bdb-baeb-a703175ff116" providerId="AD"/>
  <p188:author id="{52C3972D-5B82-913F-1578-65C35D34FCA3}" name="ENE Laura" initials="EL" userId="S::Laura.ENE@coe.int::f2e838ae-7faf-4c7c-b756-ede9f2defa88" providerId="AD"/>
  <p188:author id="{2DD49BAF-4232-7F14-5BFB-A361CE2A0999}" name="Anthony Mills" initials="AM" userId="4471587e9afcd208" providerId="Windows Live"/>
  <p188:author id="{672EEEBA-C72B-46F9-D09F-0E20D2671156}" name="HAESSIG Valerie" initials="HV" userId="HAESSIG Valerie" providerId="None"/>
  <p188:author id="{704824D0-F2FB-2FA7-1A16-FAF729061138}" name="FIORONI Manuel" initials="FM" userId="S::manuel.fioroni@coe.int::704613b7-b20e-4cd6-b5bb-854feb3a30ef" providerId="AD"/>
  <p188:author id="{DF4BE4DD-75A5-CCE1-6962-7555D0EC6D50}" name="SCHNEEBERGER Agnes" initials="SA" userId="S::Agnes.SCHNEEBERGER@coe.int::919b21cb-f23e-4152-a706-a065d84c4dde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RECE Christian" initials="GC" lastIdx="1" clrIdx="0"/>
  <p:cmAuthor id="1" name="FONTAINE Gilles" initials="FG" lastIdx="80" clrIdx="1"/>
  <p:cmAuthor id="2" name="Sue Norman-Fleck" initials="SN" lastIdx="3" clrIdx="2"/>
  <p:cmAuthor id="3" name="SCHNEEBERGER Agnes" initials="SA" lastIdx="3" clrIdx="3">
    <p:extLst>
      <p:ext uri="{19B8F6BF-5375-455C-9EA6-DF929625EA0E}">
        <p15:presenceInfo xmlns:p15="http://schemas.microsoft.com/office/powerpoint/2012/main" userId="S-1-5-21-1574594750-1263408776-2012955550-6618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11456E"/>
    <a:srgbClr val="002060"/>
    <a:srgbClr val="0C2F4C"/>
    <a:srgbClr val="7F7F7F"/>
    <a:srgbClr val="7030A0"/>
    <a:srgbClr val="B31942"/>
    <a:srgbClr val="4472C4"/>
    <a:srgbClr val="CC456E"/>
    <a:srgbClr val="ACD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822" autoAdjust="0"/>
    <p:restoredTop sz="88774" autoAdjust="0"/>
  </p:normalViewPr>
  <p:slideViewPr>
    <p:cSldViewPr snapToObjects="1">
      <p:cViewPr varScale="1">
        <p:scale>
          <a:sx n="125" d="100"/>
          <a:sy n="125" d="100"/>
        </p:scale>
        <p:origin x="588" y="108"/>
      </p:cViewPr>
      <p:guideLst>
        <p:guide orient="horz" pos="1620"/>
        <p:guide pos="2880"/>
        <p:guide orient="horz" pos="1986"/>
        <p:guide pos="300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2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font" Target="fonts/font6.fntdata"/><Relationship Id="rId3" Type="http://schemas.openxmlformats.org/officeDocument/2006/relationships/customXml" Target="../customXml/item3.xml"/><Relationship Id="rId21" Type="http://schemas.openxmlformats.org/officeDocument/2006/relationships/font" Target="fonts/font1.fntdata"/><Relationship Id="rId34" Type="http://schemas.microsoft.com/office/2018/10/relationships/authors" Target="authors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font" Target="fonts/font5.fntdata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3.xml"/><Relationship Id="rId24" Type="http://schemas.openxmlformats.org/officeDocument/2006/relationships/font" Target="fonts/font4.fntdata"/><Relationship Id="rId32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" Target="slides/slide7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2.xml"/><Relationship Id="rId19" Type="http://schemas.openxmlformats.org/officeDocument/2006/relationships/notesMaster" Target="notesMasters/notesMaster1.xml"/><Relationship Id="rId31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chneeberger\ND%20Office%20Echo\DE-I3J4UQJY\Graphs%20adaptations%202756-7236-6345%20v.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chneeberger\ND%20Office%20Echo\DE-I3J4UQJY\Graphs%20adaptations%202756-7236-6345%20v.1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chneeberger\ND%20Office%20Echo\DE-I3J4UQJY\Graphs%20adaptations%202756-7236-6345%20v.1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chneeberger\ND%20Office%20Echo\DE-I3J4UQJY\Graphs%20adaptations%202756-7236-6345%20v.1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chneeberger\ND%20Office%20Echo\DE-I3J4UQJY\Graphs%20adaptations%202756-7236-6345%20v.1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4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C:\Users\schneeberger\ND%20Office%20Echo\DE-I3J4UQJY\Graphs%20adaptations%202756-7236-6345%20v.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explosion val="12"/>
            <c:spPr>
              <a:solidFill>
                <a:srgbClr val="00B0F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152-41C2-B65E-69C2A5C359A7}"/>
              </c:ext>
            </c:extLst>
          </c:dPt>
          <c:dPt>
            <c:idx val="1"/>
            <c:bubble3D val="0"/>
            <c:spPr>
              <a:solidFill>
                <a:srgbClr val="00206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152-41C2-B65E-69C2A5C359A7}"/>
              </c:ext>
            </c:extLst>
          </c:dPt>
          <c:cat>
            <c:strRef>
              <c:f>'Adaptations AV fiction '!$M$14:$M$15</c:f>
              <c:strCache>
                <c:ptCount val="2"/>
                <c:pt idx="0">
                  <c:v>Remakes &amp; Verfilmungen</c:v>
                </c:pt>
                <c:pt idx="1">
                  <c:v>Sonstige</c:v>
                </c:pt>
              </c:strCache>
            </c:strRef>
          </c:cat>
          <c:val>
            <c:numRef>
              <c:f>'Adaptations AV fiction '!$N$14:$N$15</c:f>
              <c:numCache>
                <c:formatCode>0</c:formatCode>
                <c:ptCount val="2"/>
                <c:pt idx="0" formatCode="General">
                  <c:v>1189</c:v>
                </c:pt>
                <c:pt idx="1">
                  <c:v>8419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152-41C2-B65E-69C2A5C359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7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'Adaptations AV fiction '!$R$435</c:f>
              <c:strCache>
                <c:ptCount val="1"/>
                <c:pt idx="0">
                  <c:v>Verfilmung aus einem anderen Land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094-4C93-8B87-B74100CBBF4F}"/>
                </c:ext>
              </c:extLst>
            </c:dLbl>
            <c:dLbl>
              <c:idx val="1"/>
              <c:layout>
                <c:manualLayout>
                  <c:x val="5.4547203804388286E-3"/>
                  <c:y val="0.1121373479428914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094-4C93-8B87-B74100CBBF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2"/>
                    </a:solidFill>
                    <a:latin typeface="PT Sans" panose="020B0503020203020204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'Adaptations AV fiction '!$S$434:$T$434</c:f>
              <c:strCache>
                <c:ptCount val="2"/>
                <c:pt idx="0">
                  <c:v>Buch</c:v>
                </c:pt>
                <c:pt idx="1">
                  <c:v>Serien</c:v>
                </c:pt>
              </c:strCache>
            </c:strRef>
          </c:cat>
          <c:val>
            <c:numRef>
              <c:f>'Adaptations AV fiction '!$S$435:$T$435</c:f>
              <c:numCache>
                <c:formatCode>0%</c:formatCode>
                <c:ptCount val="2"/>
                <c:pt idx="0">
                  <c:v>0.18558951965065501</c:v>
                </c:pt>
                <c:pt idx="1">
                  <c:v>0.93034825870646765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94-4C93-8B87-B74100CBBF4F}"/>
            </c:ext>
          </c:extLst>
        </c:ser>
        <c:ser>
          <c:idx val="1"/>
          <c:order val="1"/>
          <c:tx>
            <c:strRef>
              <c:f>'Adaptations AV fiction '!$R$436</c:f>
              <c:strCache>
                <c:ptCount val="1"/>
                <c:pt idx="0">
                  <c:v>Verfilmung aus demselben Land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0.2178668474319033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094-4C93-8B87-B74100CBBF4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094-4C93-8B87-B74100CBBF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2"/>
                    </a:solidFill>
                    <a:latin typeface="PT Sans" panose="020B0503020203020204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'Adaptations AV fiction '!$S$434:$T$434</c:f>
              <c:strCache>
                <c:ptCount val="2"/>
                <c:pt idx="0">
                  <c:v>Buch</c:v>
                </c:pt>
                <c:pt idx="1">
                  <c:v>Serien</c:v>
                </c:pt>
              </c:strCache>
            </c:strRef>
          </c:cat>
          <c:val>
            <c:numRef>
              <c:f>'Adaptations AV fiction '!$S$436:$T$436</c:f>
              <c:numCache>
                <c:formatCode>0%</c:formatCode>
                <c:ptCount val="2"/>
                <c:pt idx="0">
                  <c:v>0.81441048034934493</c:v>
                </c:pt>
                <c:pt idx="1">
                  <c:v>6.965174129353234E-2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94-4C93-8B87-B74100CBBF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09700152"/>
        <c:axId val="1009700872"/>
      </c:barChart>
      <c:catAx>
        <c:axId val="10097001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009700872"/>
        <c:crosses val="autoZero"/>
        <c:auto val="1"/>
        <c:lblAlgn val="ctr"/>
        <c:lblOffset val="100"/>
        <c:noMultiLvlLbl val="0"/>
      </c:catAx>
      <c:valAx>
        <c:axId val="100970087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09700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rgbClr val="0C2F4C"/>
              </a:solidFill>
              <a:latin typeface="PT Sans" panose="020B0503020203020204" pitchFamily="34" charset="0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40B-493B-8BE1-8913CA9C6395}"/>
              </c:ext>
            </c:extLst>
          </c:dPt>
          <c:dPt>
            <c:idx val="2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340B-493B-8BE1-8913CA9C6395}"/>
              </c:ext>
            </c:extLst>
          </c:dPt>
          <c:cat>
            <c:strRef>
              <c:f>'Adaptations AV fiction '!$U$775:$U$777</c:f>
              <c:strCache>
                <c:ptCount val="3"/>
                <c:pt idx="0">
                  <c:v>0 - 6 Jahre</c:v>
                </c:pt>
                <c:pt idx="1">
                  <c:v>7-12 Jahre</c:v>
                </c:pt>
                <c:pt idx="2">
                  <c:v>&gt;12 Jahre</c:v>
                </c:pt>
              </c:strCache>
            </c:strRef>
          </c:cat>
          <c:val>
            <c:numRef>
              <c:f>'Adaptations AV fiction '!$V$775:$V$777</c:f>
              <c:numCache>
                <c:formatCode>General</c:formatCode>
                <c:ptCount val="3"/>
                <c:pt idx="0">
                  <c:v>39</c:v>
                </c:pt>
                <c:pt idx="1">
                  <c:v>35</c:v>
                </c:pt>
                <c:pt idx="2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0B-493B-8BE1-8913CA9C63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46523280"/>
        <c:axId val="1146519680"/>
      </c:barChart>
      <c:catAx>
        <c:axId val="1146523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rgbClr val="002060"/>
                </a:solidFill>
                <a:latin typeface="PT Sans" panose="020B0503020203020204" pitchFamily="34" charset="0"/>
                <a:ea typeface="+mn-ea"/>
                <a:cs typeface="+mn-cs"/>
              </a:defRPr>
            </a:pPr>
            <a:endParaRPr lang="fr-FR"/>
          </a:p>
        </c:txPr>
        <c:crossAx val="1146519680"/>
        <c:crosses val="autoZero"/>
        <c:auto val="1"/>
        <c:lblAlgn val="ctr"/>
        <c:lblOffset val="100"/>
        <c:noMultiLvlLbl val="0"/>
      </c:catAx>
      <c:valAx>
        <c:axId val="11465196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46523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'Adaptations AV fiction '!$O$1004</c:f>
              <c:strCache>
                <c:ptCount val="1"/>
                <c:pt idx="0">
                  <c:v>Sonstige Titel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'Adaptations AV fiction '!$P$1003:$R$1003</c:f>
              <c:strCache>
                <c:ptCount val="3"/>
                <c:pt idx="0">
                  <c:v>Streamer</c:v>
                </c:pt>
                <c:pt idx="1">
                  <c:v>Privat-TV</c:v>
                </c:pt>
                <c:pt idx="2">
                  <c:v>Öffentlich-rechtliches Fernsehen</c:v>
                </c:pt>
              </c:strCache>
            </c:strRef>
          </c:cat>
          <c:val>
            <c:numRef>
              <c:f>'Adaptations AV fiction '!$P$1004:$R$1004</c:f>
              <c:numCache>
                <c:formatCode>0%</c:formatCode>
                <c:ptCount val="3"/>
                <c:pt idx="0">
                  <c:v>0.81</c:v>
                </c:pt>
                <c:pt idx="1">
                  <c:v>0.87</c:v>
                </c:pt>
                <c:pt idx="2">
                  <c:v>0.89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8D-4653-9524-18F1AB78FB7C}"/>
            </c:ext>
          </c:extLst>
        </c:ser>
        <c:ser>
          <c:idx val="1"/>
          <c:order val="1"/>
          <c:tx>
            <c:strRef>
              <c:f>'Adaptations AV fiction '!$O$1005</c:f>
              <c:strCache>
                <c:ptCount val="1"/>
                <c:pt idx="0">
                  <c:v>Verfilmungen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'Adaptations AV fiction '!$P$1003:$R$1003</c:f>
              <c:strCache>
                <c:ptCount val="3"/>
                <c:pt idx="0">
                  <c:v>Streamer</c:v>
                </c:pt>
                <c:pt idx="1">
                  <c:v>Privat-TV</c:v>
                </c:pt>
                <c:pt idx="2">
                  <c:v>Öffentlich-rechtliches Fernsehen</c:v>
                </c:pt>
              </c:strCache>
            </c:strRef>
          </c:cat>
          <c:val>
            <c:numRef>
              <c:f>'Adaptations AV fiction '!$P$1005:$R$1005</c:f>
              <c:numCache>
                <c:formatCode>0%</c:formatCode>
                <c:ptCount val="3"/>
                <c:pt idx="0">
                  <c:v>0.19</c:v>
                </c:pt>
                <c:pt idx="1">
                  <c:v>0.13</c:v>
                </c:pt>
                <c:pt idx="2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18D-4653-9524-18F1AB78FB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58153616"/>
        <c:axId val="658154696"/>
      </c:barChart>
      <c:catAx>
        <c:axId val="6581536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58154696"/>
        <c:crosses val="autoZero"/>
        <c:auto val="1"/>
        <c:lblAlgn val="ctr"/>
        <c:lblOffset val="100"/>
        <c:noMultiLvlLbl val="0"/>
      </c:catAx>
      <c:valAx>
        <c:axId val="65815469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658153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rgbClr val="0C2F4C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 b="1">
          <a:solidFill>
            <a:schemeClr val="bg2"/>
          </a:solidFill>
        </a:defRPr>
      </a:pPr>
      <a:endParaRPr lang="fr-FR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'Adaptations AV fiction '!$O$1060</c:f>
              <c:strCache>
                <c:ptCount val="1"/>
                <c:pt idx="0">
                  <c:v>Sonstige Titel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'Adaptations AV fiction '!$P$1059:$Q$1059</c:f>
              <c:strCache>
                <c:ptCount val="2"/>
                <c:pt idx="0">
                  <c:v>Koproduktion</c:v>
                </c:pt>
                <c:pt idx="1">
                  <c:v>Keine Koproduktion </c:v>
                </c:pt>
              </c:strCache>
            </c:strRef>
          </c:cat>
          <c:val>
            <c:numRef>
              <c:f>'Adaptations AV fiction '!$P$1060:$Q$1060</c:f>
              <c:numCache>
                <c:formatCode>0%</c:formatCode>
                <c:ptCount val="2"/>
                <c:pt idx="0">
                  <c:v>0.77469478357380694</c:v>
                </c:pt>
                <c:pt idx="1">
                  <c:v>0.88675778109567016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4B-4C6D-B864-26B4819B4272}"/>
            </c:ext>
          </c:extLst>
        </c:ser>
        <c:ser>
          <c:idx val="1"/>
          <c:order val="1"/>
          <c:tx>
            <c:strRef>
              <c:f>'Adaptations AV fiction '!$O$1061</c:f>
              <c:strCache>
                <c:ptCount val="1"/>
                <c:pt idx="0">
                  <c:v>Verfilmungen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2"/>
                    </a:solidFill>
                    <a:latin typeface="PT Sans" panose="020B0503020203020204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'Adaptations AV fiction '!$P$1059:$Q$1059</c:f>
              <c:strCache>
                <c:ptCount val="2"/>
                <c:pt idx="0">
                  <c:v>Koproduktion</c:v>
                </c:pt>
                <c:pt idx="1">
                  <c:v>Keine Koproduktion </c:v>
                </c:pt>
              </c:strCache>
            </c:strRef>
          </c:cat>
          <c:val>
            <c:numRef>
              <c:f>'Adaptations AV fiction '!$P$1061:$Q$1061</c:f>
              <c:numCache>
                <c:formatCode>0%</c:formatCode>
                <c:ptCount val="2"/>
                <c:pt idx="0">
                  <c:v>0.22530521642619311</c:v>
                </c:pt>
                <c:pt idx="1">
                  <c:v>0.11324221890432985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34B-4C6D-B864-26B4819B42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82341208"/>
        <c:axId val="382342648"/>
      </c:barChart>
      <c:catAx>
        <c:axId val="3823412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82342648"/>
        <c:crosses val="autoZero"/>
        <c:auto val="1"/>
        <c:lblAlgn val="ctr"/>
        <c:lblOffset val="100"/>
        <c:noMultiLvlLbl val="0"/>
      </c:catAx>
      <c:valAx>
        <c:axId val="38234264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382341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rgbClr val="0C2F4C"/>
              </a:solidFill>
              <a:latin typeface="PT Sans" panose="020B0503020203020204" pitchFamily="34" charset="0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'Adaptations AV fiction '!$A$231:$A$236</cx:f>
        <cx:lvl ptCount="6">
          <cx:pt idx="0">Books</cx:pt>
          <cx:pt idx="1">Series</cx:pt>
          <cx:pt idx="2">Plays</cx:pt>
          <cx:pt idx="3">Films</cx:pt>
          <cx:pt idx="4">Comics</cx:pt>
          <cx:pt idx="5">Other</cx:pt>
        </cx:lvl>
      </cx:strDim>
      <cx:numDim type="size">
        <cx:f>'Adaptations AV fiction '!$B$231:$B$236</cx:f>
        <cx:lvl ptCount="6" formatCode="General">
          <cx:pt idx="0">916</cx:pt>
          <cx:pt idx="1">201</cx:pt>
          <cx:pt idx="2">28</cx:pt>
          <cx:pt idx="3">27</cx:pt>
          <cx:pt idx="4">12</cx:pt>
          <cx:pt idx="5">5</cx:pt>
        </cx:lvl>
      </cx:numDim>
    </cx:data>
  </cx:chartData>
  <cx:chart>
    <cx:plotArea>
      <cx:plotAreaRegion>
        <cx:series layoutId="treemap" uniqueId="{D29CE407-B647-4E6A-848A-02C194EA3B91}">
          <cx:dataPt idx="0">
            <cx:spPr>
              <a:solidFill>
                <a:srgbClr val="002060"/>
              </a:solidFill>
            </cx:spPr>
          </cx:dataPt>
          <cx:dataPt idx="1">
            <cx:spPr>
              <a:solidFill>
                <a:srgbClr val="0070C0"/>
              </a:solidFill>
            </cx:spPr>
          </cx:dataPt>
          <cx:dataPt idx="2">
            <cx:spPr>
              <a:solidFill>
                <a:srgbClr val="00B0F0"/>
              </a:solidFill>
            </cx:spPr>
          </cx:dataPt>
          <cx:dataPt idx="3">
            <cx:spPr>
              <a:solidFill>
                <a:srgbClr val="7030A0"/>
              </a:solidFill>
            </cx:spPr>
          </cx:dataPt>
          <cx:dataPt idx="5">
            <cx:spPr>
              <a:solidFill>
                <a:sysClr val="window" lastClr="FFFFFF">
                  <a:lumMod val="50000"/>
                </a:sysClr>
              </a:solidFill>
            </cx:spPr>
          </cx:dataPt>
          <cx:dataLabels pos="inEnd"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b="1">
                    <a:latin typeface="PT Sans" panose="020B0503020203020204" pitchFamily="34" charset="0"/>
                    <a:ea typeface="PT Sans" panose="020B0503020203020204" pitchFamily="34" charset="0"/>
                    <a:cs typeface="PT Sans" panose="020B0503020203020204" pitchFamily="34" charset="0"/>
                  </a:defRPr>
                </a:pPr>
                <a:endParaRPr lang="en-US" sz="900" b="1" i="0" u="none" strike="noStrike" baseline="0">
                  <a:solidFill>
                    <a:sysClr val="window" lastClr="FFFFFF"/>
                  </a:solidFill>
                  <a:latin typeface="PT Sans" panose="020B0503020203020204" pitchFamily="34" charset="0"/>
                </a:endParaRPr>
              </a:p>
            </cx:txPr>
            <cx:visibility seriesName="0" categoryName="1" value="0"/>
            <cx:separator>, </cx:separator>
            <cx:dataLabel idx="0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rgbClr val="002060"/>
                      </a:solidFill>
                    </a:defRPr>
                  </a:pPr>
                  <a:r>
                    <a:rPr lang="en-US" sz="900" b="1" i="0" u="none" strike="noStrike" baseline="0">
                      <a:solidFill>
                        <a:srgbClr val="002060"/>
                      </a:solidFill>
                      <a:latin typeface="PT Sans" panose="020B0503020203020204" pitchFamily="34" charset="0"/>
                    </a:rPr>
                    <a:t>Books</a:t>
                  </a:r>
                </a:p>
              </cx:txPr>
              <cx:visibility seriesName="0" categoryName="1" value="0"/>
              <cx:separator>, </cx:separator>
            </cx:dataLabel>
            <cx:dataLabel idx="1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rgbClr val="0070C0"/>
                      </a:solidFill>
                    </a:defRPr>
                  </a:pPr>
                  <a:r>
                    <a:rPr lang="en-US" sz="900" b="1" i="0" u="none" strike="noStrike" baseline="0">
                      <a:solidFill>
                        <a:srgbClr val="0070C0"/>
                      </a:solidFill>
                      <a:latin typeface="PT Sans" panose="020B0503020203020204" pitchFamily="34" charset="0"/>
                    </a:rPr>
                    <a:t>Series</a:t>
                  </a:r>
                </a:p>
              </cx:txPr>
              <cx:visibility seriesName="0" categoryName="1" value="0"/>
              <cx:separator>, </cx:separator>
            </cx:dataLabel>
            <cx:dataLabel idx="2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rgbClr val="00B0F0"/>
                      </a:solidFill>
                    </a:defRPr>
                  </a:pPr>
                  <a:r>
                    <a:rPr lang="en-US" sz="900" b="1" i="0" u="none" strike="noStrike" baseline="0">
                      <a:solidFill>
                        <a:srgbClr val="00B0F0"/>
                      </a:solidFill>
                      <a:latin typeface="PT Sans" panose="020B0503020203020204" pitchFamily="34" charset="0"/>
                    </a:rPr>
                    <a:t>Plays</a:t>
                  </a:r>
                </a:p>
              </cx:txPr>
              <cx:visibility seriesName="0" categoryName="1" value="0"/>
              <cx:separator>, </cx:separator>
            </cx:dataLabel>
            <cx:dataLabel idx="3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rgbClr val="7030A0"/>
                      </a:solidFill>
                    </a:defRPr>
                  </a:pPr>
                  <a:r>
                    <a:rPr lang="en-US" sz="900" b="1" i="0" u="none" strike="noStrike" baseline="0">
                      <a:solidFill>
                        <a:srgbClr val="7030A0"/>
                      </a:solidFill>
                      <a:latin typeface="PT Sans" panose="020B0503020203020204" pitchFamily="34" charset="0"/>
                    </a:rPr>
                    <a:t>Films</a:t>
                  </a:r>
                </a:p>
              </cx:txPr>
              <cx:visibility seriesName="0" categoryName="1" value="0"/>
              <cx:separator>, </cx:separator>
            </cx:dataLabel>
            <cx:dataLabel idx="4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chemeClr val="bg1"/>
                      </a:solidFill>
                    </a:defRPr>
                  </a:pPr>
                  <a:r>
                    <a:rPr lang="en-US" sz="900" b="1" i="0" u="none" strike="noStrike" baseline="0">
                      <a:solidFill>
                        <a:schemeClr val="bg1"/>
                      </a:solidFill>
                      <a:latin typeface="PT Sans" panose="020B0503020203020204" pitchFamily="34" charset="0"/>
                    </a:rPr>
                    <a:t>Comics</a:t>
                  </a:r>
                </a:p>
              </cx:txPr>
              <cx:visibility seriesName="0" categoryName="1" value="0"/>
              <cx:separator>, </cx:separator>
            </cx:dataLabel>
            <cx:dataLabel idx="5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rgbClr val="7F7F7F"/>
                      </a:solidFill>
                    </a:defRPr>
                  </a:pPr>
                  <a:r>
                    <a:rPr lang="en-US" sz="900" b="1" i="0" u="none" strike="noStrike" baseline="0">
                      <a:solidFill>
                        <a:srgbClr val="7F7F7F"/>
                      </a:solidFill>
                      <a:latin typeface="PT Sans" panose="020B0503020203020204" pitchFamily="34" charset="0"/>
                    </a:rPr>
                    <a:t>Other</a:t>
                  </a:r>
                </a:p>
              </cx:txPr>
              <cx:visibility seriesName="0" categoryName="1" value="0"/>
              <cx:separator>, </cx:separator>
            </cx:dataLabel>
          </cx:dataLabels>
          <cx:dataId val="0"/>
          <cx:layoutPr>
            <cx:parentLabelLayout val="overlapping"/>
          </cx:layoutPr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drawing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svg"/><Relationship Id="rId1" Type="http://schemas.openxmlformats.org/officeDocument/2006/relationships/image" Target="../media/image47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50.sv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0.18557</cdr:x>
      <cdr:y>0.46015</cdr:y>
    </cdr:from>
    <cdr:to>
      <cdr:x>0.34353</cdr:x>
      <cdr:y>0.53985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0CF24836-476E-8213-52A4-23ADD31C896F}"/>
            </a:ext>
          </a:extLst>
        </cdr:cNvPr>
        <cdr:cNvSpPr txBox="1"/>
      </cdr:nvSpPr>
      <cdr:spPr>
        <a:xfrm xmlns:a="http://schemas.openxmlformats.org/drawingml/2006/main">
          <a:off x="1296144" y="1823993"/>
          <a:ext cx="1103339" cy="3159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600" b="1" dirty="0" err="1">
              <a:solidFill>
                <a:schemeClr val="bg2"/>
              </a:solidFill>
              <a:latin typeface="PT Sans" panose="020B0503020203020204" pitchFamily="34" charset="0"/>
            </a:rPr>
            <a:t>Bücher</a:t>
          </a:r>
          <a:endParaRPr lang="fr-FR" sz="1600" b="1" dirty="0">
            <a:solidFill>
              <a:schemeClr val="bg2"/>
            </a:solidFill>
            <a:latin typeface="PT Sans" panose="020B0503020203020204" pitchFamily="34" charset="0"/>
          </a:endParaRPr>
        </a:p>
      </cdr:txBody>
    </cdr:sp>
  </cdr:relSizeAnchor>
  <cdr:relSizeAnchor xmlns:cdr="http://schemas.openxmlformats.org/drawingml/2006/chartDrawing">
    <cdr:from>
      <cdr:x>0.65979</cdr:x>
      <cdr:y>0.46015</cdr:y>
    </cdr:from>
    <cdr:to>
      <cdr:x>0.81776</cdr:x>
      <cdr:y>0.53985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88ED49E5-94EF-9022-991B-423FF6A9C333}"/>
            </a:ext>
          </a:extLst>
        </cdr:cNvPr>
        <cdr:cNvSpPr txBox="1"/>
      </cdr:nvSpPr>
      <cdr:spPr>
        <a:xfrm xmlns:a="http://schemas.openxmlformats.org/drawingml/2006/main">
          <a:off x="4608512" y="1823993"/>
          <a:ext cx="1103339" cy="3159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600" b="1" dirty="0">
              <a:solidFill>
                <a:schemeClr val="bg2"/>
              </a:solidFill>
              <a:latin typeface="PT Sans" panose="020B0503020203020204" pitchFamily="34" charset="0"/>
            </a:rPr>
            <a:t>TV-</a:t>
          </a:r>
          <a:r>
            <a:rPr lang="en-GB" sz="1600" b="1" dirty="0" err="1">
              <a:solidFill>
                <a:schemeClr val="bg2"/>
              </a:solidFill>
              <a:latin typeface="PT Sans" panose="020B0503020203020204" pitchFamily="34" charset="0"/>
            </a:rPr>
            <a:t>Serien</a:t>
          </a:r>
          <a:endParaRPr lang="fr-FR" sz="1600" b="1" dirty="0">
            <a:solidFill>
              <a:schemeClr val="bg2"/>
            </a:solidFill>
            <a:latin typeface="PT Sans" panose="020B0503020203020204" pitchFamily="34" charset="0"/>
          </a:endParaRPr>
        </a:p>
      </cdr:txBody>
    </cdr:sp>
  </cdr:relSizeAnchor>
  <cdr:relSizeAnchor xmlns:cdr="http://schemas.openxmlformats.org/drawingml/2006/chartDrawing">
    <cdr:from>
      <cdr:x>0.19588</cdr:x>
      <cdr:y>0.13173</cdr:y>
    </cdr:from>
    <cdr:to>
      <cdr:x>0.32679</cdr:x>
      <cdr:y>0.36241</cdr:y>
    </cdr:to>
    <cdr:pic>
      <cdr:nvPicPr>
        <cdr:cNvPr id="5" name="Graphic 4" descr="Storytelling with solid fill">
          <a:extLst xmlns:a="http://schemas.openxmlformats.org/drawingml/2006/main">
            <a:ext uri="{FF2B5EF4-FFF2-40B4-BE49-F238E27FC236}">
              <a16:creationId xmlns:a16="http://schemas.microsoft.com/office/drawing/2014/main" id="{471AB543-13BA-DD8F-E5E2-CD3A03738BDB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368152" y="522171"/>
          <a:ext cx="914400" cy="9144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0.6701</cdr:x>
      <cdr:y>0.16746</cdr:y>
    </cdr:from>
    <cdr:to>
      <cdr:x>0.80102</cdr:x>
      <cdr:y>0.39814</cdr:y>
    </cdr:to>
    <cdr:pic>
      <cdr:nvPicPr>
        <cdr:cNvPr id="6" name="Graphic 35" descr="Television with solid fill">
          <a:extLst xmlns:a="http://schemas.openxmlformats.org/drawingml/2006/main">
            <a:ext uri="{FF2B5EF4-FFF2-40B4-BE49-F238E27FC236}">
              <a16:creationId xmlns:a16="http://schemas.microsoft.com/office/drawing/2014/main" id="{42D466E6-CAD6-4270-66C7-DFF30514AA8B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3">
          <a:extLst>
            <a:ext uri="{96DAC541-7B7A-43D3-8B79-37D633B846F1}">
              <asvg:svgBlip xmlns:asvg="http://schemas.microsoft.com/office/drawing/2016/SVG/main" r:embed="rId4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4680520" y="663791"/>
          <a:ext cx="914400" cy="9144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0.71351</cdr:x>
      <cdr:y>0.23035</cdr:y>
    </cdr:from>
    <cdr:to>
      <cdr:x>0.75278</cdr:x>
      <cdr:y>0.29956</cdr:y>
    </cdr:to>
    <cdr:pic>
      <cdr:nvPicPr>
        <cdr:cNvPr id="7" name="Graphic 37" descr="Play with solid fill">
          <a:extLst xmlns:a="http://schemas.openxmlformats.org/drawingml/2006/main">
            <a:ext uri="{FF2B5EF4-FFF2-40B4-BE49-F238E27FC236}">
              <a16:creationId xmlns:a16="http://schemas.microsoft.com/office/drawing/2014/main" id="{AD742BCE-01AE-D1B2-4D1D-C9E539721151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5">
          <a:extLst>
            <a:ext uri="{96DAC541-7B7A-43D3-8B79-37D633B846F1}">
              <asvg:svgBlip xmlns:asvg="http://schemas.microsoft.com/office/drawing/2016/SVG/main" r:embed="rId6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4983694" y="913096"/>
          <a:ext cx="274320" cy="274320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0.45455</cdr:x>
      <cdr:y>0.13327</cdr:y>
    </cdr:from>
    <cdr:to>
      <cdr:x>0.54545</cdr:x>
      <cdr:y>0.22644</cdr:y>
    </cdr:to>
    <cdr:sp macro="" textlink="">
      <cdr:nvSpPr>
        <cdr:cNvPr id="2" name="TextBox 7">
          <a:extLst xmlns:a="http://schemas.openxmlformats.org/drawingml/2006/main">
            <a:ext uri="{FF2B5EF4-FFF2-40B4-BE49-F238E27FC236}">
              <a16:creationId xmlns:a16="http://schemas.microsoft.com/office/drawing/2014/main" id="{7698E776-B720-4F45-85C0-4D9568FF3484}"/>
            </a:ext>
          </a:extLst>
        </cdr:cNvPr>
        <cdr:cNvSpPr txBox="1"/>
      </cdr:nvSpPr>
      <cdr:spPr>
        <a:xfrm xmlns:a="http://schemas.openxmlformats.org/drawingml/2006/main">
          <a:off x="3240360" y="528266"/>
          <a:ext cx="648072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fr-FR"/>
          </a:defPPr>
          <a:lvl1pPr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1pPr>
          <a:lvl2pPr marL="485495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2pPr>
          <a:lvl3pPr marL="970989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3pPr>
          <a:lvl4pPr marL="1456486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4pPr>
          <a:lvl5pPr marL="1941983" algn="l" defTabSz="485495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5pPr>
          <a:lvl6pPr marL="2427478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6pPr>
          <a:lvl7pPr marL="2912972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7pPr>
          <a:lvl8pPr marL="3398466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8pPr>
          <a:lvl9pPr marL="3883965" algn="l" defTabSz="970989" rtl="0" eaLnBrk="1" latinLnBrk="0" hangingPunct="1">
            <a:defRPr kern="1200">
              <a:solidFill>
                <a:schemeClr val="tx1"/>
              </a:solidFill>
              <a:latin typeface="Arial" charset="0"/>
              <a:ea typeface="ＭＳ Ｐゴシック" pitchFamily="-107" charset="-128"/>
              <a:cs typeface="+mn-cs"/>
            </a:defRPr>
          </a:lvl9pPr>
        </a:lstStyle>
        <a:p xmlns:a="http://schemas.openxmlformats.org/drawingml/2006/main">
          <a:pPr algn="ctr"/>
          <a:r>
            <a:rPr lang="en-GB" sz="1800" b="1" dirty="0">
              <a:solidFill>
                <a:srgbClr val="002060"/>
              </a:solidFill>
              <a:latin typeface="PT Sans" panose="020B0503020203020204" pitchFamily="34" charset="0"/>
            </a:rPr>
            <a:t>35%</a:t>
          </a:r>
          <a:endParaRPr lang="fr-FR" sz="1800" b="1" dirty="0">
            <a:solidFill>
              <a:srgbClr val="002060"/>
            </a:solidFill>
            <a:latin typeface="PT Sans" panose="020B0503020203020204" pitchFamily="34" charset="0"/>
          </a:endParaRPr>
        </a:p>
      </cdr:txBody>
    </cdr:sp>
  </cdr:relSizeAnchor>
  <cdr:relSizeAnchor xmlns:cdr="http://schemas.openxmlformats.org/drawingml/2006/chartDrawing">
    <cdr:from>
      <cdr:x>0.77693</cdr:x>
      <cdr:y>0.29944</cdr:y>
    </cdr:from>
    <cdr:to>
      <cdr:x>0.86784</cdr:x>
      <cdr:y>0.39261</cdr:y>
    </cdr:to>
    <cdr:sp macro="" textlink="">
      <cdr:nvSpPr>
        <cdr:cNvPr id="3" name="TextBox 7">
          <a:extLst xmlns:a="http://schemas.openxmlformats.org/drawingml/2006/main">
            <a:ext uri="{FF2B5EF4-FFF2-40B4-BE49-F238E27FC236}">
              <a16:creationId xmlns:a16="http://schemas.microsoft.com/office/drawing/2014/main" id="{727A73B0-8284-804B-B75C-4FFBC0F830F8}"/>
            </a:ext>
          </a:extLst>
        </cdr:cNvPr>
        <cdr:cNvSpPr txBox="1"/>
      </cdr:nvSpPr>
      <cdr:spPr>
        <a:xfrm xmlns:a="http://schemas.openxmlformats.org/drawingml/2006/main">
          <a:off x="5538571" y="1186934"/>
          <a:ext cx="648072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800" b="1" dirty="0">
              <a:solidFill>
                <a:srgbClr val="002060"/>
              </a:solidFill>
              <a:latin typeface="PT Sans" panose="020B0503020203020204" pitchFamily="34" charset="0"/>
            </a:rPr>
            <a:t>26%</a:t>
          </a:r>
          <a:endParaRPr lang="fr-FR" sz="1800" b="1" dirty="0">
            <a:solidFill>
              <a:srgbClr val="002060"/>
            </a:solidFill>
            <a:latin typeface="PT Sans" panose="020B0503020203020204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0.12074</cdr:x>
      <cdr:y>0.31484</cdr:y>
    </cdr:from>
    <cdr:to>
      <cdr:x>0.24486</cdr:x>
      <cdr:y>0.52885</cdr:y>
    </cdr:to>
    <cdr:pic>
      <cdr:nvPicPr>
        <cdr:cNvPr id="2" name="Graphic 1" descr="Film strip with solid fill">
          <a:extLst xmlns:a="http://schemas.openxmlformats.org/drawingml/2006/main">
            <a:ext uri="{FF2B5EF4-FFF2-40B4-BE49-F238E27FC236}">
              <a16:creationId xmlns:a16="http://schemas.microsoft.com/office/drawing/2014/main" id="{22511287-999D-7579-91A9-9D98C4391E9A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973739" y="1345240"/>
          <a:ext cx="1001029" cy="914407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0.1627</cdr:x>
      <cdr:y>0.38871</cdr:y>
    </cdr:from>
    <cdr:to>
      <cdr:x>0.19994</cdr:x>
      <cdr:y>0.4529</cdr:y>
    </cdr:to>
    <cdr:pic>
      <cdr:nvPicPr>
        <cdr:cNvPr id="3" name="Graphic 1" descr="Play with solid fill">
          <a:extLst xmlns:a="http://schemas.openxmlformats.org/drawingml/2006/main">
            <a:ext uri="{FF2B5EF4-FFF2-40B4-BE49-F238E27FC236}">
              <a16:creationId xmlns:a16="http://schemas.microsoft.com/office/drawing/2014/main" id="{C6A4A822-B868-1B9E-977D-051F053DFA47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3">
          <a:extLst>
            <a:ext uri="{96DAC541-7B7A-43D3-8B79-37D633B846F1}">
              <asvg:svgBlip xmlns:asvg="http://schemas.microsoft.com/office/drawing/2016/SVG/main" r:embed="rId4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312158" y="1660839"/>
          <a:ext cx="300372" cy="2743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0.11647</cdr:x>
      <cdr:y>0.54344</cdr:y>
    </cdr:from>
    <cdr:to>
      <cdr:x>0.24107</cdr:x>
      <cdr:y>0.61737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04BB8FA3-5E06-4031-D895-22861C79E493}"/>
            </a:ext>
          </a:extLst>
        </cdr:cNvPr>
        <cdr:cNvSpPr txBox="1"/>
      </cdr:nvSpPr>
      <cdr:spPr>
        <a:xfrm xmlns:a="http://schemas.openxmlformats.org/drawingml/2006/main">
          <a:off x="939289" y="2321962"/>
          <a:ext cx="1004927" cy="3159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600" b="1" dirty="0">
              <a:solidFill>
                <a:schemeClr val="bg2"/>
              </a:solidFill>
              <a:latin typeface="PT Sans" panose="020B0503020203020204" pitchFamily="34" charset="0"/>
            </a:rPr>
            <a:t>Streamer</a:t>
          </a:r>
          <a:endParaRPr lang="fr-FR" sz="1600" b="1" dirty="0">
            <a:solidFill>
              <a:schemeClr val="bg2"/>
            </a:solidFill>
            <a:latin typeface="PT Sans" panose="020B0503020203020204" pitchFamily="34" charset="0"/>
          </a:endParaRPr>
        </a:p>
      </cdr:txBody>
    </cdr:sp>
  </cdr:relSizeAnchor>
  <cdr:relSizeAnchor xmlns:cdr="http://schemas.openxmlformats.org/drawingml/2006/chartDrawing">
    <cdr:from>
      <cdr:x>0.44331</cdr:x>
      <cdr:y>0.3089</cdr:y>
    </cdr:from>
    <cdr:to>
      <cdr:x>0.55669</cdr:x>
      <cdr:y>0.5229</cdr:y>
    </cdr:to>
    <cdr:pic>
      <cdr:nvPicPr>
        <cdr:cNvPr id="5" name="Graphic 13" descr="Television with solid fill">
          <a:extLst xmlns:a="http://schemas.openxmlformats.org/drawingml/2006/main">
            <a:ext uri="{FF2B5EF4-FFF2-40B4-BE49-F238E27FC236}">
              <a16:creationId xmlns:a16="http://schemas.microsoft.com/office/drawing/2014/main" id="{3B9E3922-DA1E-8145-9EB3-FB1CD1435EFC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5">
          <a:extLst>
            <a:ext uri="{96DAC541-7B7A-43D3-8B79-37D633B846F1}">
              <asvg:svgBlip xmlns:asvg="http://schemas.microsoft.com/office/drawing/2016/SVG/main" r:embed="rId6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3575248" y="1319840"/>
          <a:ext cx="914400" cy="9144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0.76786</cdr:x>
      <cdr:y>0.30903</cdr:y>
    </cdr:from>
    <cdr:to>
      <cdr:x>0.88124</cdr:x>
      <cdr:y>0.52304</cdr:y>
    </cdr:to>
    <cdr:pic>
      <cdr:nvPicPr>
        <cdr:cNvPr id="6" name="Graphic 13" descr="Television with solid fill">
          <a:extLst xmlns:a="http://schemas.openxmlformats.org/drawingml/2006/main">
            <a:ext uri="{FF2B5EF4-FFF2-40B4-BE49-F238E27FC236}">
              <a16:creationId xmlns:a16="http://schemas.microsoft.com/office/drawing/2014/main" id="{3B9E3922-DA1E-8145-9EB3-FB1CD1435EFC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5">
          <a:extLst>
            <a:ext uri="{96DAC541-7B7A-43D3-8B79-37D633B846F1}">
              <asvg:svgBlip xmlns:asvg="http://schemas.microsoft.com/office/drawing/2016/SVG/main" r:embed="rId6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6192688" y="1320420"/>
          <a:ext cx="914400" cy="9144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0.45701</cdr:x>
      <cdr:y>0.36405</cdr:y>
    </cdr:from>
    <cdr:to>
      <cdr:x>0.54299</cdr:x>
      <cdr:y>0.43591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9E779BEE-F767-B8D3-E2D5-709EC3725FFF}"/>
            </a:ext>
          </a:extLst>
        </cdr:cNvPr>
        <cdr:cNvSpPr txBox="1"/>
      </cdr:nvSpPr>
      <cdr:spPr>
        <a:xfrm xmlns:a="http://schemas.openxmlformats.org/drawingml/2006/main">
          <a:off x="3685718" y="1555502"/>
          <a:ext cx="693460" cy="3070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600" b="1" dirty="0">
              <a:solidFill>
                <a:schemeClr val="bg2"/>
              </a:solidFill>
              <a:latin typeface="PT Sans" panose="020B0503020203020204" pitchFamily="34" charset="0"/>
            </a:rPr>
            <a:t>TV</a:t>
          </a:r>
          <a:endParaRPr lang="fr-FR" sz="1600" b="1" dirty="0">
            <a:solidFill>
              <a:schemeClr val="bg2"/>
            </a:solidFill>
            <a:latin typeface="PT Sans" panose="020B0503020203020204" pitchFamily="34" charset="0"/>
          </a:endParaRPr>
        </a:p>
      </cdr:txBody>
    </cdr:sp>
  </cdr:relSizeAnchor>
  <cdr:relSizeAnchor xmlns:cdr="http://schemas.openxmlformats.org/drawingml/2006/chartDrawing">
    <cdr:from>
      <cdr:x>0.78571</cdr:x>
      <cdr:y>0.36103</cdr:y>
    </cdr:from>
    <cdr:to>
      <cdr:x>0.8717</cdr:x>
      <cdr:y>0.43289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C89B3FD3-968C-3E2C-DF30-F3029A10FA4E}"/>
            </a:ext>
          </a:extLst>
        </cdr:cNvPr>
        <cdr:cNvSpPr txBox="1"/>
      </cdr:nvSpPr>
      <cdr:spPr>
        <a:xfrm xmlns:a="http://schemas.openxmlformats.org/drawingml/2006/main">
          <a:off x="6336704" y="1542591"/>
          <a:ext cx="693460" cy="3070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600" b="1" dirty="0">
              <a:solidFill>
                <a:schemeClr val="bg2"/>
              </a:solidFill>
              <a:latin typeface="PT Sans" panose="020B0503020203020204" pitchFamily="34" charset="0"/>
            </a:rPr>
            <a:t>TV</a:t>
          </a:r>
          <a:endParaRPr lang="fr-FR" sz="1600" b="1" dirty="0">
            <a:solidFill>
              <a:schemeClr val="bg2"/>
            </a:solidFill>
            <a:latin typeface="PT Sans" panose="020B0503020203020204" pitchFamily="34" charset="0"/>
          </a:endParaRPr>
        </a:p>
      </cdr:txBody>
    </cdr:sp>
  </cdr:relSizeAnchor>
  <cdr:relSizeAnchor xmlns:cdr="http://schemas.openxmlformats.org/drawingml/2006/chartDrawing">
    <cdr:from>
      <cdr:x>0.44686</cdr:x>
      <cdr:y>0.54938</cdr:y>
    </cdr:from>
    <cdr:to>
      <cdr:x>0.54935</cdr:x>
      <cdr:y>0.62124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EDB98A6C-3A7F-8C60-E32F-93572699C2AA}"/>
            </a:ext>
          </a:extLst>
        </cdr:cNvPr>
        <cdr:cNvSpPr txBox="1"/>
      </cdr:nvSpPr>
      <cdr:spPr>
        <a:xfrm xmlns:a="http://schemas.openxmlformats.org/drawingml/2006/main">
          <a:off x="3603850" y="2347347"/>
          <a:ext cx="826624" cy="3070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600" b="1" dirty="0">
              <a:solidFill>
                <a:schemeClr val="bg2"/>
              </a:solidFill>
              <a:latin typeface="PT Sans" panose="020B0503020203020204" pitchFamily="34" charset="0"/>
            </a:rPr>
            <a:t>Private</a:t>
          </a:r>
          <a:endParaRPr lang="fr-FR" sz="1600" b="1" dirty="0">
            <a:solidFill>
              <a:schemeClr val="bg2"/>
            </a:solidFill>
            <a:latin typeface="PT Sans" panose="020B0503020203020204" pitchFamily="34" charset="0"/>
          </a:endParaRPr>
        </a:p>
      </cdr:txBody>
    </cdr:sp>
  </cdr:relSizeAnchor>
  <cdr:relSizeAnchor xmlns:cdr="http://schemas.openxmlformats.org/drawingml/2006/chartDrawing">
    <cdr:from>
      <cdr:x>0.75</cdr:x>
      <cdr:y>0.53989</cdr:y>
    </cdr:from>
    <cdr:to>
      <cdr:x>0.89575</cdr:x>
      <cdr:y>0.67595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67A67113-84B6-485E-65CF-138F495BBB1B}"/>
            </a:ext>
          </a:extLst>
        </cdr:cNvPr>
        <cdr:cNvSpPr txBox="1"/>
      </cdr:nvSpPr>
      <cdr:spPr>
        <a:xfrm xmlns:a="http://schemas.openxmlformats.org/drawingml/2006/main">
          <a:off x="6048672" y="2306828"/>
          <a:ext cx="1175442" cy="5813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600" b="1" dirty="0" err="1">
              <a:solidFill>
                <a:schemeClr val="bg2"/>
              </a:solidFill>
              <a:latin typeface="PT Sans" panose="020B0503020203020204" pitchFamily="34" charset="0"/>
            </a:rPr>
            <a:t>Öffentlich-rechtliche</a:t>
          </a:r>
          <a:endParaRPr lang="fr-FR" sz="1600" b="1" dirty="0">
            <a:solidFill>
              <a:schemeClr val="bg2"/>
            </a:solidFill>
            <a:latin typeface="PT Sans" panose="020B0503020203020204" pitchFamily="34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0.16532</cdr:x>
      <cdr:y>0.53201</cdr:y>
    </cdr:from>
    <cdr:to>
      <cdr:x>0.36063</cdr:x>
      <cdr:y>0.6117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94CBB6EC-571D-8CA2-3882-C4B78EBBBA8B}"/>
            </a:ext>
          </a:extLst>
        </cdr:cNvPr>
        <cdr:cNvSpPr txBox="1"/>
      </cdr:nvSpPr>
      <cdr:spPr>
        <a:xfrm xmlns:a="http://schemas.openxmlformats.org/drawingml/2006/main">
          <a:off x="1238057" y="2234819"/>
          <a:ext cx="1462622" cy="3347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600" b="1" dirty="0" err="1">
              <a:solidFill>
                <a:schemeClr val="bg2"/>
              </a:solidFill>
              <a:latin typeface="PT Sans" panose="020B0503020203020204" pitchFamily="34" charset="0"/>
            </a:rPr>
            <a:t>Koproduktion</a:t>
          </a:r>
          <a:endParaRPr lang="fr-FR" sz="1600" b="1" dirty="0">
            <a:solidFill>
              <a:schemeClr val="bg2"/>
            </a:solidFill>
            <a:latin typeface="PT Sans" panose="020B0503020203020204" pitchFamily="34" charset="0"/>
          </a:endParaRPr>
        </a:p>
      </cdr:txBody>
    </cdr:sp>
  </cdr:relSizeAnchor>
  <cdr:relSizeAnchor xmlns:cdr="http://schemas.openxmlformats.org/drawingml/2006/chartDrawing">
    <cdr:from>
      <cdr:x>0.64713</cdr:x>
      <cdr:y>0.49216</cdr:y>
    </cdr:from>
    <cdr:to>
      <cdr:x>0.84244</cdr:x>
      <cdr:y>0.57185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BBB88159-72D7-32E3-527A-66DEB79F97D1}"/>
            </a:ext>
          </a:extLst>
        </cdr:cNvPr>
        <cdr:cNvSpPr txBox="1"/>
      </cdr:nvSpPr>
      <cdr:spPr>
        <a:xfrm xmlns:a="http://schemas.openxmlformats.org/drawingml/2006/main">
          <a:off x="4846240" y="2067430"/>
          <a:ext cx="1462622" cy="3347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600" b="1" dirty="0" err="1">
              <a:solidFill>
                <a:schemeClr val="bg2"/>
              </a:solidFill>
              <a:latin typeface="PT Sans" panose="020B0503020203020204" pitchFamily="34" charset="0"/>
            </a:rPr>
            <a:t>Keine</a:t>
          </a:r>
          <a:r>
            <a:rPr lang="en-GB" sz="1600" b="1" dirty="0">
              <a:solidFill>
                <a:schemeClr val="bg2"/>
              </a:solidFill>
              <a:latin typeface="PT Sans" panose="020B0503020203020204" pitchFamily="34" charset="0"/>
            </a:rPr>
            <a:t> </a:t>
          </a:r>
          <a:r>
            <a:rPr lang="en-GB" sz="1600" b="1" dirty="0" err="1">
              <a:solidFill>
                <a:schemeClr val="bg2"/>
              </a:solidFill>
              <a:latin typeface="PT Sans" panose="020B0503020203020204" pitchFamily="34" charset="0"/>
            </a:rPr>
            <a:t>Koproduktion</a:t>
          </a:r>
          <a:endParaRPr lang="fr-FR" sz="1600" b="1" dirty="0">
            <a:solidFill>
              <a:schemeClr val="bg2"/>
            </a:solidFill>
            <a:latin typeface="PT Sans" panose="020B0503020203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63032" y="2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08278C-2140-4EF5-94D4-9E5CEF089E27}" type="datetimeFigureOut">
              <a:rPr lang="en-GB" smtClean="0"/>
              <a:t>29/11/2024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21046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63032" y="9421046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277B79-2647-4EC0-8DEF-15BADF37A2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082465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63032" y="2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CF2452-4AA9-4DB3-BF85-7017BF2531D0}" type="datetimeFigureOut">
              <a:rPr lang="fr-FR" smtClean="0"/>
              <a:t>29/11/2024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593725" y="744538"/>
            <a:ext cx="56324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1991" y="4711385"/>
            <a:ext cx="5455920" cy="44634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" y="9421046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63032" y="9421046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F50266-3012-4D8F-9DA8-26C9308551C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26393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85495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70989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56486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41983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27478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12972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98466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83965" algn="l" defTabSz="97098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593725" y="744538"/>
            <a:ext cx="5632450" cy="3719512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11F733-289A-49E6-A6E0-516352A61F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2723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0559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FC5F1A-3908-497A-A8DF-865BCE0F8B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2266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FC5F1A-3908-497A-A8DF-865BCE0F8B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97757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FC5F1A-3908-497A-A8DF-865BCE0F8B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8692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FC5F1A-3908-497A-A8DF-865BCE0F8B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3897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FC5F1A-3908-497A-A8DF-865BCE0F8B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5246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F50266-3012-4D8F-9DA8-26C9308551C5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9868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272118" y="1890240"/>
            <a:ext cx="8109744" cy="1350585"/>
          </a:xfrm>
        </p:spPr>
        <p:txBody>
          <a:bodyPr/>
          <a:lstStyle>
            <a:lvl1pPr algn="ctr">
              <a:defRPr>
                <a:latin typeface="PT Sans" panose="020B0503020203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87683" y="3307917"/>
            <a:ext cx="6678613" cy="161020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PT Sans" panose="020B0503020203020204" pitchFamily="34" charset="0"/>
              </a:defRPr>
            </a:lvl1pPr>
            <a:lvl2pPr marL="485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09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6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1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27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2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984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83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r-FR" dirty="0"/>
          </a:p>
        </p:txBody>
      </p:sp>
      <p:pic>
        <p:nvPicPr>
          <p:cNvPr id="7" name="Picture 8"/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36"/>
          <a:stretch/>
        </p:blipFill>
        <p:spPr>
          <a:xfrm>
            <a:off x="6273110" y="363369"/>
            <a:ext cx="1224839" cy="1234937"/>
          </a:xfrm>
          <a:prstGeom prst="rect">
            <a:avLst/>
          </a:prstGeom>
          <a:extLst>
            <a:ext uri="{FAA26D3D-D897-4be2-8F04-BA451C77F1D7}">
              <ma14:placeholderFlag xmlns="" xmlns:ma14="http://schemas.microsoft.com/office/mac/drawingml/2011/main"/>
            </a:ext>
          </a:extLst>
        </p:spPr>
      </p:pic>
      <p:pic>
        <p:nvPicPr>
          <p:cNvPr id="9" name="Picture 5" descr="C:\Users\mpichaud\Desktop\_Archives Altran\OBS\Livrables\PowerPoint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172" y="580305"/>
            <a:ext cx="3798001" cy="128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0216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ine blue">
    <p:bg>
      <p:bgPr>
        <a:solidFill>
          <a:srgbClr val="2F39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48" b="19440"/>
          <a:stretch/>
        </p:blipFill>
        <p:spPr>
          <a:xfrm>
            <a:off x="8401387" y="5308428"/>
            <a:ext cx="1139488" cy="992360"/>
          </a:xfrm>
          <a:prstGeom prst="rect">
            <a:avLst/>
          </a:prstGeom>
        </p:spPr>
      </p:pic>
      <p:grpSp>
        <p:nvGrpSpPr>
          <p:cNvPr id="10" name="Group 9"/>
          <p:cNvGrpSpPr/>
          <p:nvPr userDrawn="1"/>
        </p:nvGrpSpPr>
        <p:grpSpPr>
          <a:xfrm>
            <a:off x="342410" y="5730531"/>
            <a:ext cx="458305" cy="403552"/>
            <a:chOff x="186858" y="6096003"/>
            <a:chExt cx="580550" cy="580549"/>
          </a:xfrm>
          <a:solidFill>
            <a:schemeClr val="bg1">
              <a:lumMod val="95000"/>
            </a:schemeClr>
          </a:solidFill>
        </p:grpSpPr>
        <p:sp>
          <p:nvSpPr>
            <p:cNvPr id="11" name="Rectangle 10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70" b="1" dirty="0">
                <a:latin typeface="GeosansLight" panose="02000603020000020003"/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410" y="5730531"/>
            <a:ext cx="458305" cy="358714"/>
          </a:xfrm>
          <a:prstGeom prst="rect">
            <a:avLst/>
          </a:prstGeom>
        </p:spPr>
        <p:txBody>
          <a:bodyPr anchor="ctr"/>
          <a:lstStyle>
            <a:lvl1pPr algn="ctr">
              <a:defRPr sz="1103">
                <a:solidFill>
                  <a:schemeClr val="bg1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Sous-titre 2"/>
          <p:cNvSpPr>
            <a:spLocks noGrp="1"/>
          </p:cNvSpPr>
          <p:nvPr>
            <p:ph type="subTitle" idx="1"/>
          </p:nvPr>
        </p:nvSpPr>
        <p:spPr>
          <a:xfrm>
            <a:off x="488639" y="570257"/>
            <a:ext cx="6021461" cy="264629"/>
          </a:xfrm>
        </p:spPr>
        <p:txBody>
          <a:bodyPr anchor="ctr">
            <a:noAutofit/>
          </a:bodyPr>
          <a:lstStyle>
            <a:lvl1pPr marL="0" indent="0" algn="l">
              <a:buNone/>
              <a:defRPr sz="1470" cap="small" baseline="0">
                <a:solidFill>
                  <a:schemeClr val="bg1"/>
                </a:solidFill>
                <a:latin typeface="+mj-lt"/>
              </a:defRPr>
            </a:lvl1pPr>
            <a:lvl2pPr marL="420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0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0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0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00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20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40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60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5" name="Espace réservé du titre 1"/>
          <p:cNvSpPr>
            <a:spLocks noGrp="1"/>
          </p:cNvSpPr>
          <p:nvPr>
            <p:ph type="title"/>
          </p:nvPr>
        </p:nvSpPr>
        <p:spPr>
          <a:xfrm>
            <a:off x="488639" y="2826"/>
            <a:ext cx="6021461" cy="567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94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94277" y="91964"/>
            <a:ext cx="1704784" cy="41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932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lue"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48" b="19440"/>
          <a:stretch/>
        </p:blipFill>
        <p:spPr>
          <a:xfrm>
            <a:off x="8401387" y="5308428"/>
            <a:ext cx="1139488" cy="992360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342410" y="5730531"/>
            <a:ext cx="458305" cy="403552"/>
            <a:chOff x="186858" y="6096003"/>
            <a:chExt cx="580550" cy="580549"/>
          </a:xfrm>
          <a:solidFill>
            <a:schemeClr val="bg1">
              <a:lumMod val="95000"/>
            </a:schemeClr>
          </a:solidFill>
        </p:grpSpPr>
        <p:sp>
          <p:nvSpPr>
            <p:cNvPr id="10" name="Rectangle 9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70" b="1" dirty="0">
                <a:latin typeface="GeosansLight" panose="02000603020000020003"/>
              </a:endParaRPr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410" y="5730531"/>
            <a:ext cx="458305" cy="358714"/>
          </a:xfrm>
          <a:prstGeom prst="rect">
            <a:avLst/>
          </a:prstGeom>
        </p:spPr>
        <p:txBody>
          <a:bodyPr anchor="ctr"/>
          <a:lstStyle>
            <a:lvl1pPr algn="ctr">
              <a:defRPr sz="1103">
                <a:solidFill>
                  <a:schemeClr val="bg1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ous-titre 2"/>
          <p:cNvSpPr>
            <a:spLocks noGrp="1"/>
          </p:cNvSpPr>
          <p:nvPr>
            <p:ph type="subTitle" idx="1"/>
          </p:nvPr>
        </p:nvSpPr>
        <p:spPr>
          <a:xfrm>
            <a:off x="488639" y="570257"/>
            <a:ext cx="6021461" cy="264629"/>
          </a:xfrm>
        </p:spPr>
        <p:txBody>
          <a:bodyPr anchor="ctr">
            <a:noAutofit/>
          </a:bodyPr>
          <a:lstStyle>
            <a:lvl1pPr marL="0" indent="0" algn="l">
              <a:buNone/>
              <a:defRPr sz="1470" cap="small" baseline="0">
                <a:solidFill>
                  <a:schemeClr val="bg1"/>
                </a:solidFill>
                <a:latin typeface="+mj-lt"/>
              </a:defRPr>
            </a:lvl1pPr>
            <a:lvl2pPr marL="420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0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0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0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00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20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40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60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4" name="Espace réservé du titre 1"/>
          <p:cNvSpPr>
            <a:spLocks noGrp="1"/>
          </p:cNvSpPr>
          <p:nvPr>
            <p:ph type="title"/>
          </p:nvPr>
        </p:nvSpPr>
        <p:spPr>
          <a:xfrm>
            <a:off x="488639" y="2826"/>
            <a:ext cx="6021461" cy="567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94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94277" y="91964"/>
            <a:ext cx="1704784" cy="41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8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2E5F97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Rectangle 3"/>
          <p:cNvSpPr/>
          <p:nvPr userDrawn="1"/>
        </p:nvSpPr>
        <p:spPr>
          <a:xfrm>
            <a:off x="8946901" y="630114"/>
            <a:ext cx="355454" cy="21602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77" tIns="45688" rIns="91377" bIns="45688"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8226821" y="4597181"/>
            <a:ext cx="1224136" cy="136815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77" tIns="45688" rIns="91377" bIns="45688" rtlCol="0" anchor="ctr"/>
          <a:lstStyle/>
          <a:p>
            <a:pPr algn="ctr"/>
            <a:endParaRPr lang="en-GB"/>
          </a:p>
        </p:txBody>
      </p:sp>
      <p:pic>
        <p:nvPicPr>
          <p:cNvPr id="6" name="Picture 2" descr="C:\Users\mpichaud\Desktop\_Archives Altran\OBS\Logo\Logotype_An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3352" y="5526658"/>
            <a:ext cx="773872" cy="689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0" y="-4"/>
            <a:ext cx="9540875" cy="414094"/>
          </a:xfrm>
          <a:prstGeom prst="rect">
            <a:avLst/>
          </a:prstGeom>
          <a:solidFill>
            <a:srgbClr val="13334D"/>
          </a:solidFill>
          <a:ln w="3175" cap="flat">
            <a:noFill/>
            <a:miter lim="400000"/>
          </a:ln>
          <a:effectLst>
            <a:outerShdw blurRad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0229" tIns="20229" rIns="20229" bIns="20229" numCol="1" spcCol="40456" rtlCol="0" anchor="ctr">
            <a:noAutofit/>
          </a:bodyPr>
          <a:lstStyle/>
          <a:p>
            <a:pPr algn="ctr" defTabSz="328721" fontAlgn="auto" hangingPunct="0">
              <a:spcBef>
                <a:spcPts val="0"/>
              </a:spcBef>
              <a:spcAft>
                <a:spcPts val="0"/>
              </a:spcAft>
            </a:pPr>
            <a:endParaRPr lang="fr-FR" sz="13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603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717831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042370" y="570257"/>
            <a:ext cx="6021461" cy="264629"/>
          </a:xfrm>
        </p:spPr>
        <p:txBody>
          <a:bodyPr anchor="ctr">
            <a:noAutofit/>
          </a:bodyPr>
          <a:lstStyle>
            <a:lvl1pPr marL="0" indent="0" algn="r">
              <a:buNone/>
              <a:defRPr sz="1470" cap="small" baseline="0">
                <a:solidFill>
                  <a:srgbClr val="2F3A46"/>
                </a:solidFill>
                <a:latin typeface="+mj-lt"/>
              </a:defRPr>
            </a:lvl1pPr>
            <a:lvl2pPr marL="420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0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0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0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00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20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40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60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7" name="Espace réservé du titre 1"/>
          <p:cNvSpPr>
            <a:spLocks noGrp="1"/>
          </p:cNvSpPr>
          <p:nvPr>
            <p:ph type="title"/>
          </p:nvPr>
        </p:nvSpPr>
        <p:spPr>
          <a:xfrm>
            <a:off x="3042370" y="2826"/>
            <a:ext cx="6021461" cy="567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940">
                <a:solidFill>
                  <a:srgbClr val="2F3A46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8397840" y="5305304"/>
            <a:ext cx="1143035" cy="9954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3602" y="91964"/>
            <a:ext cx="1698423" cy="414488"/>
          </a:xfrm>
          <a:prstGeom prst="rect">
            <a:avLst/>
          </a:prstGeom>
        </p:spPr>
      </p:pic>
      <p:grpSp>
        <p:nvGrpSpPr>
          <p:cNvPr id="10" name="Group 9"/>
          <p:cNvGrpSpPr/>
          <p:nvPr userDrawn="1"/>
        </p:nvGrpSpPr>
        <p:grpSpPr>
          <a:xfrm>
            <a:off x="342410" y="5730531"/>
            <a:ext cx="458305" cy="403552"/>
            <a:chOff x="186858" y="6096003"/>
            <a:chExt cx="580550" cy="580549"/>
          </a:xfrm>
          <a:solidFill>
            <a:schemeClr val="bg1">
              <a:lumMod val="95000"/>
            </a:schemeClr>
          </a:solidFill>
        </p:grpSpPr>
        <p:sp>
          <p:nvSpPr>
            <p:cNvPr id="11" name="Rectangle 10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70" b="1" dirty="0">
                <a:latin typeface="GeosansLight" panose="02000603020000020003"/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410" y="5730531"/>
            <a:ext cx="458305" cy="358714"/>
          </a:xfrm>
          <a:prstGeom prst="rect">
            <a:avLst/>
          </a:prstGeom>
        </p:spPr>
        <p:txBody>
          <a:bodyPr anchor="ctr"/>
          <a:lstStyle>
            <a:lvl1pPr algn="ctr">
              <a:defRPr sz="1103">
                <a:solidFill>
                  <a:srgbClr val="2F3A46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214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88639" y="570257"/>
            <a:ext cx="6021461" cy="264629"/>
          </a:xfrm>
        </p:spPr>
        <p:txBody>
          <a:bodyPr anchor="ctr">
            <a:noAutofit/>
          </a:bodyPr>
          <a:lstStyle>
            <a:lvl1pPr marL="0" indent="0" algn="l">
              <a:buNone/>
              <a:defRPr sz="1470" cap="small" baseline="0">
                <a:solidFill>
                  <a:srgbClr val="2F3A46"/>
                </a:solidFill>
                <a:latin typeface="+mj-lt"/>
              </a:defRPr>
            </a:lvl1pPr>
            <a:lvl2pPr marL="420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0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0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0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00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20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40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60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7" name="Espace réservé du titre 1"/>
          <p:cNvSpPr>
            <a:spLocks noGrp="1"/>
          </p:cNvSpPr>
          <p:nvPr>
            <p:ph type="title"/>
          </p:nvPr>
        </p:nvSpPr>
        <p:spPr>
          <a:xfrm>
            <a:off x="488639" y="2826"/>
            <a:ext cx="6021461" cy="567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940">
                <a:solidFill>
                  <a:srgbClr val="2F3A46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8397840" y="5305304"/>
            <a:ext cx="1143035" cy="995484"/>
          </a:xfrm>
          <a:prstGeom prst="rect">
            <a:avLst/>
          </a:prstGeom>
        </p:spPr>
      </p:pic>
      <p:grpSp>
        <p:nvGrpSpPr>
          <p:cNvPr id="10" name="Group 9"/>
          <p:cNvGrpSpPr/>
          <p:nvPr userDrawn="1"/>
        </p:nvGrpSpPr>
        <p:grpSpPr>
          <a:xfrm>
            <a:off x="342410" y="5730531"/>
            <a:ext cx="458305" cy="403552"/>
            <a:chOff x="186858" y="6096003"/>
            <a:chExt cx="580550" cy="580549"/>
          </a:xfrm>
          <a:solidFill>
            <a:schemeClr val="bg1">
              <a:lumMod val="95000"/>
            </a:schemeClr>
          </a:solidFill>
        </p:grpSpPr>
        <p:sp>
          <p:nvSpPr>
            <p:cNvPr id="11" name="Rectangle 10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70" b="1" dirty="0">
                <a:latin typeface="GeosansLight" panose="02000603020000020003"/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410" y="5730531"/>
            <a:ext cx="458305" cy="358714"/>
          </a:xfrm>
          <a:prstGeom prst="rect">
            <a:avLst/>
          </a:prstGeom>
        </p:spPr>
        <p:txBody>
          <a:bodyPr anchor="ctr"/>
          <a:lstStyle>
            <a:lvl1pPr algn="ctr">
              <a:defRPr sz="1103">
                <a:solidFill>
                  <a:srgbClr val="2F3A46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00638" y="91964"/>
            <a:ext cx="1698423" cy="41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9996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5465">
          <p15:clr>
            <a:srgbClr val="FBAE40"/>
          </p15:clr>
        </p15:guide>
        <p15:guide id="3" pos="295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gray shading">
    <p:bg>
      <p:bgPr>
        <a:gradFill>
          <a:gsLst>
            <a:gs pos="0">
              <a:schemeClr val="bg1"/>
            </a:gs>
            <a:gs pos="100000">
              <a:srgbClr val="DBDBDB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1" b="19391"/>
          <a:stretch/>
        </p:blipFill>
        <p:spPr>
          <a:xfrm>
            <a:off x="8397840" y="5305304"/>
            <a:ext cx="1143035" cy="995484"/>
          </a:xfrm>
          <a:prstGeom prst="rect">
            <a:avLst/>
          </a:prstGeom>
        </p:spPr>
      </p:pic>
      <p:grpSp>
        <p:nvGrpSpPr>
          <p:cNvPr id="10" name="Group 9"/>
          <p:cNvGrpSpPr/>
          <p:nvPr userDrawn="1"/>
        </p:nvGrpSpPr>
        <p:grpSpPr>
          <a:xfrm>
            <a:off x="342410" y="5730531"/>
            <a:ext cx="458305" cy="403552"/>
            <a:chOff x="186858" y="6096003"/>
            <a:chExt cx="580550" cy="580549"/>
          </a:xfrm>
          <a:solidFill>
            <a:schemeClr val="bg1">
              <a:lumMod val="95000"/>
            </a:schemeClr>
          </a:solidFill>
        </p:grpSpPr>
        <p:sp>
          <p:nvSpPr>
            <p:cNvPr id="11" name="Rectangle 10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70" b="1" dirty="0">
                <a:latin typeface="GeosansLight" panose="02000603020000020003"/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410" y="5730531"/>
            <a:ext cx="458305" cy="358714"/>
          </a:xfrm>
          <a:prstGeom prst="rect">
            <a:avLst/>
          </a:prstGeom>
        </p:spPr>
        <p:txBody>
          <a:bodyPr anchor="ctr"/>
          <a:lstStyle>
            <a:lvl1pPr algn="ctr">
              <a:defRPr sz="1103">
                <a:solidFill>
                  <a:srgbClr val="2F3A46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Sous-titre 2"/>
          <p:cNvSpPr>
            <a:spLocks noGrp="1"/>
          </p:cNvSpPr>
          <p:nvPr>
            <p:ph type="subTitle" idx="1"/>
          </p:nvPr>
        </p:nvSpPr>
        <p:spPr>
          <a:xfrm>
            <a:off x="488639" y="570257"/>
            <a:ext cx="6021461" cy="264629"/>
          </a:xfrm>
        </p:spPr>
        <p:txBody>
          <a:bodyPr anchor="ctr">
            <a:noAutofit/>
          </a:bodyPr>
          <a:lstStyle>
            <a:lvl1pPr marL="0" indent="0" algn="l">
              <a:buNone/>
              <a:defRPr sz="1470" cap="small" baseline="0">
                <a:solidFill>
                  <a:srgbClr val="2F3A46"/>
                </a:solidFill>
                <a:latin typeface="+mj-lt"/>
              </a:defRPr>
            </a:lvl1pPr>
            <a:lvl2pPr marL="420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0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0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0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00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20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40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60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5" name="Espace réservé du titre 1"/>
          <p:cNvSpPr>
            <a:spLocks noGrp="1"/>
          </p:cNvSpPr>
          <p:nvPr>
            <p:ph type="title"/>
          </p:nvPr>
        </p:nvSpPr>
        <p:spPr>
          <a:xfrm>
            <a:off x="488639" y="2826"/>
            <a:ext cx="6021461" cy="567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940">
                <a:solidFill>
                  <a:srgbClr val="2F3A46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00638" y="91964"/>
            <a:ext cx="1698423" cy="41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7739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pos="5760">
          <p15:clr>
            <a:srgbClr val="FBAE40"/>
          </p15:clr>
        </p15:guide>
        <p15:guide id="4" orient="horz" pos="43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gray">
    <p:bg>
      <p:bgPr>
        <a:solidFill>
          <a:srgbClr val="DBDB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8397840" y="5305304"/>
            <a:ext cx="1143035" cy="995484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342410" y="5730531"/>
            <a:ext cx="458305" cy="403552"/>
            <a:chOff x="186858" y="6096003"/>
            <a:chExt cx="580550" cy="580549"/>
          </a:xfrm>
          <a:solidFill>
            <a:schemeClr val="bg1">
              <a:lumMod val="95000"/>
            </a:schemeClr>
          </a:solidFill>
        </p:grpSpPr>
        <p:sp>
          <p:nvSpPr>
            <p:cNvPr id="10" name="Rectangle 9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70" b="1" dirty="0">
                <a:latin typeface="GeosansLight" panose="02000603020000020003"/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410" y="5730531"/>
            <a:ext cx="458305" cy="358714"/>
          </a:xfrm>
          <a:prstGeom prst="rect">
            <a:avLst/>
          </a:prstGeom>
        </p:spPr>
        <p:txBody>
          <a:bodyPr anchor="ctr"/>
          <a:lstStyle>
            <a:lvl1pPr algn="ctr">
              <a:defRPr sz="1103">
                <a:solidFill>
                  <a:srgbClr val="2F3A46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Sous-titre 2"/>
          <p:cNvSpPr>
            <a:spLocks noGrp="1"/>
          </p:cNvSpPr>
          <p:nvPr>
            <p:ph type="subTitle" idx="1"/>
          </p:nvPr>
        </p:nvSpPr>
        <p:spPr>
          <a:xfrm>
            <a:off x="488639" y="570257"/>
            <a:ext cx="6021461" cy="264629"/>
          </a:xfrm>
        </p:spPr>
        <p:txBody>
          <a:bodyPr anchor="ctr">
            <a:noAutofit/>
          </a:bodyPr>
          <a:lstStyle>
            <a:lvl1pPr marL="0" indent="0" algn="l">
              <a:buNone/>
              <a:defRPr sz="1470" cap="small" baseline="0">
                <a:solidFill>
                  <a:srgbClr val="2F3A46"/>
                </a:solidFill>
                <a:latin typeface="+mj-lt"/>
              </a:defRPr>
            </a:lvl1pPr>
            <a:lvl2pPr marL="420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0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0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0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00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20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40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60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5" name="Espace réservé du titre 1"/>
          <p:cNvSpPr>
            <a:spLocks noGrp="1"/>
          </p:cNvSpPr>
          <p:nvPr>
            <p:ph type="title"/>
          </p:nvPr>
        </p:nvSpPr>
        <p:spPr>
          <a:xfrm>
            <a:off x="488639" y="2826"/>
            <a:ext cx="6021461" cy="567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940">
                <a:solidFill>
                  <a:srgbClr val="2F3A46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00638" y="91964"/>
            <a:ext cx="1698423" cy="41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098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gray shading">
    <p:bg>
      <p:bgPr>
        <a:gradFill>
          <a:gsLst>
            <a:gs pos="0">
              <a:schemeClr val="bg1">
                <a:lumMod val="75000"/>
              </a:schemeClr>
            </a:gs>
            <a:gs pos="100000">
              <a:schemeClr val="tx1">
                <a:lumMod val="50000"/>
                <a:lumOff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48" b="19440"/>
          <a:stretch/>
        </p:blipFill>
        <p:spPr>
          <a:xfrm>
            <a:off x="8401387" y="5302616"/>
            <a:ext cx="1139488" cy="992360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342410" y="5730531"/>
            <a:ext cx="458305" cy="403552"/>
            <a:chOff x="186858" y="6096003"/>
            <a:chExt cx="580550" cy="580549"/>
          </a:xfrm>
          <a:solidFill>
            <a:schemeClr val="bg1">
              <a:lumMod val="95000"/>
            </a:schemeClr>
          </a:solidFill>
        </p:grpSpPr>
        <p:sp>
          <p:nvSpPr>
            <p:cNvPr id="10" name="Rectangle 9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70" b="1" dirty="0">
                <a:latin typeface="GeosansLight" panose="02000603020000020003"/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410" y="5730531"/>
            <a:ext cx="458305" cy="358714"/>
          </a:xfrm>
          <a:prstGeom prst="rect">
            <a:avLst/>
          </a:prstGeom>
        </p:spPr>
        <p:txBody>
          <a:bodyPr anchor="ctr"/>
          <a:lstStyle>
            <a:lvl1pPr algn="ctr">
              <a:defRPr sz="1103">
                <a:solidFill>
                  <a:srgbClr val="2F3A46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Sous-titre 2"/>
          <p:cNvSpPr>
            <a:spLocks noGrp="1"/>
          </p:cNvSpPr>
          <p:nvPr>
            <p:ph type="subTitle" idx="1"/>
          </p:nvPr>
        </p:nvSpPr>
        <p:spPr>
          <a:xfrm>
            <a:off x="488639" y="570257"/>
            <a:ext cx="6021461" cy="264629"/>
          </a:xfrm>
        </p:spPr>
        <p:txBody>
          <a:bodyPr anchor="ctr">
            <a:noAutofit/>
          </a:bodyPr>
          <a:lstStyle>
            <a:lvl1pPr marL="0" indent="0" algn="l">
              <a:buNone/>
              <a:defRPr sz="1470" cap="small" baseline="0">
                <a:solidFill>
                  <a:srgbClr val="2F3A46"/>
                </a:solidFill>
                <a:latin typeface="+mj-lt"/>
              </a:defRPr>
            </a:lvl1pPr>
            <a:lvl2pPr marL="420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0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0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0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00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20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40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60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5" name="Espace réservé du titre 1"/>
          <p:cNvSpPr>
            <a:spLocks noGrp="1"/>
          </p:cNvSpPr>
          <p:nvPr>
            <p:ph type="title"/>
          </p:nvPr>
        </p:nvSpPr>
        <p:spPr>
          <a:xfrm>
            <a:off x="488639" y="2826"/>
            <a:ext cx="6021461" cy="567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940">
                <a:solidFill>
                  <a:srgbClr val="2F3A46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94277" y="91964"/>
            <a:ext cx="1704784" cy="41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717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gray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48" b="19440"/>
          <a:stretch/>
        </p:blipFill>
        <p:spPr>
          <a:xfrm>
            <a:off x="8401387" y="5308428"/>
            <a:ext cx="1139488" cy="992360"/>
          </a:xfrm>
          <a:prstGeom prst="rect">
            <a:avLst/>
          </a:prstGeom>
        </p:spPr>
      </p:pic>
      <p:grpSp>
        <p:nvGrpSpPr>
          <p:cNvPr id="10" name="Group 9"/>
          <p:cNvGrpSpPr/>
          <p:nvPr userDrawn="1"/>
        </p:nvGrpSpPr>
        <p:grpSpPr>
          <a:xfrm>
            <a:off x="342410" y="5730531"/>
            <a:ext cx="458305" cy="403552"/>
            <a:chOff x="186858" y="6096003"/>
            <a:chExt cx="580550" cy="580549"/>
          </a:xfrm>
          <a:solidFill>
            <a:schemeClr val="bg1">
              <a:lumMod val="95000"/>
            </a:schemeClr>
          </a:solidFill>
        </p:grpSpPr>
        <p:sp>
          <p:nvSpPr>
            <p:cNvPr id="11" name="Rectangle 10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70" b="1" dirty="0">
                <a:latin typeface="GeosansLight" panose="02000603020000020003"/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410" y="5730531"/>
            <a:ext cx="458305" cy="358714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 sz="1103">
                <a:solidFill>
                  <a:schemeClr val="bg1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Sous-titre 2"/>
          <p:cNvSpPr>
            <a:spLocks noGrp="1"/>
          </p:cNvSpPr>
          <p:nvPr>
            <p:ph type="subTitle" idx="1"/>
          </p:nvPr>
        </p:nvSpPr>
        <p:spPr>
          <a:xfrm>
            <a:off x="488639" y="570257"/>
            <a:ext cx="6021461" cy="264629"/>
          </a:xfrm>
        </p:spPr>
        <p:txBody>
          <a:bodyPr anchor="ctr">
            <a:noAutofit/>
          </a:bodyPr>
          <a:lstStyle>
            <a:lvl1pPr marL="0" indent="0" algn="l">
              <a:buNone/>
              <a:defRPr sz="1470" cap="small" baseline="0">
                <a:solidFill>
                  <a:schemeClr val="bg1"/>
                </a:solidFill>
                <a:latin typeface="+mj-lt"/>
              </a:defRPr>
            </a:lvl1pPr>
            <a:lvl2pPr marL="420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0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0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0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00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20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40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60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5" name="Espace réservé du titre 1"/>
          <p:cNvSpPr>
            <a:spLocks noGrp="1"/>
          </p:cNvSpPr>
          <p:nvPr>
            <p:ph type="title"/>
          </p:nvPr>
        </p:nvSpPr>
        <p:spPr>
          <a:xfrm>
            <a:off x="488639" y="2826"/>
            <a:ext cx="6021461" cy="567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94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94277" y="91964"/>
            <a:ext cx="1704784" cy="41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163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1113107" y="140024"/>
            <a:ext cx="8189252" cy="560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100" tIns="48548" rIns="97100" bIns="485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1113107" y="980125"/>
            <a:ext cx="8189252" cy="4985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100" tIns="48548" rIns="97100" bIns="485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Cliquez pour modifier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</a:p>
        </p:txBody>
      </p:sp>
      <p:sp>
        <p:nvSpPr>
          <p:cNvPr id="18" name="Espace réservé du numéro de diapositive 3"/>
          <p:cNvSpPr txBox="1">
            <a:spLocks/>
          </p:cNvSpPr>
          <p:nvPr/>
        </p:nvSpPr>
        <p:spPr bwMode="auto">
          <a:xfrm>
            <a:off x="7099578" y="541905"/>
            <a:ext cx="2226203" cy="31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7100" tIns="48548" rIns="97100" bIns="48548" anchor="b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9pPr>
          </a:lstStyle>
          <a:p>
            <a:pPr algn="r" defTabSz="970989">
              <a:defRPr/>
            </a:pPr>
            <a:fld id="{4143B53F-63C1-437B-AA98-77A170E1C94A}" type="slidenum">
              <a:rPr lang="en-US" altLang="fr-FR" sz="1300" smtClean="0">
                <a:solidFill>
                  <a:srgbClr val="ABACB5"/>
                </a:solidFill>
              </a:rPr>
              <a:pPr algn="r" defTabSz="970989">
                <a:defRPr/>
              </a:pPr>
              <a:t>‹#›</a:t>
            </a:fld>
            <a:endParaRPr lang="en-US" altLang="fr-FR" sz="1300" dirty="0">
              <a:solidFill>
                <a:srgbClr val="ABACB5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120469"/>
            <a:ext cx="9540875" cy="240908"/>
          </a:xfrm>
          <a:prstGeom prst="rect">
            <a:avLst/>
          </a:prstGeom>
          <a:solidFill>
            <a:srgbClr val="13334D"/>
          </a:solidFill>
          <a:ln w="3175" cap="flat">
            <a:noFill/>
            <a:miter lim="400000"/>
          </a:ln>
          <a:effectLst>
            <a:outerShdw blurRad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0229" tIns="20229" rIns="20229" bIns="20229" numCol="1" spcCol="40456" rtlCol="0" anchor="ctr">
            <a:spAutoFit/>
          </a:bodyPr>
          <a:lstStyle/>
          <a:p>
            <a:pPr marL="0" marR="0" indent="0" algn="ctr" defTabSz="32872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3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13" name="Picture 2" descr="C:\Users\mpichaud\Desktop\_Archives Altran\OBS\Logo\Logotype_An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1711" y="5085548"/>
            <a:ext cx="987369" cy="879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70" r:id="rId3"/>
    <p:sldLayoutId id="2147483679" r:id="rId4"/>
  </p:sldLayoutIdLst>
  <p:hf hdr="0" ftr="0" dt="0"/>
  <p:txStyles>
    <p:titleStyle>
      <a:lvl1pPr algn="l" defTabSz="485495" rtl="0" eaLnBrk="1" fontAlgn="base" hangingPunct="1">
        <a:spcBef>
          <a:spcPct val="0"/>
        </a:spcBef>
        <a:spcAft>
          <a:spcPct val="0"/>
        </a:spcAft>
        <a:defRPr sz="2900" b="1" kern="1200">
          <a:solidFill>
            <a:srgbClr val="13334D"/>
          </a:solidFill>
          <a:latin typeface="PT Sans" panose="020B0503020203020204" pitchFamily="34" charset="0"/>
          <a:ea typeface="ＭＳ Ｐゴシック" pitchFamily="-107" charset="-128"/>
          <a:cs typeface="+mj-cs"/>
        </a:defRPr>
      </a:lvl1pPr>
      <a:lvl2pPr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2pPr>
      <a:lvl3pPr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3pPr>
      <a:lvl4pPr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4pPr>
      <a:lvl5pPr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5pPr>
      <a:lvl6pPr marL="485495"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6pPr>
      <a:lvl7pPr marL="970989"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7pPr>
      <a:lvl8pPr marL="1456486"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8pPr>
      <a:lvl9pPr marL="1941983" algn="l" defTabSz="485495" rtl="0" eaLnBrk="1" fontAlgn="base" hangingPunct="1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Arial" charset="0"/>
          <a:ea typeface="ＭＳ Ｐゴシック" pitchFamily="-107" charset="-128"/>
        </a:defRPr>
      </a:lvl9pPr>
    </p:titleStyle>
    <p:bodyStyle>
      <a:lvl1pPr marL="364121" indent="-364121" algn="l" defTabSz="485495" rtl="0" eaLnBrk="1" fontAlgn="base" hangingPunct="1">
        <a:spcBef>
          <a:spcPct val="20000"/>
        </a:spcBef>
        <a:spcAft>
          <a:spcPct val="0"/>
        </a:spcAft>
        <a:defRPr sz="2300" b="1" kern="1200">
          <a:solidFill>
            <a:srgbClr val="2E5F97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1pPr>
      <a:lvl2pPr marL="788931" indent="-303435" algn="l" defTabSz="48549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300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2pPr>
      <a:lvl3pPr marL="1213739" indent="-242749" algn="l" defTabSz="485495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300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3pPr>
      <a:lvl4pPr marL="1699236" indent="-242749" algn="l" defTabSz="48549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300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4pPr>
      <a:lvl5pPr marL="2184730" indent="-242749" algn="l" defTabSz="485495" rtl="0" eaLnBrk="1" fontAlgn="base" hangingPunct="1">
        <a:spcBef>
          <a:spcPct val="20000"/>
        </a:spcBef>
        <a:spcAft>
          <a:spcPct val="0"/>
        </a:spcAft>
        <a:buFont typeface="Courier New" pitchFamily="49" charset="0"/>
        <a:buChar char="o"/>
        <a:defRPr sz="2300" kern="1200">
          <a:solidFill>
            <a:schemeClr val="tx1"/>
          </a:solidFill>
          <a:latin typeface="PT Sans" panose="020B0503020203020204" pitchFamily="34" charset="0"/>
          <a:ea typeface="ＭＳ Ｐゴシック" pitchFamily="-107" charset="-128"/>
          <a:cs typeface="+mn-cs"/>
        </a:defRPr>
      </a:lvl5pPr>
      <a:lvl6pPr marL="2670225" indent="-242749" algn="l" defTabSz="485495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155718" indent="-242749" algn="l" defTabSz="485495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641216" indent="-242749" algn="l" defTabSz="485495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126711" indent="-242749" algn="l" defTabSz="485495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85495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70989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56486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983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27478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12972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98466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965" algn="l" defTabSz="485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042370" y="2826"/>
            <a:ext cx="6021461" cy="567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77044" y="1470184"/>
            <a:ext cx="8586788" cy="41582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5" name="Rectangle 14"/>
          <p:cNvSpPr/>
          <p:nvPr/>
        </p:nvSpPr>
        <p:spPr>
          <a:xfrm rot="5400000">
            <a:off x="8943925" y="5324897"/>
            <a:ext cx="1713931" cy="26205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3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73228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</p:sldLayoutIdLst>
  <p:hf hdr="0" ftr="0" dt="0"/>
  <p:txStyles>
    <p:titleStyle>
      <a:lvl1pPr algn="r" defTabSz="840151" rtl="0" eaLnBrk="1" latinLnBrk="0" hangingPunct="1">
        <a:spcBef>
          <a:spcPct val="0"/>
        </a:spcBef>
        <a:buNone/>
        <a:defRPr sz="1838" b="1" kern="1200" cap="small" normalizeH="0" baseline="0">
          <a:solidFill>
            <a:schemeClr val="accent1"/>
          </a:solidFill>
          <a:latin typeface="Verdana" pitchFamily="34" charset="0"/>
          <a:ea typeface="+mj-ea"/>
          <a:cs typeface="+mj-cs"/>
        </a:defRPr>
      </a:lvl1pPr>
    </p:titleStyle>
    <p:bodyStyle>
      <a:lvl1pPr marL="315057" indent="-315057" algn="l" defTabSz="840151" rtl="0" eaLnBrk="1" latinLnBrk="0" hangingPunct="1">
        <a:spcBef>
          <a:spcPct val="20000"/>
        </a:spcBef>
        <a:buFont typeface="Arial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682622" indent="-262547" algn="l" defTabSz="840151" rtl="0" eaLnBrk="1" latinLnBrk="0" hangingPunct="1">
        <a:spcBef>
          <a:spcPct val="20000"/>
        </a:spcBef>
        <a:buFont typeface="Arial" pitchFamily="34" charset="0"/>
        <a:buChar char="–"/>
        <a:defRPr sz="2573" kern="1200">
          <a:solidFill>
            <a:schemeClr val="tx1"/>
          </a:solidFill>
          <a:latin typeface="+mn-lt"/>
          <a:ea typeface="+mn-ea"/>
          <a:cs typeface="+mn-cs"/>
        </a:defRPr>
      </a:lvl2pPr>
      <a:lvl3pPr marL="1050188" indent="-210038" algn="l" defTabSz="840151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470264" indent="-210038" algn="l" defTabSz="840151" rtl="0" eaLnBrk="1" latinLnBrk="0" hangingPunct="1">
        <a:spcBef>
          <a:spcPct val="20000"/>
        </a:spcBef>
        <a:buFont typeface="Arial" pitchFamily="34" charset="0"/>
        <a:buChar char="–"/>
        <a:defRPr sz="1838" kern="1200">
          <a:solidFill>
            <a:schemeClr val="tx1"/>
          </a:solidFill>
          <a:latin typeface="+mn-lt"/>
          <a:ea typeface="+mn-ea"/>
          <a:cs typeface="+mn-cs"/>
        </a:defRPr>
      </a:lvl4pPr>
      <a:lvl5pPr marL="1890339" indent="-210038" algn="l" defTabSz="840151" rtl="0" eaLnBrk="1" latinLnBrk="0" hangingPunct="1">
        <a:spcBef>
          <a:spcPct val="20000"/>
        </a:spcBef>
        <a:buFont typeface="Arial" pitchFamily="34" charset="0"/>
        <a:buChar char="»"/>
        <a:defRPr sz="1838" kern="1200">
          <a:solidFill>
            <a:schemeClr val="tx1"/>
          </a:solidFill>
          <a:latin typeface="+mn-lt"/>
          <a:ea typeface="+mn-ea"/>
          <a:cs typeface="+mn-cs"/>
        </a:defRPr>
      </a:lvl5pPr>
      <a:lvl6pPr marL="2310414" indent="-210038" algn="l" defTabSz="840151" rtl="0" eaLnBrk="1" latinLnBrk="0" hangingPunct="1">
        <a:spcBef>
          <a:spcPct val="20000"/>
        </a:spcBef>
        <a:buFont typeface="Arial" pitchFamily="34" charset="0"/>
        <a:buChar char="•"/>
        <a:defRPr sz="1838" kern="1200">
          <a:solidFill>
            <a:schemeClr val="tx1"/>
          </a:solidFill>
          <a:latin typeface="+mn-lt"/>
          <a:ea typeface="+mn-ea"/>
          <a:cs typeface="+mn-cs"/>
        </a:defRPr>
      </a:lvl6pPr>
      <a:lvl7pPr marL="2730490" indent="-210038" algn="l" defTabSz="840151" rtl="0" eaLnBrk="1" latinLnBrk="0" hangingPunct="1">
        <a:spcBef>
          <a:spcPct val="20000"/>
        </a:spcBef>
        <a:buFont typeface="Arial" pitchFamily="34" charset="0"/>
        <a:buChar char="•"/>
        <a:defRPr sz="1838" kern="1200">
          <a:solidFill>
            <a:schemeClr val="tx1"/>
          </a:solidFill>
          <a:latin typeface="+mn-lt"/>
          <a:ea typeface="+mn-ea"/>
          <a:cs typeface="+mn-cs"/>
        </a:defRPr>
      </a:lvl7pPr>
      <a:lvl8pPr marL="3150565" indent="-210038" algn="l" defTabSz="840151" rtl="0" eaLnBrk="1" latinLnBrk="0" hangingPunct="1">
        <a:spcBef>
          <a:spcPct val="20000"/>
        </a:spcBef>
        <a:buFont typeface="Arial" pitchFamily="34" charset="0"/>
        <a:buChar char="•"/>
        <a:defRPr sz="1838" kern="1200">
          <a:solidFill>
            <a:schemeClr val="tx1"/>
          </a:solidFill>
          <a:latin typeface="+mn-lt"/>
          <a:ea typeface="+mn-ea"/>
          <a:cs typeface="+mn-cs"/>
        </a:defRPr>
      </a:lvl8pPr>
      <a:lvl9pPr marL="3570641" indent="-210038" algn="l" defTabSz="840151" rtl="0" eaLnBrk="1" latinLnBrk="0" hangingPunct="1">
        <a:spcBef>
          <a:spcPct val="20000"/>
        </a:spcBef>
        <a:buFont typeface="Arial" pitchFamily="34" charset="0"/>
        <a:buChar char="•"/>
        <a:defRPr sz="18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1pPr>
      <a:lvl2pPr marL="420075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2pPr>
      <a:lvl3pPr marL="840151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3pPr>
      <a:lvl4pPr marL="1260226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4pPr>
      <a:lvl5pPr marL="1680301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5pPr>
      <a:lvl6pPr marL="2100377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6pPr>
      <a:lvl7pPr marL="2520452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7pPr>
      <a:lvl8pPr marL="2940528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8pPr>
      <a:lvl9pPr marL="3360603" algn="l" defTabSz="840151" rtl="0" eaLnBrk="1" latinLnBrk="0" hangingPunct="1">
        <a:defRPr sz="16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obs.coe.int/" TargetMode="External"/><Relationship Id="rId5" Type="http://schemas.openxmlformats.org/officeDocument/2006/relationships/hyperlink" Target="https://www.linkedin.com/in/agnes-schneeberger/" TargetMode="Externa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7" Type="http://schemas.openxmlformats.org/officeDocument/2006/relationships/hyperlink" Target="https://www.coe.int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obs.coe.int/" TargetMode="External"/><Relationship Id="rId5" Type="http://schemas.openxmlformats.org/officeDocument/2006/relationships/hyperlink" Target="https://www.linkedin.com/in/agnes-schneeberger/" TargetMode="External"/><Relationship Id="rId4" Type="http://schemas.openxmlformats.org/officeDocument/2006/relationships/hyperlink" Target="mailto:agnes.schneeberger@coe.int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svg"/><Relationship Id="rId18" Type="http://schemas.openxmlformats.org/officeDocument/2006/relationships/image" Target="../media/image26.png"/><Relationship Id="rId3" Type="http://schemas.openxmlformats.org/officeDocument/2006/relationships/hyperlink" Target="https://rm.coe.int/adaptations-av-fiction-production-june-2024-a-schneeberger/1680b004c1" TargetMode="External"/><Relationship Id="rId21" Type="http://schemas.openxmlformats.org/officeDocument/2006/relationships/image" Target="../media/image29.svg"/><Relationship Id="rId7" Type="http://schemas.openxmlformats.org/officeDocument/2006/relationships/image" Target="../media/image15.svg"/><Relationship Id="rId12" Type="http://schemas.openxmlformats.org/officeDocument/2006/relationships/image" Target="../media/image20.png"/><Relationship Id="rId17" Type="http://schemas.openxmlformats.org/officeDocument/2006/relationships/image" Target="../media/image25.svg"/><Relationship Id="rId25" Type="http://schemas.openxmlformats.org/officeDocument/2006/relationships/image" Target="../media/image33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svg"/><Relationship Id="rId24" Type="http://schemas.openxmlformats.org/officeDocument/2006/relationships/image" Target="../media/image32.png"/><Relationship Id="rId5" Type="http://schemas.openxmlformats.org/officeDocument/2006/relationships/image" Target="../media/image13.svg"/><Relationship Id="rId15" Type="http://schemas.openxmlformats.org/officeDocument/2006/relationships/image" Target="../media/image23.svg"/><Relationship Id="rId23" Type="http://schemas.openxmlformats.org/officeDocument/2006/relationships/image" Target="../media/image31.svg"/><Relationship Id="rId10" Type="http://schemas.openxmlformats.org/officeDocument/2006/relationships/image" Target="../media/image18.png"/><Relationship Id="rId19" Type="http://schemas.openxmlformats.org/officeDocument/2006/relationships/image" Target="../media/image27.svg"/><Relationship Id="rId4" Type="http://schemas.openxmlformats.org/officeDocument/2006/relationships/image" Target="../media/image12.png"/><Relationship Id="rId9" Type="http://schemas.openxmlformats.org/officeDocument/2006/relationships/image" Target="../media/image17.svg"/><Relationship Id="rId14" Type="http://schemas.openxmlformats.org/officeDocument/2006/relationships/image" Target="../media/image22.png"/><Relationship Id="rId22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12" Type="http://schemas.openxmlformats.org/officeDocument/2006/relationships/chart" Target="../charts/chart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svg"/><Relationship Id="rId5" Type="http://schemas.openxmlformats.org/officeDocument/2006/relationships/image" Target="../media/image17.sv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svg"/><Relationship Id="rId3" Type="http://schemas.openxmlformats.org/officeDocument/2006/relationships/image" Target="../media/image34.png"/><Relationship Id="rId7" Type="http://schemas.openxmlformats.org/officeDocument/2006/relationships/image" Target="../media/image15.svg"/><Relationship Id="rId12" Type="http://schemas.openxmlformats.org/officeDocument/2006/relationships/image" Target="../media/image20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svg"/><Relationship Id="rId5" Type="http://schemas.openxmlformats.org/officeDocument/2006/relationships/image" Target="../media/image13.svg"/><Relationship Id="rId15" Type="http://schemas.openxmlformats.org/officeDocument/2006/relationships/image" Target="../media/image23.sv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svg"/><Relationship Id="rId1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image" Target="../media/image21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2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2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5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chart" Target="../charts/chart5.xml"/><Relationship Id="rId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 flipV="1">
            <a:off x="0" y="5"/>
            <a:ext cx="9540875" cy="4201627"/>
          </a:xfrm>
          <a:prstGeom prst="rect">
            <a:avLst/>
          </a:prstGeom>
          <a:solidFill>
            <a:srgbClr val="1333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100" tIns="48548" rIns="97100" bIns="48548" rtlCol="0" anchor="ctr"/>
          <a:lstStyle/>
          <a:p>
            <a:pPr algn="ctr"/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0" y="4035959"/>
            <a:ext cx="9540875" cy="226482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7100" tIns="48548" rIns="97100" bIns="48548" rtlCol="0" anchor="ctr"/>
          <a:lstStyle/>
          <a:p>
            <a:pPr algn="ctr"/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7" r="4137"/>
          <a:stretch/>
        </p:blipFill>
        <p:spPr bwMode="auto">
          <a:xfrm flipH="1">
            <a:off x="2591" y="-8437"/>
            <a:ext cx="9540875" cy="4201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1170037" y="987345"/>
            <a:ext cx="5112568" cy="1082929"/>
          </a:xfrm>
          <a:prstGeom prst="rect">
            <a:avLst/>
          </a:prstGeom>
        </p:spPr>
        <p:txBody>
          <a:bodyPr wrap="square" lIns="97100" tIns="48548" rIns="97100" bIns="48548">
            <a:spAutoFit/>
          </a:bodyPr>
          <a:lstStyle/>
          <a:p>
            <a:pPr marL="271463" indent="-271463"/>
            <a:r>
              <a:rPr lang="en-GB" sz="3200" b="1" dirty="0">
                <a:solidFill>
                  <a:schemeClr val="bg2"/>
                </a:solidFill>
                <a:latin typeface="PT Sans" panose="020B0503020203020204" pitchFamily="34" charset="0"/>
              </a:rPr>
              <a:t>Remakes &amp; </a:t>
            </a:r>
            <a:r>
              <a:rPr lang="en-GB" sz="32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Verfilmungen</a:t>
            </a:r>
            <a:r>
              <a:rPr lang="en-GB" sz="3200" b="1" dirty="0">
                <a:solidFill>
                  <a:schemeClr val="bg2"/>
                </a:solidFill>
                <a:latin typeface="PT Sans" panose="020B0503020203020204" pitchFamily="34" charset="0"/>
              </a:rPr>
              <a:t> in </a:t>
            </a:r>
            <a:r>
              <a:rPr lang="en-GB" sz="32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Europäischer</a:t>
            </a:r>
            <a:r>
              <a:rPr lang="en-GB" sz="3200" b="1" dirty="0">
                <a:solidFill>
                  <a:schemeClr val="bg2"/>
                </a:solidFill>
                <a:latin typeface="PT Sans" panose="020B0503020203020204" pitchFamily="34" charset="0"/>
              </a:rPr>
              <a:t> TV-</a:t>
            </a:r>
            <a:r>
              <a:rPr lang="en-GB" sz="32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Fiktion</a:t>
            </a:r>
            <a:endParaRPr lang="en-GB" sz="2400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pic>
        <p:nvPicPr>
          <p:cNvPr id="2051" name="Picture 3" descr="C:\Users\mpichaud\Desktop\_Archives Altran\OBS\PowerPoint\Images\Ellips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62" y="490256"/>
            <a:ext cx="1759153" cy="233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452862" y="3262599"/>
            <a:ext cx="5400600" cy="836708"/>
          </a:xfrm>
          <a:prstGeom prst="rect">
            <a:avLst/>
          </a:prstGeom>
        </p:spPr>
        <p:txBody>
          <a:bodyPr wrap="square" lIns="97100" tIns="48548" rIns="97100" bIns="48548">
            <a:spAutoFit/>
          </a:bodyPr>
          <a:lstStyle/>
          <a:p>
            <a:r>
              <a:rPr lang="en-US" altLang="fr-FR" sz="1600" dirty="0">
                <a:solidFill>
                  <a:schemeClr val="bg2"/>
                </a:solidFill>
                <a:latin typeface="PT Sans" panose="020B0503020203020204" pitchFamily="34" charset="0"/>
              </a:rPr>
              <a:t>Deutsch-</a:t>
            </a:r>
            <a:r>
              <a:rPr lang="en-US" altLang="fr-FR" sz="1600" dirty="0" err="1">
                <a:solidFill>
                  <a:schemeClr val="bg2"/>
                </a:solidFill>
                <a:latin typeface="PT Sans" panose="020B0503020203020204" pitchFamily="34" charset="0"/>
              </a:rPr>
              <a:t>Französisches</a:t>
            </a:r>
            <a:r>
              <a:rPr lang="en-US" altLang="fr-FR" sz="1600" dirty="0">
                <a:solidFill>
                  <a:schemeClr val="bg2"/>
                </a:solidFill>
                <a:latin typeface="PT Sans" panose="020B0503020203020204" pitchFamily="34" charset="0"/>
              </a:rPr>
              <a:t> </a:t>
            </a:r>
            <a:r>
              <a:rPr lang="en-US" altLang="fr-FR" sz="1600" dirty="0" err="1">
                <a:solidFill>
                  <a:schemeClr val="bg2"/>
                </a:solidFill>
                <a:latin typeface="PT Sans" panose="020B0503020203020204" pitchFamily="34" charset="0"/>
              </a:rPr>
              <a:t>Filmtreffen</a:t>
            </a:r>
            <a:r>
              <a:rPr lang="en-US" altLang="fr-FR" sz="1600" dirty="0">
                <a:solidFill>
                  <a:schemeClr val="bg2"/>
                </a:solidFill>
                <a:latin typeface="PT Sans" panose="020B0503020203020204" pitchFamily="34" charset="0"/>
              </a:rPr>
              <a:t> 2024</a:t>
            </a:r>
            <a:br>
              <a:rPr lang="en-US" altLang="fr-FR" sz="1600" dirty="0">
                <a:solidFill>
                  <a:schemeClr val="bg2"/>
                </a:solidFill>
                <a:latin typeface="PT Sans" panose="020B0503020203020204" pitchFamily="34" charset="0"/>
              </a:rPr>
            </a:br>
            <a:r>
              <a:rPr lang="de-DE" altLang="fr-FR" sz="1600" dirty="0">
                <a:solidFill>
                  <a:schemeClr val="bg2"/>
                </a:solidFill>
                <a:latin typeface="PT Sans" panose="020B0503020203020204" pitchFamily="34" charset="0"/>
              </a:rPr>
              <a:t>IP im Fokus: Vom Skript zum Film und darüber hinaus</a:t>
            </a:r>
            <a:br>
              <a:rPr lang="en-US" altLang="fr-FR" sz="1600" dirty="0">
                <a:solidFill>
                  <a:schemeClr val="bg2"/>
                </a:solidFill>
                <a:latin typeface="PT Sans" panose="020B0503020203020204" pitchFamily="34" charset="0"/>
              </a:rPr>
            </a:br>
            <a:r>
              <a:rPr lang="en-US" altLang="fr-FR" sz="1600" dirty="0">
                <a:solidFill>
                  <a:schemeClr val="bg2"/>
                </a:solidFill>
                <a:latin typeface="PT Sans" panose="020B0503020203020204" pitchFamily="34" charset="0"/>
              </a:rPr>
              <a:t>20 November 2024 @ Alte </a:t>
            </a:r>
            <a:r>
              <a:rPr lang="en-US" altLang="fr-FR" sz="1600" dirty="0" err="1">
                <a:solidFill>
                  <a:schemeClr val="bg2"/>
                </a:solidFill>
                <a:latin typeface="PT Sans" panose="020B0503020203020204" pitchFamily="34" charset="0"/>
              </a:rPr>
              <a:t>Münze</a:t>
            </a:r>
            <a:r>
              <a:rPr lang="en-US" altLang="fr-FR" sz="1600" dirty="0">
                <a:solidFill>
                  <a:schemeClr val="bg2"/>
                </a:solidFill>
                <a:latin typeface="PT Sans" panose="020B0503020203020204" pitchFamily="34" charset="0"/>
              </a:rPr>
              <a:t>, Berlin</a:t>
            </a:r>
            <a:endParaRPr lang="fr-FR" sz="1600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sp>
        <p:nvSpPr>
          <p:cNvPr id="11" name="ZoneTexte 7"/>
          <p:cNvSpPr txBox="1"/>
          <p:nvPr/>
        </p:nvSpPr>
        <p:spPr>
          <a:xfrm>
            <a:off x="449957" y="5301987"/>
            <a:ext cx="4846036" cy="584711"/>
          </a:xfrm>
          <a:prstGeom prst="rect">
            <a:avLst/>
          </a:prstGeom>
          <a:noFill/>
        </p:spPr>
        <p:txBody>
          <a:bodyPr wrap="square" lIns="91377" tIns="45688" rIns="91377" bIns="45688" rtlCol="0">
            <a:spAutoFit/>
          </a:bodyPr>
          <a:lstStyle/>
          <a:p>
            <a:r>
              <a:rPr lang="en-US" sz="1600" b="1" dirty="0">
                <a:solidFill>
                  <a:srgbClr val="11456E"/>
                </a:solidFill>
                <a:latin typeface="PT Sans" panose="020B0503020203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Agnes Schneeberger</a:t>
            </a:r>
            <a:endParaRPr lang="en-US" sz="1600" b="1" dirty="0">
              <a:solidFill>
                <a:srgbClr val="11456E"/>
              </a:solidFill>
              <a:latin typeface="PT Sans" panose="020B0503020203020204" pitchFamily="34" charset="0"/>
            </a:endParaRPr>
          </a:p>
          <a:p>
            <a:r>
              <a:rPr lang="de-DE" sz="1600" dirty="0">
                <a:solidFill>
                  <a:srgbClr val="11456E"/>
                </a:solidFill>
                <a:latin typeface="PT Sans" panose="020B0503020203020204" pitchFamily="34" charset="0"/>
              </a:rPr>
              <a:t>Analystin - Fernsehen und audiovisuelle Abrufdienste</a:t>
            </a:r>
          </a:p>
        </p:txBody>
      </p:sp>
      <p:pic>
        <p:nvPicPr>
          <p:cNvPr id="2" name="Picture 1" descr="A black screen with blue text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535F5B43-B9B2-B51D-6CE6-CDEC9DE7DF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34533" y="5310634"/>
            <a:ext cx="3575234" cy="73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39104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10800000" flipV="1">
            <a:off x="-1206226" y="0"/>
            <a:ext cx="12169351" cy="630078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100" tIns="48548" rIns="97100" bIns="48548" rtlCol="0" anchor="ctr"/>
          <a:lstStyle/>
          <a:p>
            <a:pPr algn="ctr"/>
            <a:endParaRPr lang="fr-FR"/>
          </a:p>
        </p:txBody>
      </p:sp>
      <p:sp>
        <p:nvSpPr>
          <p:cNvPr id="5" name="Shape 3026"/>
          <p:cNvSpPr/>
          <p:nvPr/>
        </p:nvSpPr>
        <p:spPr>
          <a:xfrm>
            <a:off x="233933" y="630114"/>
            <a:ext cx="8928992" cy="2400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marL="0" indent="0" algn="ctr"/>
            <a:endParaRPr lang="en-US" sz="1200" b="0" dirty="0">
              <a:solidFill>
                <a:schemeClr val="bg2"/>
              </a:solidFill>
              <a:latin typeface="PT Sans" panose="020B0503020203020204" pitchFamily="34" charset="0"/>
            </a:endParaRPr>
          </a:p>
          <a:p>
            <a:pPr algn="ctr"/>
            <a:r>
              <a:rPr lang="en-US" sz="1200" b="1" dirty="0">
                <a:solidFill>
                  <a:srgbClr val="0070C0"/>
                </a:solidFill>
                <a:latin typeface="PT Sans" panose="020B0503020203020204" pitchFamily="34" charset="0"/>
              </a:rPr>
              <a:t>Contact – </a:t>
            </a:r>
            <a: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</a:rPr>
              <a:t>Agnes Schneeberger, </a:t>
            </a:r>
            <a: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agnes.schneeberger@coe.int</a:t>
            </a:r>
            <a:endParaRPr lang="en-US" sz="1200" b="0" dirty="0">
              <a:solidFill>
                <a:schemeClr val="bg2"/>
              </a:solidFill>
              <a:latin typeface="PT Sans" panose="020B0503020203020204" pitchFamily="34" charset="0"/>
            </a:endParaRPr>
          </a:p>
          <a:p>
            <a:pPr marL="0" indent="0" algn="ctr"/>
            <a: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</a:rPr>
              <a:t>European Television and VOD Markets Analyst at the European Audiovisual Observatory of the Council of Europe</a:t>
            </a:r>
            <a:b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</a:rPr>
            </a:br>
            <a: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https://www.linkedin.com/in/agnes-schneeberger/</a:t>
            </a:r>
            <a: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</a:rPr>
              <a:t> </a:t>
            </a:r>
            <a:b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</a:rPr>
            </a:br>
            <a:endParaRPr lang="en-US" sz="1200" b="0" dirty="0">
              <a:solidFill>
                <a:schemeClr val="bg2"/>
              </a:solidFill>
              <a:latin typeface="PT Sans" panose="020B0503020203020204" pitchFamily="34" charset="0"/>
            </a:endParaRPr>
          </a:p>
          <a:p>
            <a:pPr marL="0" indent="0" algn="ctr"/>
            <a:r>
              <a:rPr lang="en-US" sz="1200" b="1" dirty="0" err="1">
                <a:solidFill>
                  <a:srgbClr val="0070C0"/>
                </a:solidFill>
                <a:latin typeface="PT Sans" panose="020B0503020203020204" pitchFamily="34" charset="0"/>
              </a:rPr>
              <a:t>Organisation</a:t>
            </a:r>
            <a:r>
              <a:rPr lang="en-US" sz="1200" b="1" dirty="0">
                <a:solidFill>
                  <a:srgbClr val="0070C0"/>
                </a:solidFill>
                <a:latin typeface="PT Sans" panose="020B0503020203020204" pitchFamily="34" charset="0"/>
              </a:rPr>
              <a:t> – </a:t>
            </a:r>
            <a: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</a:rPr>
              <a:t>European Audiovisual Observatory, 76, Allée de la </a:t>
            </a:r>
            <a:r>
              <a:rPr lang="en-US" sz="1200" b="0" dirty="0" err="1">
                <a:solidFill>
                  <a:schemeClr val="bg2"/>
                </a:solidFill>
                <a:latin typeface="PT Sans" panose="020B0503020203020204" pitchFamily="34" charset="0"/>
              </a:rPr>
              <a:t>Robertsau</a:t>
            </a:r>
            <a: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</a:rPr>
              <a:t>, 67000 Strasbourg, France</a:t>
            </a:r>
          </a:p>
          <a:p>
            <a:pPr marL="0" indent="0" algn="ctr"/>
            <a:r>
              <a:rPr lang="de-DE" sz="1200" b="0" dirty="0">
                <a:solidFill>
                  <a:schemeClr val="bg2"/>
                </a:solidFill>
                <a:latin typeface="PT Sans" panose="020B0503020203020204" pitchFamily="34" charset="0"/>
              </a:rPr>
              <a:t>Tel. : +33 (0)3 90 21 60 00</a:t>
            </a:r>
            <a:endParaRPr lang="en-US" sz="1200" b="0" dirty="0">
              <a:solidFill>
                <a:schemeClr val="bg2"/>
              </a:solidFill>
              <a:latin typeface="PT Sans" panose="020B0503020203020204" pitchFamily="34" charset="0"/>
            </a:endParaRPr>
          </a:p>
          <a:p>
            <a:pPr marL="0" indent="0" algn="ctr"/>
            <a: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www.obs.coe.int</a:t>
            </a:r>
            <a:b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</a:rPr>
            </a:br>
            <a: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https://www.coe.int/</a:t>
            </a:r>
            <a: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</a:rPr>
              <a:t> </a:t>
            </a:r>
            <a:endParaRPr lang="en-GB" sz="1200" b="0" dirty="0">
              <a:solidFill>
                <a:schemeClr val="bg2"/>
              </a:solidFill>
              <a:latin typeface="PT Sans" panose="020B0503020203020204" pitchFamily="34" charset="0"/>
            </a:endParaRPr>
          </a:p>
          <a:p>
            <a:pPr marL="0" indent="0" algn="ctr"/>
            <a:endParaRPr lang="en-US" sz="1200" b="0" dirty="0">
              <a:solidFill>
                <a:schemeClr val="bg2"/>
              </a:solidFill>
              <a:latin typeface="PT Sans" panose="020B0503020203020204" pitchFamily="34" charset="0"/>
            </a:endParaRPr>
          </a:p>
          <a:p>
            <a:pPr marL="0" indent="0" algn="ctr"/>
            <a:r>
              <a:rPr lang="en-US" sz="1200" b="1" dirty="0">
                <a:solidFill>
                  <a:srgbClr val="0070C0"/>
                </a:solidFill>
                <a:latin typeface="PT Sans" panose="020B0503020203020204" pitchFamily="34" charset="0"/>
              </a:rPr>
              <a:t>Disclaimer: </a:t>
            </a:r>
          </a:p>
          <a:p>
            <a:pPr marL="0" indent="0" algn="ctr"/>
            <a:r>
              <a:rPr lang="en-US" sz="1200" b="0" dirty="0">
                <a:solidFill>
                  <a:schemeClr val="bg2"/>
                </a:solidFill>
                <a:latin typeface="PT Sans" panose="020B0503020203020204" pitchFamily="34" charset="0"/>
              </a:rPr>
              <a:t>Opinions expressed in this presentation are personal and do not necessarily represent the views of the European Audiovisual Observatory, its Members or the Council of Europe.</a:t>
            </a:r>
          </a:p>
        </p:txBody>
      </p:sp>
    </p:spTree>
    <p:extLst>
      <p:ext uri="{BB962C8B-B14F-4D97-AF65-F5344CB8AC3E}">
        <p14:creationId xmlns:p14="http://schemas.microsoft.com/office/powerpoint/2010/main" val="4293089216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6101" y="16867"/>
            <a:ext cx="919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Remakes &amp; 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Verfilmungen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 in 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Europäischer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 TV-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Fiktion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 – 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Methodik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 &amp; 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Terminologie</a:t>
            </a:r>
            <a:endParaRPr lang="en-US" sz="20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36C926-3D50-43AE-84B9-305AFE16B57D}"/>
              </a:ext>
            </a:extLst>
          </p:cNvPr>
          <p:cNvSpPr txBox="1"/>
          <p:nvPr/>
        </p:nvSpPr>
        <p:spPr>
          <a:xfrm>
            <a:off x="1962125" y="5887278"/>
            <a:ext cx="52145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PT Sans" panose="020B0503020203020204" pitchFamily="34" charset="0"/>
              </a:rPr>
              <a:t>Europäische Audiovisuelle Informationsstelle mit Daten von media-press.tv</a:t>
            </a:r>
            <a:endParaRPr lang="en-US" sz="1000" dirty="0">
              <a:latin typeface="PT Sans" panose="020B0503020203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BA8B33-760A-8970-2B91-71F8A99FC3CA}"/>
              </a:ext>
            </a:extLst>
          </p:cNvPr>
          <p:cNvSpPr txBox="1"/>
          <p:nvPr/>
        </p:nvSpPr>
        <p:spPr>
          <a:xfrm>
            <a:off x="593973" y="558106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Pilotstudie (Juni 2024):</a:t>
            </a:r>
            <a:br>
              <a:rPr lang="de-DE" sz="2400" b="1" dirty="0">
                <a:solidFill>
                  <a:srgbClr val="CC9900"/>
                </a:solidFill>
                <a:latin typeface="PT Sans" panose="020B0503020203020204" pitchFamily="34" charset="0"/>
              </a:rPr>
            </a:br>
            <a:r>
              <a:rPr lang="de-DE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'</a:t>
            </a:r>
            <a:r>
              <a:rPr lang="de-DE" sz="2400" b="1" dirty="0" err="1">
                <a:solidFill>
                  <a:srgbClr val="CC9900"/>
                </a:solidFill>
                <a:latin typeface="PT Sans" panose="020B0503020203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Adaptations</a:t>
            </a:r>
            <a:r>
              <a:rPr lang="de-DE" sz="2400" b="1" dirty="0">
                <a:solidFill>
                  <a:srgbClr val="CC9900"/>
                </a:solidFill>
                <a:latin typeface="PT Sans" panose="020B0503020203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in </a:t>
            </a:r>
            <a:r>
              <a:rPr lang="de-DE" sz="2400" b="1" dirty="0" err="1">
                <a:solidFill>
                  <a:srgbClr val="CC9900"/>
                </a:solidFill>
                <a:latin typeface="PT Sans" panose="020B0503020203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audiovisual</a:t>
            </a:r>
            <a:r>
              <a:rPr lang="de-DE" sz="2400" b="1" dirty="0">
                <a:solidFill>
                  <a:srgbClr val="CC9900"/>
                </a:solidFill>
                <a:latin typeface="PT Sans" panose="020B0503020203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de-DE" sz="2400" b="1" dirty="0" err="1">
                <a:solidFill>
                  <a:srgbClr val="CC9900"/>
                </a:solidFill>
                <a:latin typeface="PT Sans" panose="020B0503020203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fiction</a:t>
            </a:r>
            <a:r>
              <a:rPr lang="de-DE" sz="2400" b="1" dirty="0">
                <a:solidFill>
                  <a:srgbClr val="CC9900"/>
                </a:solidFill>
                <a:latin typeface="PT Sans" panose="020B0503020203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de-DE" sz="2400" b="1" dirty="0" err="1">
                <a:solidFill>
                  <a:srgbClr val="CC9900"/>
                </a:solidFill>
                <a:latin typeface="PT Sans" panose="020B0503020203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production</a:t>
            </a:r>
            <a:r>
              <a:rPr lang="de-DE" sz="2400" b="1" dirty="0">
                <a:solidFill>
                  <a:srgbClr val="CC9900"/>
                </a:solidFill>
                <a:latin typeface="PT Sans" panose="020B0503020203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in Europe</a:t>
            </a:r>
            <a:r>
              <a:rPr lang="de-DE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'</a:t>
            </a:r>
            <a:endParaRPr lang="fr-FR" sz="2400" b="1" dirty="0">
              <a:solidFill>
                <a:srgbClr val="CC9900"/>
              </a:solidFill>
              <a:latin typeface="PT Sans" panose="020B0503020203020204" pitchFamily="34" charset="0"/>
            </a:endParaRPr>
          </a:p>
        </p:txBody>
      </p:sp>
      <p:pic>
        <p:nvPicPr>
          <p:cNvPr id="27" name="Graphic 26" descr="Storytelling with solid fill">
            <a:extLst>
              <a:ext uri="{FF2B5EF4-FFF2-40B4-BE49-F238E27FC236}">
                <a16:creationId xmlns:a16="http://schemas.microsoft.com/office/drawing/2014/main" id="{7363AE3D-0CB3-D49C-1C28-DB83F76A1C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32121" y="2947508"/>
            <a:ext cx="914400" cy="914400"/>
          </a:xfrm>
          <a:prstGeom prst="rect">
            <a:avLst/>
          </a:prstGeom>
        </p:spPr>
      </p:pic>
      <p:pic>
        <p:nvPicPr>
          <p:cNvPr id="30" name="Graphic 29" descr="Drama with solid fill">
            <a:extLst>
              <a:ext uri="{FF2B5EF4-FFF2-40B4-BE49-F238E27FC236}">
                <a16:creationId xmlns:a16="http://schemas.microsoft.com/office/drawing/2014/main" id="{0837806E-F0C2-0428-2BE7-F6E0971421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02685" y="4363384"/>
            <a:ext cx="457200" cy="457200"/>
          </a:xfrm>
          <a:prstGeom prst="rect">
            <a:avLst/>
          </a:prstGeom>
        </p:spPr>
      </p:pic>
      <p:pic>
        <p:nvPicPr>
          <p:cNvPr id="32" name="Graphic 31" descr="Video camera with solid fill">
            <a:extLst>
              <a:ext uri="{FF2B5EF4-FFF2-40B4-BE49-F238E27FC236}">
                <a16:creationId xmlns:a16="http://schemas.microsoft.com/office/drawing/2014/main" id="{4C7A6E26-89D5-E799-74C1-F6545802FC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61886" y="4368053"/>
            <a:ext cx="457200" cy="457200"/>
          </a:xfrm>
          <a:prstGeom prst="rect">
            <a:avLst/>
          </a:prstGeom>
        </p:spPr>
      </p:pic>
      <p:pic>
        <p:nvPicPr>
          <p:cNvPr id="34" name="Graphic 33" descr="Hero Female with solid fill">
            <a:extLst>
              <a:ext uri="{FF2B5EF4-FFF2-40B4-BE49-F238E27FC236}">
                <a16:creationId xmlns:a16="http://schemas.microsoft.com/office/drawing/2014/main" id="{5C040A9B-C131-EC97-E99B-2502FD17831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321087" y="4394359"/>
            <a:ext cx="274320" cy="274320"/>
          </a:xfrm>
          <a:prstGeom prst="rect">
            <a:avLst/>
          </a:prstGeom>
        </p:spPr>
      </p:pic>
      <p:pic>
        <p:nvPicPr>
          <p:cNvPr id="36" name="Graphic 35" descr="Television with solid fill">
            <a:extLst>
              <a:ext uri="{FF2B5EF4-FFF2-40B4-BE49-F238E27FC236}">
                <a16:creationId xmlns:a16="http://schemas.microsoft.com/office/drawing/2014/main" id="{42D466E6-CAD6-4270-66C7-DFF30514AA8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311447" y="2538243"/>
            <a:ext cx="914400" cy="914400"/>
          </a:xfrm>
          <a:prstGeom prst="rect">
            <a:avLst/>
          </a:prstGeom>
        </p:spPr>
      </p:pic>
      <p:pic>
        <p:nvPicPr>
          <p:cNvPr id="38" name="Graphic 37" descr="Play with solid fill">
            <a:extLst>
              <a:ext uri="{FF2B5EF4-FFF2-40B4-BE49-F238E27FC236}">
                <a16:creationId xmlns:a16="http://schemas.microsoft.com/office/drawing/2014/main" id="{AD742BCE-01AE-D1B2-4D1D-C9E53972115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50758" y="2810348"/>
            <a:ext cx="274320" cy="27432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1D743910-09A6-A441-F2A2-331ACC4E8AF7}"/>
              </a:ext>
            </a:extLst>
          </p:cNvPr>
          <p:cNvSpPr txBox="1"/>
          <p:nvPr/>
        </p:nvSpPr>
        <p:spPr>
          <a:xfrm>
            <a:off x="8215798" y="4659789"/>
            <a:ext cx="5897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>
                <a:solidFill>
                  <a:schemeClr val="bg2"/>
                </a:solidFill>
                <a:latin typeface="PT Sans" panose="020B0503020203020204" pitchFamily="34" charset="0"/>
              </a:rPr>
              <a:t>Comics</a:t>
            </a:r>
            <a:endParaRPr lang="fr-FR" sz="9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C3D260-5832-DE17-73D6-0A101C372F41}"/>
              </a:ext>
            </a:extLst>
          </p:cNvPr>
          <p:cNvSpPr txBox="1"/>
          <p:nvPr/>
        </p:nvSpPr>
        <p:spPr>
          <a:xfrm>
            <a:off x="3618309" y="4431393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de-DE" b="1" dirty="0">
                <a:solidFill>
                  <a:srgbClr val="11456E"/>
                </a:solidFill>
                <a:latin typeface="PT Sans" panose="020B0503020203020204" pitchFamily="34" charset="0"/>
              </a:rPr>
              <a:t>Bücher, Theaterstücke, Comics, Blogs, Mangas, Videospiele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0D557B-F057-5E85-AD19-FB646F226236}"/>
              </a:ext>
            </a:extLst>
          </p:cNvPr>
          <p:cNvSpPr txBox="1"/>
          <p:nvPr/>
        </p:nvSpPr>
        <p:spPr>
          <a:xfrm>
            <a:off x="3618309" y="1844958"/>
            <a:ext cx="4702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dirty="0">
                <a:solidFill>
                  <a:srgbClr val="11456E"/>
                </a:solidFill>
                <a:latin typeface="PT Sans" panose="020B0503020203020204" pitchFamily="34" charset="0"/>
              </a:rPr>
              <a:t>Titel Europäischer TV-Fiktion (2015-2022)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57CA2D-457C-C4B0-2672-D07D85F041EB}"/>
              </a:ext>
            </a:extLst>
          </p:cNvPr>
          <p:cNvSpPr txBox="1"/>
          <p:nvPr/>
        </p:nvSpPr>
        <p:spPr>
          <a:xfrm>
            <a:off x="3618309" y="3512175"/>
            <a:ext cx="489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de-DE" sz="1800" b="1" dirty="0">
                <a:solidFill>
                  <a:srgbClr val="11456E"/>
                </a:solidFill>
                <a:latin typeface="PT Sans" panose="020B0503020203020204" pitchFamily="34" charset="0"/>
              </a:rPr>
              <a:t>EU-27, das Vereinigte Königreich, Norwegen, die  Schweiz und Island</a:t>
            </a:r>
            <a:endParaRPr lang="en-GB" sz="1800" b="1" dirty="0">
              <a:solidFill>
                <a:srgbClr val="11456E"/>
              </a:solidFill>
              <a:latin typeface="PT Sans" panose="020B0503020203020204" pitchFamily="34" charset="0"/>
            </a:endParaRPr>
          </a:p>
        </p:txBody>
      </p:sp>
      <p:pic>
        <p:nvPicPr>
          <p:cNvPr id="17" name="Graphic 16" descr="Europe with solid fill">
            <a:extLst>
              <a:ext uri="{FF2B5EF4-FFF2-40B4-BE49-F238E27FC236}">
                <a16:creationId xmlns:a16="http://schemas.microsoft.com/office/drawing/2014/main" id="{5114BCFF-8AB9-CB12-D57A-86139176BA0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65293" y="3343448"/>
            <a:ext cx="914400" cy="9144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0E9C3B5-C466-DDDD-601D-F4562095138A}"/>
              </a:ext>
            </a:extLst>
          </p:cNvPr>
          <p:cNvSpPr txBox="1"/>
          <p:nvPr/>
        </p:nvSpPr>
        <p:spPr>
          <a:xfrm>
            <a:off x="3618308" y="2637046"/>
            <a:ext cx="5647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dirty="0">
                <a:solidFill>
                  <a:srgbClr val="11456E"/>
                </a:solidFill>
                <a:latin typeface="PT Sans" panose="020B0503020203020204" pitchFamily="34" charset="0"/>
              </a:rPr>
              <a:t>Fiktionale Live-Action-Fernsehfilme und–Serien</a:t>
            </a:r>
            <a:r>
              <a:rPr lang="de-DE" b="1" dirty="0">
                <a:solidFill>
                  <a:srgbClr val="11456E"/>
                </a:solidFill>
                <a:latin typeface="PT Sans" panose="020B0503020203020204" pitchFamily="34" charset="0"/>
              </a:rPr>
              <a:t> von</a:t>
            </a:r>
            <a:r>
              <a:rPr lang="de-DE" sz="1800" b="1" dirty="0">
                <a:solidFill>
                  <a:srgbClr val="11456E"/>
                </a:solidFill>
                <a:latin typeface="PT Sans" panose="020B0503020203020204" pitchFamily="34" charset="0"/>
              </a:rPr>
              <a:t> Fernsehsendern oder Abrufdiensten in Auftrag gegeben</a:t>
            </a:r>
          </a:p>
        </p:txBody>
      </p:sp>
      <p:pic>
        <p:nvPicPr>
          <p:cNvPr id="20" name="Graphic 19" descr="Television with solid fill">
            <a:extLst>
              <a:ext uri="{FF2B5EF4-FFF2-40B4-BE49-F238E27FC236}">
                <a16:creationId xmlns:a16="http://schemas.microsoft.com/office/drawing/2014/main" id="{5CF8DEC9-CAF7-D5CE-7F3F-D66EF5D8AA7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30092" y="2434277"/>
            <a:ext cx="914400" cy="914400"/>
          </a:xfrm>
          <a:prstGeom prst="rect">
            <a:avLst/>
          </a:prstGeom>
        </p:spPr>
      </p:pic>
      <p:pic>
        <p:nvPicPr>
          <p:cNvPr id="22" name="Graphic 21" descr="Play with solid fill">
            <a:extLst>
              <a:ext uri="{FF2B5EF4-FFF2-40B4-BE49-F238E27FC236}">
                <a16:creationId xmlns:a16="http://schemas.microsoft.com/office/drawing/2014/main" id="{BF980610-5717-E564-9DBD-4500B40A9F4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97341" y="2672286"/>
            <a:ext cx="365760" cy="36576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F7D61BC-99F9-5A25-3D8C-34E0833A5273}"/>
              </a:ext>
            </a:extLst>
          </p:cNvPr>
          <p:cNvSpPr txBox="1"/>
          <p:nvPr/>
        </p:nvSpPr>
        <p:spPr>
          <a:xfrm>
            <a:off x="3618309" y="4864314"/>
            <a:ext cx="5647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de-DE" b="1" dirty="0">
                <a:solidFill>
                  <a:srgbClr val="11456E"/>
                </a:solidFill>
                <a:latin typeface="PT Sans" panose="020B0503020203020204" pitchFamily="34" charset="0"/>
              </a:rPr>
              <a:t>TV Filme, Serien </a:t>
            </a:r>
          </a:p>
        </p:txBody>
      </p:sp>
      <p:pic>
        <p:nvPicPr>
          <p:cNvPr id="25" name="Graphic 24" descr="Chevron arrows with solid fill">
            <a:extLst>
              <a:ext uri="{FF2B5EF4-FFF2-40B4-BE49-F238E27FC236}">
                <a16:creationId xmlns:a16="http://schemas.microsoft.com/office/drawing/2014/main" id="{7904B258-B472-D980-627C-C0FD1FEA7D9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23039" y="4521367"/>
            <a:ext cx="640080" cy="640080"/>
          </a:xfrm>
          <a:prstGeom prst="rect">
            <a:avLst/>
          </a:prstGeom>
        </p:spPr>
      </p:pic>
      <p:pic>
        <p:nvPicPr>
          <p:cNvPr id="29" name="Graphic 28" descr="Monthly calendar with solid fill">
            <a:extLst>
              <a:ext uri="{FF2B5EF4-FFF2-40B4-BE49-F238E27FC236}">
                <a16:creationId xmlns:a16="http://schemas.microsoft.com/office/drawing/2014/main" id="{12A87A8B-546E-A558-E778-255CE6437455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430092" y="1500228"/>
            <a:ext cx="914400" cy="91440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985456C4-1638-98D1-4486-FD288B0C0CC8}"/>
              </a:ext>
            </a:extLst>
          </p:cNvPr>
          <p:cNvSpPr txBox="1"/>
          <p:nvPr/>
        </p:nvSpPr>
        <p:spPr>
          <a:xfrm>
            <a:off x="1624435" y="1844958"/>
            <a:ext cx="1368152" cy="369332"/>
          </a:xfrm>
          <a:prstGeom prst="rect">
            <a:avLst/>
          </a:prstGeom>
          <a:solidFill>
            <a:srgbClr val="11456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bg2"/>
                </a:solidFill>
                <a:latin typeface="PT Sans" panose="020B0503020203020204" pitchFamily="34" charset="0"/>
              </a:rPr>
              <a:t>Zeitraum</a:t>
            </a:r>
            <a:r>
              <a:rPr lang="en-GB" b="1" dirty="0">
                <a:solidFill>
                  <a:schemeClr val="bg2"/>
                </a:solidFill>
                <a:latin typeface="PT Sans" panose="020B0503020203020204" pitchFamily="34" charset="0"/>
              </a:rPr>
              <a:t> =</a:t>
            </a:r>
            <a:r>
              <a:rPr lang="en-GB" b="1" dirty="0">
                <a:solidFill>
                  <a:srgbClr val="FFFF00"/>
                </a:solidFill>
                <a:latin typeface="PT Sans" panose="020B0503020203020204" pitchFamily="34" charset="0"/>
              </a:rPr>
              <a:t> </a:t>
            </a:r>
            <a:endParaRPr lang="fr-FR" b="1" dirty="0">
              <a:solidFill>
                <a:srgbClr val="FFFF00"/>
              </a:solidFill>
              <a:latin typeface="PT Sans" panose="020B0503020203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EF307DB-E6AA-0305-A382-35C09E4D925F}"/>
              </a:ext>
            </a:extLst>
          </p:cNvPr>
          <p:cNvSpPr txBox="1"/>
          <p:nvPr/>
        </p:nvSpPr>
        <p:spPr>
          <a:xfrm>
            <a:off x="1624435" y="2710050"/>
            <a:ext cx="1529132" cy="369332"/>
          </a:xfrm>
          <a:prstGeom prst="rect">
            <a:avLst/>
          </a:prstGeom>
          <a:solidFill>
            <a:srgbClr val="11456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2"/>
                </a:solidFill>
                <a:latin typeface="PT Sans" panose="020B0503020203020204" pitchFamily="34" charset="0"/>
              </a:rPr>
              <a:t>TV-</a:t>
            </a:r>
            <a:r>
              <a:rPr lang="en-GB" b="1" dirty="0" err="1">
                <a:solidFill>
                  <a:schemeClr val="bg2"/>
                </a:solidFill>
                <a:latin typeface="PT Sans" panose="020B0503020203020204" pitchFamily="34" charset="0"/>
              </a:rPr>
              <a:t>Fiktion</a:t>
            </a:r>
            <a:r>
              <a:rPr lang="en-GB" b="1" dirty="0">
                <a:solidFill>
                  <a:schemeClr val="bg2"/>
                </a:solidFill>
                <a:latin typeface="PT Sans" panose="020B0503020203020204" pitchFamily="34" charset="0"/>
              </a:rPr>
              <a:t> =</a:t>
            </a:r>
            <a:r>
              <a:rPr lang="en-GB" b="1" dirty="0">
                <a:solidFill>
                  <a:srgbClr val="FFFF00"/>
                </a:solidFill>
                <a:latin typeface="PT Sans" panose="020B0503020203020204" pitchFamily="34" charset="0"/>
              </a:rPr>
              <a:t> </a:t>
            </a:r>
            <a:endParaRPr lang="fr-FR" b="1" dirty="0">
              <a:solidFill>
                <a:srgbClr val="FFFF00"/>
              </a:solidFill>
              <a:latin typeface="PT Sans" panose="020B0503020203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D0332A2-741B-D095-5CA3-660CC6E84DB7}"/>
              </a:ext>
            </a:extLst>
          </p:cNvPr>
          <p:cNvSpPr txBox="1"/>
          <p:nvPr/>
        </p:nvSpPr>
        <p:spPr>
          <a:xfrm>
            <a:off x="1657872" y="3583892"/>
            <a:ext cx="1368152" cy="369332"/>
          </a:xfrm>
          <a:prstGeom prst="rect">
            <a:avLst/>
          </a:prstGeom>
          <a:solidFill>
            <a:srgbClr val="11456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2"/>
                </a:solidFill>
                <a:latin typeface="PT Sans" panose="020B0503020203020204" pitchFamily="34" charset="0"/>
              </a:rPr>
              <a:t>Länder =</a:t>
            </a:r>
            <a:r>
              <a:rPr lang="en-GB" b="1" dirty="0">
                <a:solidFill>
                  <a:srgbClr val="FFFF00"/>
                </a:solidFill>
                <a:latin typeface="PT Sans" panose="020B0503020203020204" pitchFamily="34" charset="0"/>
              </a:rPr>
              <a:t> </a:t>
            </a:r>
            <a:endParaRPr lang="fr-FR" b="1" dirty="0">
              <a:solidFill>
                <a:srgbClr val="FFFF00"/>
              </a:solidFill>
              <a:latin typeface="PT Sans" panose="020B0503020203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4097F4B-B973-7EF5-9B5B-554F5F22453C}"/>
              </a:ext>
            </a:extLst>
          </p:cNvPr>
          <p:cNvSpPr txBox="1"/>
          <p:nvPr/>
        </p:nvSpPr>
        <p:spPr>
          <a:xfrm>
            <a:off x="1624435" y="4409064"/>
            <a:ext cx="1711325" cy="369332"/>
          </a:xfrm>
          <a:prstGeom prst="rect">
            <a:avLst/>
          </a:prstGeom>
          <a:solidFill>
            <a:srgbClr val="11456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chemeClr val="bg2"/>
                </a:solidFill>
                <a:latin typeface="PT Sans" panose="020B0503020203020204" pitchFamily="34" charset="0"/>
              </a:rPr>
              <a:t>Verfilmungen</a:t>
            </a:r>
            <a:r>
              <a:rPr lang="en-GB" b="1" dirty="0">
                <a:solidFill>
                  <a:schemeClr val="bg2"/>
                </a:solidFill>
                <a:latin typeface="PT Sans" panose="020B0503020203020204" pitchFamily="34" charset="0"/>
              </a:rPr>
              <a:t> =</a:t>
            </a:r>
            <a:r>
              <a:rPr lang="en-GB" b="1" dirty="0">
                <a:solidFill>
                  <a:srgbClr val="FFFF00"/>
                </a:solidFill>
                <a:latin typeface="PT Sans" panose="020B0503020203020204" pitchFamily="34" charset="0"/>
              </a:rPr>
              <a:t> </a:t>
            </a:r>
            <a:endParaRPr lang="fr-FR" b="1" dirty="0">
              <a:solidFill>
                <a:srgbClr val="FFFF00"/>
              </a:solidFill>
              <a:latin typeface="PT Sans" panose="020B0503020203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8ABC3CB-7ECB-26EA-E970-FE28E754F996}"/>
              </a:ext>
            </a:extLst>
          </p:cNvPr>
          <p:cNvSpPr txBox="1"/>
          <p:nvPr/>
        </p:nvSpPr>
        <p:spPr>
          <a:xfrm>
            <a:off x="1624434" y="4854368"/>
            <a:ext cx="1711325" cy="369332"/>
          </a:xfrm>
          <a:prstGeom prst="rect">
            <a:avLst/>
          </a:prstGeom>
          <a:solidFill>
            <a:srgbClr val="11456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2"/>
                </a:solidFill>
                <a:latin typeface="PT Sans" panose="020B0503020203020204" pitchFamily="34" charset="0"/>
              </a:rPr>
              <a:t>Remakes =</a:t>
            </a:r>
            <a:r>
              <a:rPr lang="en-GB" b="1" dirty="0">
                <a:solidFill>
                  <a:srgbClr val="FFFF00"/>
                </a:solidFill>
                <a:latin typeface="PT Sans" panose="020B0503020203020204" pitchFamily="34" charset="0"/>
              </a:rPr>
              <a:t> </a:t>
            </a:r>
            <a:endParaRPr lang="fr-FR" b="1" dirty="0">
              <a:solidFill>
                <a:srgbClr val="FFFF00"/>
              </a:solidFill>
              <a:latin typeface="PT Sans" panose="020B05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397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6101" y="16867"/>
            <a:ext cx="919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Remakes &amp; 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Verfilmungen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 in 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Europäischer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 TV-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Fiktion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 – 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Gesamtanteil</a:t>
            </a:r>
            <a:endParaRPr lang="en-US" sz="20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36C926-3D50-43AE-84B9-305AFE16B57D}"/>
              </a:ext>
            </a:extLst>
          </p:cNvPr>
          <p:cNvSpPr txBox="1"/>
          <p:nvPr/>
        </p:nvSpPr>
        <p:spPr>
          <a:xfrm>
            <a:off x="1962125" y="5887278"/>
            <a:ext cx="52145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PT Sans" panose="020B0503020203020204" pitchFamily="34" charset="0"/>
              </a:rPr>
              <a:t>Europäische Audiovisuelle Informationsstelle mit Daten von media-press.tv</a:t>
            </a:r>
            <a:endParaRPr lang="en-US" sz="1000" dirty="0">
              <a:latin typeface="PT Sans" panose="020B0503020203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BA8B33-760A-8970-2B91-71F8A99FC3CA}"/>
              </a:ext>
            </a:extLst>
          </p:cNvPr>
          <p:cNvSpPr txBox="1"/>
          <p:nvPr/>
        </p:nvSpPr>
        <p:spPr>
          <a:xfrm>
            <a:off x="593973" y="558106"/>
            <a:ext cx="849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12% sind Remakes &amp; Verfilmungen.</a:t>
            </a:r>
            <a:endParaRPr lang="fr-FR" sz="2400" b="1" dirty="0">
              <a:solidFill>
                <a:srgbClr val="CC9900"/>
              </a:solidFill>
              <a:latin typeface="PT Sans" panose="020B0503020203020204" pitchFamily="34" charset="0"/>
            </a:endParaRPr>
          </a:p>
        </p:txBody>
      </p:sp>
      <p:pic>
        <p:nvPicPr>
          <p:cNvPr id="30" name="Graphic 29" descr="Drama with solid fill">
            <a:extLst>
              <a:ext uri="{FF2B5EF4-FFF2-40B4-BE49-F238E27FC236}">
                <a16:creationId xmlns:a16="http://schemas.microsoft.com/office/drawing/2014/main" id="{0837806E-F0C2-0428-2BE7-F6E0971421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02685" y="4363384"/>
            <a:ext cx="457200" cy="457200"/>
          </a:xfrm>
          <a:prstGeom prst="rect">
            <a:avLst/>
          </a:prstGeom>
        </p:spPr>
      </p:pic>
      <p:pic>
        <p:nvPicPr>
          <p:cNvPr id="32" name="Graphic 31" descr="Video camera with solid fill">
            <a:extLst>
              <a:ext uri="{FF2B5EF4-FFF2-40B4-BE49-F238E27FC236}">
                <a16:creationId xmlns:a16="http://schemas.microsoft.com/office/drawing/2014/main" id="{4C7A6E26-89D5-E799-74C1-F6545802FC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61886" y="4368053"/>
            <a:ext cx="457200" cy="457200"/>
          </a:xfrm>
          <a:prstGeom prst="rect">
            <a:avLst/>
          </a:prstGeom>
        </p:spPr>
      </p:pic>
      <p:pic>
        <p:nvPicPr>
          <p:cNvPr id="34" name="Graphic 33" descr="Hero Female with solid fill">
            <a:extLst>
              <a:ext uri="{FF2B5EF4-FFF2-40B4-BE49-F238E27FC236}">
                <a16:creationId xmlns:a16="http://schemas.microsoft.com/office/drawing/2014/main" id="{5C040A9B-C131-EC97-E99B-2502FD1783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21087" y="4394359"/>
            <a:ext cx="274320" cy="274320"/>
          </a:xfrm>
          <a:prstGeom prst="rect">
            <a:avLst/>
          </a:prstGeom>
        </p:spPr>
      </p:pic>
      <p:pic>
        <p:nvPicPr>
          <p:cNvPr id="36" name="Graphic 35" descr="Television with solid fill">
            <a:extLst>
              <a:ext uri="{FF2B5EF4-FFF2-40B4-BE49-F238E27FC236}">
                <a16:creationId xmlns:a16="http://schemas.microsoft.com/office/drawing/2014/main" id="{42D466E6-CAD6-4270-66C7-DFF30514AA8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11447" y="2538243"/>
            <a:ext cx="914400" cy="914400"/>
          </a:xfrm>
          <a:prstGeom prst="rect">
            <a:avLst/>
          </a:prstGeom>
        </p:spPr>
      </p:pic>
      <p:pic>
        <p:nvPicPr>
          <p:cNvPr id="38" name="Graphic 37" descr="Play with solid fill">
            <a:extLst>
              <a:ext uri="{FF2B5EF4-FFF2-40B4-BE49-F238E27FC236}">
                <a16:creationId xmlns:a16="http://schemas.microsoft.com/office/drawing/2014/main" id="{AD742BCE-01AE-D1B2-4D1D-C9E53972115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650758" y="2810348"/>
            <a:ext cx="274320" cy="27432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1D743910-09A6-A441-F2A2-331ACC4E8AF7}"/>
              </a:ext>
            </a:extLst>
          </p:cNvPr>
          <p:cNvSpPr txBox="1"/>
          <p:nvPr/>
        </p:nvSpPr>
        <p:spPr>
          <a:xfrm>
            <a:off x="8215798" y="4659789"/>
            <a:ext cx="5897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>
                <a:solidFill>
                  <a:schemeClr val="bg2"/>
                </a:solidFill>
                <a:latin typeface="PT Sans" panose="020B0503020203020204" pitchFamily="34" charset="0"/>
              </a:rPr>
              <a:t>Comics</a:t>
            </a:r>
            <a:endParaRPr lang="fr-FR" sz="9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F87B3A5-A4C9-F218-0792-23B4BF463BDD}"/>
              </a:ext>
            </a:extLst>
          </p:cNvPr>
          <p:cNvSpPr txBox="1">
            <a:spLocks/>
          </p:cNvSpPr>
          <p:nvPr/>
        </p:nvSpPr>
        <p:spPr>
          <a:xfrm>
            <a:off x="1890116" y="1414041"/>
            <a:ext cx="5760641" cy="368201"/>
          </a:xfrm>
          <a:prstGeom prst="rect">
            <a:avLst/>
          </a:prstGeom>
        </p:spPr>
        <p:txBody>
          <a:bodyPr vert="horz" lIns="71557" tIns="35778" rIns="71557" bIns="35778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accent5"/>
                </a:solidFill>
                <a:latin typeface="PT Sans" panose="020B05030202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 err="1">
                <a:solidFill>
                  <a:srgbClr val="11456E"/>
                </a:solidFill>
              </a:rPr>
              <a:t>Anteil</a:t>
            </a:r>
            <a:r>
              <a:rPr lang="en-GB" sz="1600" dirty="0">
                <a:solidFill>
                  <a:srgbClr val="11456E"/>
                </a:solidFill>
              </a:rPr>
              <a:t> von Remakes &amp; </a:t>
            </a:r>
            <a:r>
              <a:rPr lang="en-GB" sz="1600" dirty="0" err="1">
                <a:solidFill>
                  <a:srgbClr val="11456E"/>
                </a:solidFill>
              </a:rPr>
              <a:t>Verfilmungen</a:t>
            </a:r>
            <a:r>
              <a:rPr lang="en-GB" sz="1600" dirty="0">
                <a:solidFill>
                  <a:srgbClr val="11456E"/>
                </a:solidFill>
              </a:rPr>
              <a:t> an TV-</a:t>
            </a:r>
            <a:r>
              <a:rPr lang="en-GB" sz="1600" dirty="0" err="1">
                <a:solidFill>
                  <a:srgbClr val="11456E"/>
                </a:solidFill>
              </a:rPr>
              <a:t>Fiktion</a:t>
            </a:r>
            <a:r>
              <a:rPr lang="en-GB" sz="1600" dirty="0">
                <a:solidFill>
                  <a:srgbClr val="11456E"/>
                </a:solidFill>
              </a:rPr>
              <a:t> (2015-2022)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145C7912-95A4-ADFE-1E69-A927F0596A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0222459"/>
              </p:ext>
            </p:extLst>
          </p:nvPr>
        </p:nvGraphicFramePr>
        <p:xfrm>
          <a:off x="1588905" y="204991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A4FC149A-C36C-D074-66FD-531EC2E342DA}"/>
              </a:ext>
            </a:extLst>
          </p:cNvPr>
          <p:cNvSpPr txBox="1"/>
          <p:nvPr/>
        </p:nvSpPr>
        <p:spPr>
          <a:xfrm>
            <a:off x="5408355" y="2942499"/>
            <a:ext cx="23985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00B0F0"/>
                </a:solidFill>
                <a:latin typeface="PT Sans" panose="020B0503020203020204" pitchFamily="34" charset="0"/>
              </a:rPr>
              <a:t>Remakes &amp; </a:t>
            </a:r>
            <a:r>
              <a:rPr lang="en-GB" sz="2400" b="1" dirty="0" err="1">
                <a:solidFill>
                  <a:srgbClr val="00B0F0"/>
                </a:solidFill>
                <a:latin typeface="PT Sans" panose="020B0503020203020204" pitchFamily="34" charset="0"/>
              </a:rPr>
              <a:t>Verfilmungen</a:t>
            </a:r>
            <a:endParaRPr lang="en-GB" sz="2400" b="1" dirty="0">
              <a:solidFill>
                <a:srgbClr val="00B0F0"/>
              </a:solidFill>
              <a:latin typeface="PT Sans" panose="020B0503020203020204" pitchFamily="34" charset="0"/>
            </a:endParaRPr>
          </a:p>
          <a:p>
            <a:pPr algn="ctr"/>
            <a:r>
              <a:rPr lang="en-GB" sz="2400" b="1" dirty="0">
                <a:solidFill>
                  <a:srgbClr val="00B0F0"/>
                </a:solidFill>
                <a:latin typeface="PT Sans" panose="020B0503020203020204" pitchFamily="34" charset="0"/>
              </a:rPr>
              <a:t>12%</a:t>
            </a:r>
            <a:endParaRPr lang="fr-FR" sz="2400" b="1" dirty="0">
              <a:solidFill>
                <a:srgbClr val="00B0F0"/>
              </a:solidFill>
              <a:latin typeface="PT Sans" panose="020B05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997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6101" y="16867"/>
            <a:ext cx="919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Remakes &amp; 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Verfilmungen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 in 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Europäischer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 TV-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Fiktion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 – 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Originalquellen</a:t>
            </a:r>
            <a:endParaRPr lang="en-US" sz="20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36C926-3D50-43AE-84B9-305AFE16B57D}"/>
              </a:ext>
            </a:extLst>
          </p:cNvPr>
          <p:cNvSpPr txBox="1"/>
          <p:nvPr/>
        </p:nvSpPr>
        <p:spPr>
          <a:xfrm>
            <a:off x="1962125" y="5887278"/>
            <a:ext cx="52145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PT Sans" panose="020B0503020203020204" pitchFamily="34" charset="0"/>
              </a:rPr>
              <a:t>Europäische Audiovisuelle Informationsstelle mit Daten von media-press.tv</a:t>
            </a:r>
            <a:endParaRPr lang="en-US" sz="1000" dirty="0">
              <a:latin typeface="PT Sans" panose="020B0503020203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C11A5A-7E44-838B-0E7F-EE03C9A5F198}"/>
              </a:ext>
            </a:extLst>
          </p:cNvPr>
          <p:cNvSpPr txBox="1"/>
          <p:nvPr/>
        </p:nvSpPr>
        <p:spPr>
          <a:xfrm>
            <a:off x="809995" y="5228080"/>
            <a:ext cx="26642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dirty="0" err="1">
                <a:solidFill>
                  <a:srgbClr val="0C2F4C"/>
                </a:solidFill>
                <a:latin typeface="PT Sans" panose="020B0503020203020204" pitchFamily="34" charset="0"/>
              </a:rPr>
              <a:t>Sonstige</a:t>
            </a:r>
            <a:r>
              <a:rPr lang="en-GB" sz="1200" b="1" dirty="0">
                <a:solidFill>
                  <a:srgbClr val="0C2F4C"/>
                </a:solidFill>
                <a:latin typeface="PT Sans" panose="020B0503020203020204" pitchFamily="34" charset="0"/>
              </a:rPr>
              <a:t>: Blogs, Mangas, </a:t>
            </a:r>
            <a:r>
              <a:rPr lang="en-GB" sz="1200" b="1" dirty="0" err="1">
                <a:solidFill>
                  <a:srgbClr val="0C2F4C"/>
                </a:solidFill>
                <a:latin typeface="PT Sans" panose="020B0503020203020204" pitchFamily="34" charset="0"/>
              </a:rPr>
              <a:t>Videospiele</a:t>
            </a:r>
            <a:endParaRPr lang="fr-FR" sz="1200" b="1" dirty="0">
              <a:solidFill>
                <a:srgbClr val="0C2F4C"/>
              </a:solidFill>
              <a:latin typeface="PT Sans" panose="020B0503020203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BA8B33-760A-8970-2B91-71F8A99FC3CA}"/>
              </a:ext>
            </a:extLst>
          </p:cNvPr>
          <p:cNvSpPr txBox="1"/>
          <p:nvPr/>
        </p:nvSpPr>
        <p:spPr>
          <a:xfrm>
            <a:off x="593973" y="558106"/>
            <a:ext cx="849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Bücher und TV-Serien sind die beiden Hauptquellen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.</a:t>
            </a:r>
            <a:endParaRPr lang="fr-FR" sz="2400" b="1" dirty="0">
              <a:solidFill>
                <a:srgbClr val="CC9900"/>
              </a:solidFill>
              <a:latin typeface="PT Sans" panose="020B0503020203020204" pitchFamily="34" charset="0"/>
            </a:endParaRP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5" name="Chart 14">
                <a:extLst>
                  <a:ext uri="{FF2B5EF4-FFF2-40B4-BE49-F238E27FC236}">
                    <a16:creationId xmlns:a16="http://schemas.microsoft.com/office/drawing/2014/main" id="{E5979579-F8A4-6452-6393-9B7FA4E8E7F2}"/>
                  </a:ext>
                </a:extLst>
              </p:cNvPr>
              <p:cNvGraphicFramePr/>
              <p:nvPr/>
            </p:nvGraphicFramePr>
            <p:xfrm>
              <a:off x="809995" y="1544347"/>
              <a:ext cx="7920882" cy="372072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15" name="Chart 14">
                <a:extLst>
                  <a:ext uri="{FF2B5EF4-FFF2-40B4-BE49-F238E27FC236}">
                    <a16:creationId xmlns:a16="http://schemas.microsoft.com/office/drawing/2014/main" id="{E5979579-F8A4-6452-6393-9B7FA4E8E7F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09995" y="1544347"/>
                <a:ext cx="7920882" cy="3720723"/>
              </a:xfrm>
              <a:prstGeom prst="rect">
                <a:avLst/>
              </a:prstGeom>
            </p:spPr>
          </p:pic>
        </mc:Fallback>
      </mc:AlternateContent>
      <p:pic>
        <p:nvPicPr>
          <p:cNvPr id="27" name="Graphic 26" descr="Storytelling with solid fill">
            <a:extLst>
              <a:ext uri="{FF2B5EF4-FFF2-40B4-BE49-F238E27FC236}">
                <a16:creationId xmlns:a16="http://schemas.microsoft.com/office/drawing/2014/main" id="{7363AE3D-0CB3-D49C-1C28-DB83F76A1C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32121" y="2947508"/>
            <a:ext cx="914400" cy="9144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82E90D8-3555-4CAD-91A9-93D6B18BE295}"/>
              </a:ext>
            </a:extLst>
          </p:cNvPr>
          <p:cNvSpPr txBox="1"/>
          <p:nvPr/>
        </p:nvSpPr>
        <p:spPr>
          <a:xfrm>
            <a:off x="2538190" y="3222402"/>
            <a:ext cx="129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Bücher</a:t>
            </a:r>
            <a:endParaRPr lang="fr-FR" sz="24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pic>
        <p:nvPicPr>
          <p:cNvPr id="30" name="Graphic 29" descr="Drama with solid fill">
            <a:extLst>
              <a:ext uri="{FF2B5EF4-FFF2-40B4-BE49-F238E27FC236}">
                <a16:creationId xmlns:a16="http://schemas.microsoft.com/office/drawing/2014/main" id="{0837806E-F0C2-0428-2BE7-F6E0971421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02685" y="4363384"/>
            <a:ext cx="457200" cy="457200"/>
          </a:xfrm>
          <a:prstGeom prst="rect">
            <a:avLst/>
          </a:prstGeom>
        </p:spPr>
      </p:pic>
      <p:pic>
        <p:nvPicPr>
          <p:cNvPr id="32" name="Graphic 31" descr="Video camera with solid fill">
            <a:extLst>
              <a:ext uri="{FF2B5EF4-FFF2-40B4-BE49-F238E27FC236}">
                <a16:creationId xmlns:a16="http://schemas.microsoft.com/office/drawing/2014/main" id="{4C7A6E26-89D5-E799-74C1-F6545802FC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61886" y="4368053"/>
            <a:ext cx="457200" cy="457200"/>
          </a:xfrm>
          <a:prstGeom prst="rect">
            <a:avLst/>
          </a:prstGeom>
        </p:spPr>
      </p:pic>
      <p:pic>
        <p:nvPicPr>
          <p:cNvPr id="34" name="Graphic 33" descr="Hero Female with solid fill">
            <a:extLst>
              <a:ext uri="{FF2B5EF4-FFF2-40B4-BE49-F238E27FC236}">
                <a16:creationId xmlns:a16="http://schemas.microsoft.com/office/drawing/2014/main" id="{5C040A9B-C131-EC97-E99B-2502FD17831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321087" y="4394359"/>
            <a:ext cx="274320" cy="274320"/>
          </a:xfrm>
          <a:prstGeom prst="rect">
            <a:avLst/>
          </a:prstGeom>
        </p:spPr>
      </p:pic>
      <p:pic>
        <p:nvPicPr>
          <p:cNvPr id="36" name="Graphic 35" descr="Television with solid fill">
            <a:extLst>
              <a:ext uri="{FF2B5EF4-FFF2-40B4-BE49-F238E27FC236}">
                <a16:creationId xmlns:a16="http://schemas.microsoft.com/office/drawing/2014/main" id="{42D466E6-CAD6-4270-66C7-DFF30514AA8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311447" y="2538243"/>
            <a:ext cx="914400" cy="914400"/>
          </a:xfrm>
          <a:prstGeom prst="rect">
            <a:avLst/>
          </a:prstGeom>
        </p:spPr>
      </p:pic>
      <p:pic>
        <p:nvPicPr>
          <p:cNvPr id="38" name="Graphic 37" descr="Play with solid fill">
            <a:extLst>
              <a:ext uri="{FF2B5EF4-FFF2-40B4-BE49-F238E27FC236}">
                <a16:creationId xmlns:a16="http://schemas.microsoft.com/office/drawing/2014/main" id="{AD742BCE-01AE-D1B2-4D1D-C9E53972115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50758" y="2810348"/>
            <a:ext cx="274320" cy="27432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AAEDF760-6718-B184-DBA7-D1FC99270717}"/>
              </a:ext>
            </a:extLst>
          </p:cNvPr>
          <p:cNvSpPr txBox="1"/>
          <p:nvPr/>
        </p:nvSpPr>
        <p:spPr>
          <a:xfrm>
            <a:off x="7176660" y="2221786"/>
            <a:ext cx="1175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2"/>
                </a:solidFill>
                <a:latin typeface="PT Sans" panose="020B0503020203020204" pitchFamily="34" charset="0"/>
              </a:rPr>
              <a:t>TV-</a:t>
            </a:r>
            <a:r>
              <a:rPr lang="en-GB" b="1" dirty="0" err="1">
                <a:solidFill>
                  <a:schemeClr val="bg2"/>
                </a:solidFill>
                <a:latin typeface="PT Sans" panose="020B0503020203020204" pitchFamily="34" charset="0"/>
              </a:rPr>
              <a:t>Serien</a:t>
            </a:r>
            <a:endParaRPr lang="fr-FR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D743910-09A6-A441-F2A2-331ACC4E8AF7}"/>
              </a:ext>
            </a:extLst>
          </p:cNvPr>
          <p:cNvSpPr txBox="1"/>
          <p:nvPr/>
        </p:nvSpPr>
        <p:spPr>
          <a:xfrm>
            <a:off x="8215798" y="4659789"/>
            <a:ext cx="5897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>
                <a:solidFill>
                  <a:schemeClr val="bg2"/>
                </a:solidFill>
                <a:latin typeface="PT Sans" panose="020B0503020203020204" pitchFamily="34" charset="0"/>
              </a:rPr>
              <a:t>Comics</a:t>
            </a:r>
            <a:endParaRPr lang="fr-FR" sz="9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F87B3A5-A4C9-F218-0792-23B4BF463BDD}"/>
              </a:ext>
            </a:extLst>
          </p:cNvPr>
          <p:cNvSpPr txBox="1">
            <a:spLocks/>
          </p:cNvSpPr>
          <p:nvPr/>
        </p:nvSpPr>
        <p:spPr>
          <a:xfrm>
            <a:off x="1890116" y="1240602"/>
            <a:ext cx="5760641" cy="368201"/>
          </a:xfrm>
          <a:prstGeom prst="rect">
            <a:avLst/>
          </a:prstGeom>
        </p:spPr>
        <p:txBody>
          <a:bodyPr vert="horz" lIns="71557" tIns="35778" rIns="71557" bIns="35778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accent5"/>
                </a:solidFill>
                <a:latin typeface="PT Sans" panose="020B05030202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 err="1">
                <a:solidFill>
                  <a:srgbClr val="11456E"/>
                </a:solidFill>
              </a:rPr>
              <a:t>Originalquellen</a:t>
            </a:r>
            <a:r>
              <a:rPr lang="en-GB" sz="1600" dirty="0">
                <a:solidFill>
                  <a:srgbClr val="11456E"/>
                </a:solidFill>
              </a:rPr>
              <a:t> von Remakes &amp; </a:t>
            </a:r>
            <a:r>
              <a:rPr lang="en-GB" sz="1600" dirty="0" err="1">
                <a:solidFill>
                  <a:srgbClr val="11456E"/>
                </a:solidFill>
              </a:rPr>
              <a:t>Verfilmungen</a:t>
            </a:r>
            <a:r>
              <a:rPr lang="en-GB" sz="1600" dirty="0">
                <a:solidFill>
                  <a:srgbClr val="11456E"/>
                </a:solidFill>
              </a:rPr>
              <a:t> (2015-2022)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828609-6904-AB6B-9472-99E4F3ED76BF}"/>
              </a:ext>
            </a:extLst>
          </p:cNvPr>
          <p:cNvSpPr txBox="1"/>
          <p:nvPr/>
        </p:nvSpPr>
        <p:spPr>
          <a:xfrm>
            <a:off x="6919889" y="4808102"/>
            <a:ext cx="622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Theater</a:t>
            </a:r>
            <a:r>
              <a:rPr lang="en-GB" sz="900" b="1" dirty="0">
                <a:solidFill>
                  <a:schemeClr val="bg2"/>
                </a:solidFill>
                <a:latin typeface="PT Sans" panose="020B0503020203020204" pitchFamily="34" charset="0"/>
              </a:rPr>
              <a:t>-</a:t>
            </a:r>
          </a:p>
          <a:p>
            <a:pPr algn="ctr"/>
            <a:r>
              <a:rPr lang="en-GB" sz="9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stücke</a:t>
            </a:r>
            <a:endParaRPr lang="fr-FR" sz="9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75314E-1A2E-D760-6B54-BB8148922EFB}"/>
              </a:ext>
            </a:extLst>
          </p:cNvPr>
          <p:cNvSpPr txBox="1"/>
          <p:nvPr/>
        </p:nvSpPr>
        <p:spPr>
          <a:xfrm>
            <a:off x="7650758" y="4831051"/>
            <a:ext cx="457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Filme</a:t>
            </a:r>
            <a:endParaRPr lang="fr-FR" sz="9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F0C283-34BB-E9E1-6A69-7633B12D1B59}"/>
              </a:ext>
            </a:extLst>
          </p:cNvPr>
          <p:cNvSpPr txBox="1"/>
          <p:nvPr/>
        </p:nvSpPr>
        <p:spPr>
          <a:xfrm>
            <a:off x="8157674" y="4942878"/>
            <a:ext cx="5897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Sonstige</a:t>
            </a:r>
            <a:endParaRPr lang="fr-FR" sz="8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550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DB842FAB-55C5-DC62-B150-ED864BF50F43}"/>
              </a:ext>
            </a:extLst>
          </p:cNvPr>
          <p:cNvSpPr txBox="1"/>
          <p:nvPr/>
        </p:nvSpPr>
        <p:spPr>
          <a:xfrm>
            <a:off x="809997" y="558106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Bücher sind national, TV-Serien international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.</a:t>
            </a:r>
            <a:endParaRPr lang="fr-FR" sz="2400" b="1" dirty="0">
              <a:solidFill>
                <a:srgbClr val="CC9900"/>
              </a:solidFill>
              <a:latin typeface="PT Sans" panose="020B0503020203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529A2F8-89CB-08F6-9804-4B5F2C09694C}"/>
              </a:ext>
            </a:extLst>
          </p:cNvPr>
          <p:cNvSpPr txBox="1"/>
          <p:nvPr/>
        </p:nvSpPr>
        <p:spPr>
          <a:xfrm>
            <a:off x="161926" y="-8946"/>
            <a:ext cx="93789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Remakes &amp; Verfilmungen in Europäischer TV-Fiktion 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– 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Herkunftsland</a:t>
            </a:r>
            <a:endParaRPr lang="fr-FR" sz="20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pic>
        <p:nvPicPr>
          <p:cNvPr id="14" name="Graphic 13" descr="Television with solid fill">
            <a:extLst>
              <a:ext uri="{FF2B5EF4-FFF2-40B4-BE49-F238E27FC236}">
                <a16:creationId xmlns:a16="http://schemas.microsoft.com/office/drawing/2014/main" id="{3B9E3922-DA1E-8145-9EB3-FB1CD1435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33217" y="2934370"/>
            <a:ext cx="914400" cy="914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A85221-1821-0D43-9839-BECF764FAC57}"/>
              </a:ext>
            </a:extLst>
          </p:cNvPr>
          <p:cNvSpPr txBox="1"/>
          <p:nvPr/>
        </p:nvSpPr>
        <p:spPr>
          <a:xfrm>
            <a:off x="1962125" y="5887278"/>
            <a:ext cx="52145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PT Sans" panose="020B0503020203020204" pitchFamily="34" charset="0"/>
              </a:rPr>
              <a:t>Europäische Audiovisuelle Informationsstelle mit Daten von media-press.tv</a:t>
            </a:r>
            <a:endParaRPr lang="en-US" sz="1000" dirty="0">
              <a:latin typeface="PT Sans" panose="020B05030202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F89E3D-A3C6-5752-DF48-F3ED99D5596B}"/>
              </a:ext>
            </a:extLst>
          </p:cNvPr>
          <p:cNvSpPr txBox="1">
            <a:spLocks/>
          </p:cNvSpPr>
          <p:nvPr/>
        </p:nvSpPr>
        <p:spPr>
          <a:xfrm>
            <a:off x="1314053" y="1173741"/>
            <a:ext cx="6782675" cy="368201"/>
          </a:xfrm>
          <a:prstGeom prst="rect">
            <a:avLst/>
          </a:prstGeom>
        </p:spPr>
        <p:txBody>
          <a:bodyPr vert="horz" lIns="71557" tIns="35778" rIns="71557" bIns="35778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accent5"/>
                </a:solidFill>
                <a:latin typeface="PT Sans" panose="020B05030202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600" dirty="0">
                <a:solidFill>
                  <a:srgbClr val="11456E"/>
                </a:solidFill>
              </a:rPr>
              <a:t>Originalbücher und TV-Serien nach Herkunftsland </a:t>
            </a:r>
            <a:r>
              <a:rPr lang="en-GB" sz="1600" dirty="0">
                <a:solidFill>
                  <a:srgbClr val="11456E"/>
                </a:solidFill>
              </a:rPr>
              <a:t>(2015-2022)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27CAA906-3C2F-ADE9-6149-D249441124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546433"/>
              </p:ext>
            </p:extLst>
          </p:nvPr>
        </p:nvGraphicFramePr>
        <p:xfrm>
          <a:off x="1242045" y="1541942"/>
          <a:ext cx="6984776" cy="42007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926245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DB842FAB-55C5-DC62-B150-ED864BF50F43}"/>
              </a:ext>
            </a:extLst>
          </p:cNvPr>
          <p:cNvSpPr txBox="1"/>
          <p:nvPr/>
        </p:nvSpPr>
        <p:spPr>
          <a:xfrm>
            <a:off x="89917" y="558106"/>
            <a:ext cx="9217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Norwegische TV-Serie „SKAM“ mit meisten Remakes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.</a:t>
            </a:r>
            <a:endParaRPr lang="fr-FR" sz="2400" b="1" dirty="0">
              <a:solidFill>
                <a:srgbClr val="CC9900"/>
              </a:solidFill>
              <a:latin typeface="PT Sans" panose="020B0503020203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529A2F8-89CB-08F6-9804-4B5F2C09694C}"/>
              </a:ext>
            </a:extLst>
          </p:cNvPr>
          <p:cNvSpPr txBox="1"/>
          <p:nvPr/>
        </p:nvSpPr>
        <p:spPr>
          <a:xfrm>
            <a:off x="161925" y="0"/>
            <a:ext cx="9291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Remakes &amp; Verfilmungen in Europäischer TV-Fiktion – 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Top TV-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Serien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 Remakes</a:t>
            </a:r>
            <a:endParaRPr lang="fr-FR" sz="20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B06DDBDC-4C2A-B726-C541-B4D714DFF8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521253"/>
              </p:ext>
            </p:extLst>
          </p:nvPr>
        </p:nvGraphicFramePr>
        <p:xfrm>
          <a:off x="1087276" y="1494209"/>
          <a:ext cx="7366321" cy="4320480"/>
        </p:xfrm>
        <a:graphic>
          <a:graphicData uri="http://schemas.openxmlformats.org/drawingml/2006/table">
            <a:tbl>
              <a:tblPr/>
              <a:tblGrid>
                <a:gridCol w="442799">
                  <a:extLst>
                    <a:ext uri="{9D8B030D-6E8A-4147-A177-3AD203B41FA5}">
                      <a16:colId xmlns:a16="http://schemas.microsoft.com/office/drawing/2014/main" val="4197172419"/>
                    </a:ext>
                  </a:extLst>
                </a:gridCol>
                <a:gridCol w="3816426">
                  <a:extLst>
                    <a:ext uri="{9D8B030D-6E8A-4147-A177-3AD203B41FA5}">
                      <a16:colId xmlns:a16="http://schemas.microsoft.com/office/drawing/2014/main" val="3191676251"/>
                    </a:ext>
                  </a:extLst>
                </a:gridCol>
                <a:gridCol w="1177316">
                  <a:extLst>
                    <a:ext uri="{9D8B030D-6E8A-4147-A177-3AD203B41FA5}">
                      <a16:colId xmlns:a16="http://schemas.microsoft.com/office/drawing/2014/main" val="3580526935"/>
                    </a:ext>
                  </a:extLst>
                </a:gridCol>
                <a:gridCol w="1929780">
                  <a:extLst>
                    <a:ext uri="{9D8B030D-6E8A-4147-A177-3AD203B41FA5}">
                      <a16:colId xmlns:a16="http://schemas.microsoft.com/office/drawing/2014/main" val="1082127556"/>
                    </a:ext>
                  </a:extLst>
                </a:gridCol>
              </a:tblGrid>
              <a:tr h="508283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PT Sans" panose="020B0503020203020204" pitchFamily="34" charset="0"/>
                        </a:rPr>
                        <a:t>Rang</a:t>
                      </a:r>
                    </a:p>
                  </a:txBody>
                  <a:tcPr marL="8748" marR="8748" marT="8748" marB="0" anchor="ctr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456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PT Sans" panose="020B0503020203020204" pitchFamily="34" charset="0"/>
                        </a:rPr>
                        <a:t>O</a:t>
                      </a:r>
                      <a:r>
                        <a:rPr lang="fr-FR" sz="1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PT Sans" panose="020B0503020203020204" pitchFamily="34" charset="0"/>
                        </a:rPr>
                        <a:t>riginaltitel</a:t>
                      </a:r>
                      <a:r>
                        <a:rPr lang="fr-F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PT Sans" panose="020B0503020203020204" pitchFamily="34" charset="0"/>
                        </a:rPr>
                        <a:t> (</a:t>
                      </a:r>
                      <a:r>
                        <a:rPr lang="fr-FR" sz="1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PT Sans" panose="020B0503020203020204" pitchFamily="34" charset="0"/>
                        </a:rPr>
                        <a:t>Jahr</a:t>
                      </a:r>
                      <a:r>
                        <a:rPr lang="fr-F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PT Sans" panose="020B0503020203020204" pitchFamily="34" charset="0"/>
                        </a:rPr>
                        <a:t> </a:t>
                      </a:r>
                      <a:r>
                        <a:rPr lang="fr-FR" sz="1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PT Sans" panose="020B0503020203020204" pitchFamily="34" charset="0"/>
                        </a:rPr>
                        <a:t>Erstausstrahlung</a:t>
                      </a:r>
                      <a:r>
                        <a:rPr lang="fr-F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PT Sans" panose="020B0503020203020204" pitchFamily="34" charset="0"/>
                        </a:rPr>
                        <a:t>)</a:t>
                      </a:r>
                    </a:p>
                  </a:txBody>
                  <a:tcPr marL="8748" marR="8748" marT="87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456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PT Sans" panose="020B0503020203020204" pitchFamily="34" charset="0"/>
                        </a:rPr>
                        <a:t>Herkunftsland</a:t>
                      </a:r>
                      <a:r>
                        <a:rPr lang="en-GB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PT Sans" panose="020B0503020203020204" pitchFamily="34" charset="0"/>
                        </a:rPr>
                        <a:t> Original</a:t>
                      </a:r>
                      <a:endParaRPr lang="fr-FR" sz="1400" b="1" i="0" u="none" strike="noStrike" dirty="0">
                        <a:solidFill>
                          <a:srgbClr val="FFFFFF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456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8549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PT Sans" panose="020B0503020203020204" pitchFamily="34" charset="0"/>
                        </a:rPr>
                        <a:t>Herkunftsland</a:t>
                      </a:r>
                      <a:r>
                        <a:rPr lang="en-GB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PT Sans" panose="020B0503020203020204" pitchFamily="34" charset="0"/>
                        </a:rPr>
                        <a:t> Remake (</a:t>
                      </a:r>
                      <a:r>
                        <a:rPr lang="en-GB" sz="1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PT Sans" panose="020B0503020203020204" pitchFamily="34" charset="0"/>
                        </a:rPr>
                        <a:t>Europ</a:t>
                      </a:r>
                      <a:r>
                        <a:rPr lang="en-GB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PT Sans" panose="020B0503020203020204" pitchFamily="34" charset="0"/>
                        </a:rPr>
                        <a:t>. Länder)</a:t>
                      </a:r>
                      <a:endParaRPr lang="fr-FR" sz="1400" b="1" i="0" u="none" strike="noStrike" dirty="0">
                        <a:solidFill>
                          <a:srgbClr val="FFFFFF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45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374457"/>
                  </a:ext>
                </a:extLst>
              </a:tr>
              <a:tr h="31719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1.</a:t>
                      </a:r>
                    </a:p>
                  </a:txBody>
                  <a:tcPr marL="8748" marR="8748" marT="8748" marB="0" anchor="ctr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SKAM (2015)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300" b="0" i="0" u="none" strike="noStrike" dirty="0">
                        <a:solidFill>
                          <a:srgbClr val="000000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BE, FR, DE, IT, NL, ES (6)</a:t>
                      </a:r>
                    </a:p>
                  </a:txBody>
                  <a:tcPr marL="8748" marR="8748" marT="8748" marB="0" anchor="ctr">
                    <a:lnL>
                      <a:noFill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8595197"/>
                  </a:ext>
                </a:extLst>
              </a:tr>
              <a:tr h="31719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2.</a:t>
                      </a:r>
                    </a:p>
                  </a:txBody>
                  <a:tcPr marL="8748" marR="8748" marT="8748" marB="0" anchor="ctr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e-IL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בטיפול</a:t>
                      </a:r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 / </a:t>
                      </a:r>
                      <a:r>
                        <a:rPr lang="fr-FR" sz="1400" b="1" i="0" u="none" strike="noStrike" dirty="0" err="1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BeTipul</a:t>
                      </a:r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 / In </a:t>
                      </a:r>
                      <a:r>
                        <a:rPr lang="fr-FR" sz="1400" b="1" i="0" u="none" strike="noStrike" dirty="0" err="1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Therapy</a:t>
                      </a:r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 (2005)</a:t>
                      </a:r>
                    </a:p>
                  </a:txBody>
                  <a:tcPr marL="8748" marR="8748" marT="87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300" b="0" i="0" u="none" strike="noStrike" dirty="0">
                        <a:solidFill>
                          <a:srgbClr val="000000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CZ, FR, HU, IT, PT (5)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339513"/>
                  </a:ext>
                </a:extLst>
              </a:tr>
              <a:tr h="31719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2.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8549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Liar (2017)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8549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b="0" i="0" u="none" strike="noStrike" dirty="0">
                        <a:solidFill>
                          <a:srgbClr val="000000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8549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DE, ES, FR, GR, IT (5)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9578562"/>
                  </a:ext>
                </a:extLst>
              </a:tr>
              <a:tr h="31719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3.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Professor T. (2015)</a:t>
                      </a:r>
                    </a:p>
                  </a:txBody>
                  <a:tcPr marL="8748" marR="8748" marT="87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300" b="0" i="0" u="none" strike="noStrike" dirty="0">
                        <a:solidFill>
                          <a:srgbClr val="000000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CZ, DE, FR, UK (4)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8136117"/>
                  </a:ext>
                </a:extLst>
              </a:tr>
              <a:tr h="31719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4.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8549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Amar </a:t>
                      </a:r>
                      <a:r>
                        <a:rPr lang="fr-FR" sz="1400" b="1" i="0" u="none" strike="noStrike" dirty="0" err="1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después</a:t>
                      </a:r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 de </a:t>
                      </a:r>
                      <a:r>
                        <a:rPr lang="fr-FR" sz="1400" b="1" i="0" u="none" strike="noStrike" dirty="0" err="1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amar</a:t>
                      </a:r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 / Love </a:t>
                      </a:r>
                      <a:r>
                        <a:rPr lang="fr-FR" sz="1400" b="1" i="0" u="none" strike="noStrike" dirty="0" err="1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After</a:t>
                      </a:r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 </a:t>
                      </a:r>
                      <a:r>
                        <a:rPr lang="fr-FR" sz="1400" b="1" i="0" u="none" strike="noStrike" dirty="0" err="1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Loving</a:t>
                      </a:r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 (2017)</a:t>
                      </a:r>
                    </a:p>
                  </a:txBody>
                  <a:tcPr marL="8748" marR="8748" marT="87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8549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b="0" i="0" u="none" strike="noStrike" dirty="0">
                        <a:solidFill>
                          <a:srgbClr val="000000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8549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ES, GR, PT (3)</a:t>
                      </a:r>
                    </a:p>
                  </a:txBody>
                  <a:tcPr marL="8748" marR="8748" marT="8748" marB="0" anchor="ctr">
                    <a:lnL>
                      <a:noFill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385634"/>
                  </a:ext>
                </a:extLst>
              </a:tr>
              <a:tr h="31719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4.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8549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Bron / </a:t>
                      </a:r>
                      <a:r>
                        <a:rPr lang="fr-FR" sz="1400" b="1" i="0" u="none" strike="noStrike" dirty="0" err="1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Broen</a:t>
                      </a:r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 / The Bridge (2011)</a:t>
                      </a:r>
                    </a:p>
                  </a:txBody>
                  <a:tcPr marL="8748" marR="8748" marT="87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8549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b="0" i="0" u="none" strike="noStrike" dirty="0">
                        <a:solidFill>
                          <a:srgbClr val="000000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8549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DE, GR, UK (3)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3451815"/>
                  </a:ext>
                </a:extLst>
              </a:tr>
              <a:tr h="31719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4.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8549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 err="1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Polseres</a:t>
                      </a:r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 Vermelles / The Red Band Society (2011)</a:t>
                      </a:r>
                    </a:p>
                  </a:txBody>
                  <a:tcPr marL="8748" marR="8748" marT="87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8549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b="0" i="0" u="none" strike="noStrike" dirty="0">
                        <a:solidFill>
                          <a:srgbClr val="000000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8549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DE, FR, IT (3)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861941"/>
                  </a:ext>
                </a:extLst>
              </a:tr>
              <a:tr h="31719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5.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The </a:t>
                      </a:r>
                      <a:r>
                        <a:rPr lang="fr-FR" sz="1400" b="1" i="0" u="none" strike="noStrike" dirty="0" err="1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Restless</a:t>
                      </a:r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 </a:t>
                      </a:r>
                      <a:r>
                        <a:rPr lang="fr-FR" sz="1400" b="1" i="0" u="none" strike="noStrike" dirty="0" err="1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Years</a:t>
                      </a:r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 (1977)</a:t>
                      </a:r>
                    </a:p>
                  </a:txBody>
                  <a:tcPr marL="8748" marR="8748" marT="87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300" b="0" i="0" u="none" strike="noStrike" dirty="0">
                        <a:solidFill>
                          <a:srgbClr val="000000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DE, NL (2)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9475237"/>
                  </a:ext>
                </a:extLst>
              </a:tr>
              <a:tr h="32310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5.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Mother (2010)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300" b="0" i="0" u="none" strike="noStrike" dirty="0">
                        <a:solidFill>
                          <a:srgbClr val="000000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ES, FR (2)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9648747"/>
                  </a:ext>
                </a:extLst>
              </a:tr>
              <a:tr h="31719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5.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 err="1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Merlí</a:t>
                      </a:r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 (2015)</a:t>
                      </a:r>
                    </a:p>
                  </a:txBody>
                  <a:tcPr marL="8748" marR="8748" marT="87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300" b="0" i="0" u="none" strike="noStrike" dirty="0">
                        <a:solidFill>
                          <a:srgbClr val="000000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FR, IT (2)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79263"/>
                  </a:ext>
                </a:extLst>
              </a:tr>
              <a:tr h="31719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5.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Gran </a:t>
                      </a:r>
                      <a:r>
                        <a:rPr lang="fr-FR" sz="1400" b="1" i="0" u="none" strike="noStrike" dirty="0" err="1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Hotel</a:t>
                      </a:r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 / Grand </a:t>
                      </a:r>
                      <a:r>
                        <a:rPr lang="fr-FR" sz="1400" b="1" i="0" u="none" strike="noStrike" dirty="0" err="1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Hotel</a:t>
                      </a:r>
                      <a:r>
                        <a:rPr lang="fr-FR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 (2011)</a:t>
                      </a:r>
                    </a:p>
                  </a:txBody>
                  <a:tcPr marL="8748" marR="8748" marT="87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300" b="0" i="0" u="none" strike="noStrike" dirty="0">
                        <a:solidFill>
                          <a:srgbClr val="000000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FR, IT (2)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8057248"/>
                  </a:ext>
                </a:extLst>
              </a:tr>
              <a:tr h="31719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5.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Son / The End (2012)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300" b="0" i="0" u="none" strike="noStrike" dirty="0">
                        <a:solidFill>
                          <a:srgbClr val="000000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rgbClr val="11456E"/>
                          </a:solidFill>
                          <a:effectLst/>
                          <a:latin typeface="PT Sans" panose="020B0503020203020204" pitchFamily="34" charset="0"/>
                        </a:rPr>
                        <a:t>ES, NL (2)</a:t>
                      </a:r>
                      <a:endParaRPr lang="fr-FR" sz="1400" b="1" i="0" u="none" strike="noStrike" dirty="0">
                        <a:solidFill>
                          <a:srgbClr val="11456E"/>
                        </a:solidFill>
                        <a:effectLst/>
                        <a:latin typeface="PT Sans" panose="020B0503020203020204" pitchFamily="34" charset="0"/>
                      </a:endParaRPr>
                    </a:p>
                  </a:txBody>
                  <a:tcPr marL="8748" marR="8748" marT="8748" marB="0" anchor="ctr">
                    <a:lnL>
                      <a:noFill/>
                    </a:lnL>
                    <a:lnR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2033744"/>
                  </a:ext>
                </a:extLst>
              </a:tr>
            </a:tbl>
          </a:graphicData>
        </a:graphic>
      </p:graphicFrame>
      <p:grpSp>
        <p:nvGrpSpPr>
          <p:cNvPr id="14" name="Group 13">
            <a:extLst>
              <a:ext uri="{FF2B5EF4-FFF2-40B4-BE49-F238E27FC236}">
                <a16:creationId xmlns:a16="http://schemas.microsoft.com/office/drawing/2014/main" id="{4B3661A9-D8C4-E04A-4F36-AB4473F9F3A6}"/>
              </a:ext>
            </a:extLst>
          </p:cNvPr>
          <p:cNvGrpSpPr/>
          <p:nvPr/>
        </p:nvGrpSpPr>
        <p:grpSpPr>
          <a:xfrm>
            <a:off x="5528461" y="2044448"/>
            <a:ext cx="250088" cy="250088"/>
            <a:chOff x="5198988" y="2102125"/>
            <a:chExt cx="833628" cy="833628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7C14AEF-347D-C169-866B-06E5A0B21085}"/>
                </a:ext>
              </a:extLst>
            </p:cNvPr>
            <p:cNvSpPr/>
            <p:nvPr/>
          </p:nvSpPr>
          <p:spPr>
            <a:xfrm>
              <a:off x="5198988" y="2102125"/>
              <a:ext cx="833628" cy="833628"/>
            </a:xfrm>
            <a:prstGeom prst="ellipse">
              <a:avLst/>
            </a:prstGeom>
            <a:blipFill dpi="0" rotWithShape="1">
              <a:blip r:embed="rId3"/>
              <a:srcRect/>
              <a:stretch>
                <a:fillRect l="-40000" r="-4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115A780D-69BB-5E46-4B9C-BAD7CFF11FA6}"/>
                </a:ext>
              </a:extLst>
            </p:cNvPr>
            <p:cNvSpPr/>
            <p:nvPr/>
          </p:nvSpPr>
          <p:spPr>
            <a:xfrm>
              <a:off x="5615793" y="2102125"/>
              <a:ext cx="416823" cy="833628"/>
            </a:xfrm>
            <a:custGeom>
              <a:avLst/>
              <a:gdLst>
                <a:gd name="connsiteX0" fmla="*/ 9 w 416823"/>
                <a:gd name="connsiteY0" fmla="*/ 0 h 833628"/>
                <a:gd name="connsiteX1" fmla="*/ 416823 w 416823"/>
                <a:gd name="connsiteY1" fmla="*/ 416814 h 833628"/>
                <a:gd name="connsiteX2" fmla="*/ 9 w 416823"/>
                <a:gd name="connsiteY2" fmla="*/ 833628 h 833628"/>
                <a:gd name="connsiteX3" fmla="*/ 0 w 416823"/>
                <a:gd name="connsiteY3" fmla="*/ 833627 h 833628"/>
                <a:gd name="connsiteX4" fmla="*/ 0 w 416823"/>
                <a:gd name="connsiteY4" fmla="*/ 1 h 833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6823" h="833628">
                  <a:moveTo>
                    <a:pt x="9" y="0"/>
                  </a:moveTo>
                  <a:cubicBezTo>
                    <a:pt x="230209" y="0"/>
                    <a:pt x="416823" y="186614"/>
                    <a:pt x="416823" y="416814"/>
                  </a:cubicBezTo>
                  <a:cubicBezTo>
                    <a:pt x="416823" y="647014"/>
                    <a:pt x="230209" y="833628"/>
                    <a:pt x="9" y="833628"/>
                  </a:cubicBezTo>
                  <a:lnTo>
                    <a:pt x="0" y="8336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66819A-F561-94AB-6C8A-2F7342D76B36}"/>
              </a:ext>
            </a:extLst>
          </p:cNvPr>
          <p:cNvGrpSpPr/>
          <p:nvPr/>
        </p:nvGrpSpPr>
        <p:grpSpPr>
          <a:xfrm>
            <a:off x="5528461" y="2667001"/>
            <a:ext cx="250088" cy="250088"/>
            <a:chOff x="5198988" y="2102125"/>
            <a:chExt cx="833628" cy="833628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74BBCAC-A787-243B-0829-70D6A85E4E17}"/>
                </a:ext>
              </a:extLst>
            </p:cNvPr>
            <p:cNvSpPr/>
            <p:nvPr/>
          </p:nvSpPr>
          <p:spPr>
            <a:xfrm>
              <a:off x="5198988" y="2102125"/>
              <a:ext cx="833628" cy="833628"/>
            </a:xfrm>
            <a:prstGeom prst="ellipse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94C9ACDE-8724-E287-C28D-78B9BF931147}"/>
                </a:ext>
              </a:extLst>
            </p:cNvPr>
            <p:cNvSpPr/>
            <p:nvPr/>
          </p:nvSpPr>
          <p:spPr>
            <a:xfrm>
              <a:off x="5615793" y="2102125"/>
              <a:ext cx="416823" cy="833628"/>
            </a:xfrm>
            <a:custGeom>
              <a:avLst/>
              <a:gdLst>
                <a:gd name="connsiteX0" fmla="*/ 9 w 416823"/>
                <a:gd name="connsiteY0" fmla="*/ 0 h 833628"/>
                <a:gd name="connsiteX1" fmla="*/ 416823 w 416823"/>
                <a:gd name="connsiteY1" fmla="*/ 416814 h 833628"/>
                <a:gd name="connsiteX2" fmla="*/ 9 w 416823"/>
                <a:gd name="connsiteY2" fmla="*/ 833628 h 833628"/>
                <a:gd name="connsiteX3" fmla="*/ 0 w 416823"/>
                <a:gd name="connsiteY3" fmla="*/ 833627 h 833628"/>
                <a:gd name="connsiteX4" fmla="*/ 0 w 416823"/>
                <a:gd name="connsiteY4" fmla="*/ 1 h 833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6823" h="833628">
                  <a:moveTo>
                    <a:pt x="9" y="0"/>
                  </a:moveTo>
                  <a:cubicBezTo>
                    <a:pt x="230209" y="0"/>
                    <a:pt x="416823" y="186614"/>
                    <a:pt x="416823" y="416814"/>
                  </a:cubicBezTo>
                  <a:cubicBezTo>
                    <a:pt x="416823" y="647014"/>
                    <a:pt x="230209" y="833628"/>
                    <a:pt x="9" y="833628"/>
                  </a:cubicBezTo>
                  <a:lnTo>
                    <a:pt x="0" y="8336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8DBCD7B-155D-ED3C-B904-F5F859705E98}"/>
              </a:ext>
            </a:extLst>
          </p:cNvPr>
          <p:cNvGrpSpPr/>
          <p:nvPr/>
        </p:nvGrpSpPr>
        <p:grpSpPr>
          <a:xfrm>
            <a:off x="5528461" y="2991710"/>
            <a:ext cx="250088" cy="250088"/>
            <a:chOff x="5198988" y="2102125"/>
            <a:chExt cx="833628" cy="833628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33A5225-81F5-72B0-D159-B0C724B76905}"/>
                </a:ext>
              </a:extLst>
            </p:cNvPr>
            <p:cNvSpPr/>
            <p:nvPr/>
          </p:nvSpPr>
          <p:spPr>
            <a:xfrm>
              <a:off x="5198988" y="2102125"/>
              <a:ext cx="833628" cy="833628"/>
            </a:xfrm>
            <a:prstGeom prst="ellipse">
              <a:avLst/>
            </a:prstGeom>
            <a:blipFill dpi="0" rotWithShape="1">
              <a:blip r:embed="rId5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E1D2E01F-843E-7B35-169B-9DB36237170E}"/>
                </a:ext>
              </a:extLst>
            </p:cNvPr>
            <p:cNvSpPr/>
            <p:nvPr/>
          </p:nvSpPr>
          <p:spPr>
            <a:xfrm>
              <a:off x="5615793" y="2102125"/>
              <a:ext cx="416823" cy="833628"/>
            </a:xfrm>
            <a:custGeom>
              <a:avLst/>
              <a:gdLst>
                <a:gd name="connsiteX0" fmla="*/ 9 w 416823"/>
                <a:gd name="connsiteY0" fmla="*/ 0 h 833628"/>
                <a:gd name="connsiteX1" fmla="*/ 416823 w 416823"/>
                <a:gd name="connsiteY1" fmla="*/ 416814 h 833628"/>
                <a:gd name="connsiteX2" fmla="*/ 9 w 416823"/>
                <a:gd name="connsiteY2" fmla="*/ 833628 h 833628"/>
                <a:gd name="connsiteX3" fmla="*/ 0 w 416823"/>
                <a:gd name="connsiteY3" fmla="*/ 833627 h 833628"/>
                <a:gd name="connsiteX4" fmla="*/ 0 w 416823"/>
                <a:gd name="connsiteY4" fmla="*/ 1 h 833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6823" h="833628">
                  <a:moveTo>
                    <a:pt x="9" y="0"/>
                  </a:moveTo>
                  <a:cubicBezTo>
                    <a:pt x="230209" y="0"/>
                    <a:pt x="416823" y="186614"/>
                    <a:pt x="416823" y="416814"/>
                  </a:cubicBezTo>
                  <a:cubicBezTo>
                    <a:pt x="416823" y="647014"/>
                    <a:pt x="230209" y="833628"/>
                    <a:pt x="9" y="833628"/>
                  </a:cubicBezTo>
                  <a:lnTo>
                    <a:pt x="0" y="8336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2C6223A-C824-7918-E115-EBBB6A7CB8EE}"/>
              </a:ext>
            </a:extLst>
          </p:cNvPr>
          <p:cNvGrpSpPr/>
          <p:nvPr/>
        </p:nvGrpSpPr>
        <p:grpSpPr>
          <a:xfrm>
            <a:off x="5528461" y="3622981"/>
            <a:ext cx="250088" cy="250088"/>
            <a:chOff x="5198988" y="2102125"/>
            <a:chExt cx="833628" cy="833628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F1E7514-2A05-FC47-4BC2-89433A9C3D0A}"/>
                </a:ext>
              </a:extLst>
            </p:cNvPr>
            <p:cNvSpPr/>
            <p:nvPr/>
          </p:nvSpPr>
          <p:spPr>
            <a:xfrm>
              <a:off x="5198988" y="2102125"/>
              <a:ext cx="833628" cy="833628"/>
            </a:xfrm>
            <a:prstGeom prst="ellipse">
              <a:avLst/>
            </a:prstGeom>
            <a:blipFill dpi="0" rotWithShape="1">
              <a:blip r:embed="rId6"/>
              <a:srcRect/>
              <a:stretch>
                <a:fillRect l="-20000" r="-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416D0F1E-3262-6FC4-0DAE-0300E385AE76}"/>
                </a:ext>
              </a:extLst>
            </p:cNvPr>
            <p:cNvSpPr/>
            <p:nvPr/>
          </p:nvSpPr>
          <p:spPr>
            <a:xfrm>
              <a:off x="5615793" y="2102125"/>
              <a:ext cx="416823" cy="833628"/>
            </a:xfrm>
            <a:custGeom>
              <a:avLst/>
              <a:gdLst>
                <a:gd name="connsiteX0" fmla="*/ 9 w 416823"/>
                <a:gd name="connsiteY0" fmla="*/ 0 h 833628"/>
                <a:gd name="connsiteX1" fmla="*/ 416823 w 416823"/>
                <a:gd name="connsiteY1" fmla="*/ 416814 h 833628"/>
                <a:gd name="connsiteX2" fmla="*/ 9 w 416823"/>
                <a:gd name="connsiteY2" fmla="*/ 833628 h 833628"/>
                <a:gd name="connsiteX3" fmla="*/ 0 w 416823"/>
                <a:gd name="connsiteY3" fmla="*/ 833627 h 833628"/>
                <a:gd name="connsiteX4" fmla="*/ 0 w 416823"/>
                <a:gd name="connsiteY4" fmla="*/ 1 h 833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6823" h="833628">
                  <a:moveTo>
                    <a:pt x="9" y="0"/>
                  </a:moveTo>
                  <a:cubicBezTo>
                    <a:pt x="230209" y="0"/>
                    <a:pt x="416823" y="186614"/>
                    <a:pt x="416823" y="416814"/>
                  </a:cubicBezTo>
                  <a:cubicBezTo>
                    <a:pt x="416823" y="647014"/>
                    <a:pt x="230209" y="833628"/>
                    <a:pt x="9" y="833628"/>
                  </a:cubicBezTo>
                  <a:lnTo>
                    <a:pt x="0" y="8336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03B42A6-D281-C1C5-DCBB-6AB4FDA44BF5}"/>
              </a:ext>
            </a:extLst>
          </p:cNvPr>
          <p:cNvGrpSpPr/>
          <p:nvPr/>
        </p:nvGrpSpPr>
        <p:grpSpPr>
          <a:xfrm>
            <a:off x="5528461" y="3946463"/>
            <a:ext cx="250088" cy="250088"/>
            <a:chOff x="5198988" y="2102125"/>
            <a:chExt cx="833628" cy="833628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B29AD65C-69DF-6AAB-D179-A34F094E8622}"/>
                </a:ext>
              </a:extLst>
            </p:cNvPr>
            <p:cNvSpPr/>
            <p:nvPr/>
          </p:nvSpPr>
          <p:spPr>
            <a:xfrm>
              <a:off x="5198988" y="2102125"/>
              <a:ext cx="833628" cy="833628"/>
            </a:xfrm>
            <a:prstGeom prst="ellipse">
              <a:avLst/>
            </a:prstGeom>
            <a:blipFill dpi="0" rotWithShape="1">
              <a:blip r:embed="rId7"/>
              <a:srcRect/>
              <a:stretch>
                <a:fillRect l="-10000" r="-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2CDE9676-85A4-B7B3-FA00-B8FF1C7C2184}"/>
                </a:ext>
              </a:extLst>
            </p:cNvPr>
            <p:cNvSpPr/>
            <p:nvPr/>
          </p:nvSpPr>
          <p:spPr>
            <a:xfrm>
              <a:off x="5615793" y="2102125"/>
              <a:ext cx="416823" cy="833628"/>
            </a:xfrm>
            <a:custGeom>
              <a:avLst/>
              <a:gdLst>
                <a:gd name="connsiteX0" fmla="*/ 9 w 416823"/>
                <a:gd name="connsiteY0" fmla="*/ 0 h 833628"/>
                <a:gd name="connsiteX1" fmla="*/ 416823 w 416823"/>
                <a:gd name="connsiteY1" fmla="*/ 416814 h 833628"/>
                <a:gd name="connsiteX2" fmla="*/ 9 w 416823"/>
                <a:gd name="connsiteY2" fmla="*/ 833628 h 833628"/>
                <a:gd name="connsiteX3" fmla="*/ 0 w 416823"/>
                <a:gd name="connsiteY3" fmla="*/ 833627 h 833628"/>
                <a:gd name="connsiteX4" fmla="*/ 0 w 416823"/>
                <a:gd name="connsiteY4" fmla="*/ 1 h 833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6823" h="833628">
                  <a:moveTo>
                    <a:pt x="9" y="0"/>
                  </a:moveTo>
                  <a:cubicBezTo>
                    <a:pt x="230209" y="0"/>
                    <a:pt x="416823" y="186614"/>
                    <a:pt x="416823" y="416814"/>
                  </a:cubicBezTo>
                  <a:cubicBezTo>
                    <a:pt x="416823" y="647014"/>
                    <a:pt x="230209" y="833628"/>
                    <a:pt x="9" y="833628"/>
                  </a:cubicBezTo>
                  <a:lnTo>
                    <a:pt x="0" y="8336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E1F7E25-DDFA-46B1-5A26-477F47A62862}"/>
              </a:ext>
            </a:extLst>
          </p:cNvPr>
          <p:cNvGrpSpPr/>
          <p:nvPr/>
        </p:nvGrpSpPr>
        <p:grpSpPr>
          <a:xfrm>
            <a:off x="5563286" y="4899102"/>
            <a:ext cx="250088" cy="250088"/>
            <a:chOff x="5198988" y="2102125"/>
            <a:chExt cx="833628" cy="833628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729971EC-4B18-EEF1-80C6-9C13E1CBA1CC}"/>
                </a:ext>
              </a:extLst>
            </p:cNvPr>
            <p:cNvSpPr/>
            <p:nvPr/>
          </p:nvSpPr>
          <p:spPr>
            <a:xfrm>
              <a:off x="5198988" y="2102125"/>
              <a:ext cx="833628" cy="833628"/>
            </a:xfrm>
            <a:prstGeom prst="ellipse">
              <a:avLst/>
            </a:prstGeom>
            <a:blipFill dpi="0" rotWithShape="1">
              <a:blip r:embed="rId7"/>
              <a:srcRect/>
              <a:stretch>
                <a:fillRect l="-10000" r="-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 9">
              <a:extLst>
                <a:ext uri="{FF2B5EF4-FFF2-40B4-BE49-F238E27FC236}">
                  <a16:creationId xmlns:a16="http://schemas.microsoft.com/office/drawing/2014/main" id="{FC6E32CD-3354-1D1E-AA90-CE1EF7F5E2CA}"/>
                </a:ext>
              </a:extLst>
            </p:cNvPr>
            <p:cNvSpPr/>
            <p:nvPr/>
          </p:nvSpPr>
          <p:spPr>
            <a:xfrm>
              <a:off x="5615793" y="2102125"/>
              <a:ext cx="416823" cy="833628"/>
            </a:xfrm>
            <a:custGeom>
              <a:avLst/>
              <a:gdLst>
                <a:gd name="connsiteX0" fmla="*/ 9 w 416823"/>
                <a:gd name="connsiteY0" fmla="*/ 0 h 833628"/>
                <a:gd name="connsiteX1" fmla="*/ 416823 w 416823"/>
                <a:gd name="connsiteY1" fmla="*/ 416814 h 833628"/>
                <a:gd name="connsiteX2" fmla="*/ 9 w 416823"/>
                <a:gd name="connsiteY2" fmla="*/ 833628 h 833628"/>
                <a:gd name="connsiteX3" fmla="*/ 0 w 416823"/>
                <a:gd name="connsiteY3" fmla="*/ 833627 h 833628"/>
                <a:gd name="connsiteX4" fmla="*/ 0 w 416823"/>
                <a:gd name="connsiteY4" fmla="*/ 1 h 833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6823" h="833628">
                  <a:moveTo>
                    <a:pt x="9" y="0"/>
                  </a:moveTo>
                  <a:cubicBezTo>
                    <a:pt x="230209" y="0"/>
                    <a:pt x="416823" y="186614"/>
                    <a:pt x="416823" y="416814"/>
                  </a:cubicBezTo>
                  <a:cubicBezTo>
                    <a:pt x="416823" y="647014"/>
                    <a:pt x="230209" y="833628"/>
                    <a:pt x="9" y="833628"/>
                  </a:cubicBezTo>
                  <a:lnTo>
                    <a:pt x="0" y="8336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26E507B-0B47-1A13-14AD-490A6AE79D9C}"/>
              </a:ext>
            </a:extLst>
          </p:cNvPr>
          <p:cNvGrpSpPr/>
          <p:nvPr/>
        </p:nvGrpSpPr>
        <p:grpSpPr>
          <a:xfrm>
            <a:off x="5555813" y="5213594"/>
            <a:ext cx="250088" cy="250088"/>
            <a:chOff x="5198988" y="2102125"/>
            <a:chExt cx="833628" cy="83362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D6636D49-0AD6-551C-0F45-190315B5546A}"/>
                </a:ext>
              </a:extLst>
            </p:cNvPr>
            <p:cNvSpPr/>
            <p:nvPr/>
          </p:nvSpPr>
          <p:spPr>
            <a:xfrm>
              <a:off x="5198988" y="2102125"/>
              <a:ext cx="833628" cy="833628"/>
            </a:xfrm>
            <a:prstGeom prst="ellipse">
              <a:avLst/>
            </a:prstGeom>
            <a:blipFill dpi="0" rotWithShape="1">
              <a:blip r:embed="rId7"/>
              <a:srcRect/>
              <a:stretch>
                <a:fillRect l="-10000" r="-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1BEB9713-4F13-C24A-F85D-7E1C40DB65C7}"/>
                </a:ext>
              </a:extLst>
            </p:cNvPr>
            <p:cNvSpPr/>
            <p:nvPr/>
          </p:nvSpPr>
          <p:spPr>
            <a:xfrm>
              <a:off x="5615793" y="2102125"/>
              <a:ext cx="416823" cy="833628"/>
            </a:xfrm>
            <a:custGeom>
              <a:avLst/>
              <a:gdLst>
                <a:gd name="connsiteX0" fmla="*/ 9 w 416823"/>
                <a:gd name="connsiteY0" fmla="*/ 0 h 833628"/>
                <a:gd name="connsiteX1" fmla="*/ 416823 w 416823"/>
                <a:gd name="connsiteY1" fmla="*/ 416814 h 833628"/>
                <a:gd name="connsiteX2" fmla="*/ 9 w 416823"/>
                <a:gd name="connsiteY2" fmla="*/ 833628 h 833628"/>
                <a:gd name="connsiteX3" fmla="*/ 0 w 416823"/>
                <a:gd name="connsiteY3" fmla="*/ 833627 h 833628"/>
                <a:gd name="connsiteX4" fmla="*/ 0 w 416823"/>
                <a:gd name="connsiteY4" fmla="*/ 1 h 833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6823" h="833628">
                  <a:moveTo>
                    <a:pt x="9" y="0"/>
                  </a:moveTo>
                  <a:cubicBezTo>
                    <a:pt x="230209" y="0"/>
                    <a:pt x="416823" y="186614"/>
                    <a:pt x="416823" y="416814"/>
                  </a:cubicBezTo>
                  <a:cubicBezTo>
                    <a:pt x="416823" y="647014"/>
                    <a:pt x="230209" y="833628"/>
                    <a:pt x="9" y="833628"/>
                  </a:cubicBezTo>
                  <a:lnTo>
                    <a:pt x="0" y="8336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DBB7515-2872-9289-6FBC-38303C7C49E5}"/>
              </a:ext>
            </a:extLst>
          </p:cNvPr>
          <p:cNvGrpSpPr/>
          <p:nvPr/>
        </p:nvGrpSpPr>
        <p:grpSpPr>
          <a:xfrm>
            <a:off x="5565245" y="5540793"/>
            <a:ext cx="250088" cy="250088"/>
            <a:chOff x="5198988" y="2102125"/>
            <a:chExt cx="833628" cy="833628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EE6E9C9-B50C-F66D-8517-33862807932B}"/>
                </a:ext>
              </a:extLst>
            </p:cNvPr>
            <p:cNvSpPr/>
            <p:nvPr/>
          </p:nvSpPr>
          <p:spPr>
            <a:xfrm>
              <a:off x="5198988" y="2102125"/>
              <a:ext cx="833628" cy="833628"/>
            </a:xfrm>
            <a:prstGeom prst="ellipse">
              <a:avLst/>
            </a:prstGeom>
            <a:blipFill dpi="0" rotWithShape="1">
              <a:blip r:embed="rId8"/>
              <a:srcRect/>
              <a:stretch>
                <a:fillRect l="-10000" r="-1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 9">
              <a:extLst>
                <a:ext uri="{FF2B5EF4-FFF2-40B4-BE49-F238E27FC236}">
                  <a16:creationId xmlns:a16="http://schemas.microsoft.com/office/drawing/2014/main" id="{252622F4-D138-B84E-1E08-F1D81FFBF6D9}"/>
                </a:ext>
              </a:extLst>
            </p:cNvPr>
            <p:cNvSpPr/>
            <p:nvPr/>
          </p:nvSpPr>
          <p:spPr>
            <a:xfrm>
              <a:off x="5615793" y="2102125"/>
              <a:ext cx="416823" cy="833628"/>
            </a:xfrm>
            <a:custGeom>
              <a:avLst/>
              <a:gdLst>
                <a:gd name="connsiteX0" fmla="*/ 9 w 416823"/>
                <a:gd name="connsiteY0" fmla="*/ 0 h 833628"/>
                <a:gd name="connsiteX1" fmla="*/ 416823 w 416823"/>
                <a:gd name="connsiteY1" fmla="*/ 416814 h 833628"/>
                <a:gd name="connsiteX2" fmla="*/ 9 w 416823"/>
                <a:gd name="connsiteY2" fmla="*/ 833628 h 833628"/>
                <a:gd name="connsiteX3" fmla="*/ 0 w 416823"/>
                <a:gd name="connsiteY3" fmla="*/ 833627 h 833628"/>
                <a:gd name="connsiteX4" fmla="*/ 0 w 416823"/>
                <a:gd name="connsiteY4" fmla="*/ 1 h 833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6823" h="833628">
                  <a:moveTo>
                    <a:pt x="9" y="0"/>
                  </a:moveTo>
                  <a:cubicBezTo>
                    <a:pt x="230209" y="0"/>
                    <a:pt x="416823" y="186614"/>
                    <a:pt x="416823" y="416814"/>
                  </a:cubicBezTo>
                  <a:cubicBezTo>
                    <a:pt x="416823" y="647014"/>
                    <a:pt x="230209" y="833628"/>
                    <a:pt x="9" y="833628"/>
                  </a:cubicBezTo>
                  <a:lnTo>
                    <a:pt x="0" y="8336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931A4EA2-E577-BB9F-C603-CBFBF5F155A8}"/>
              </a:ext>
            </a:extLst>
          </p:cNvPr>
          <p:cNvSpPr txBox="1"/>
          <p:nvPr/>
        </p:nvSpPr>
        <p:spPr>
          <a:xfrm>
            <a:off x="5922565" y="2013105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11456E"/>
                </a:solidFill>
                <a:latin typeface="PT Sans" panose="020B0503020203020204" pitchFamily="34" charset="0"/>
              </a:rPr>
              <a:t>NO</a:t>
            </a:r>
            <a:endParaRPr lang="fr-FR" sz="1400" b="1" dirty="0">
              <a:solidFill>
                <a:srgbClr val="11456E"/>
              </a:solidFill>
              <a:latin typeface="PT Sans" panose="020B0503020203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D7CCABA-9BA0-EBF2-6FF3-E301E7C46D3F}"/>
              </a:ext>
            </a:extLst>
          </p:cNvPr>
          <p:cNvSpPr txBox="1"/>
          <p:nvPr/>
        </p:nvSpPr>
        <p:spPr>
          <a:xfrm>
            <a:off x="5922565" y="2318345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11456E"/>
                </a:solidFill>
                <a:latin typeface="PT Sans" panose="020B0503020203020204" pitchFamily="34" charset="0"/>
              </a:rPr>
              <a:t>IL</a:t>
            </a:r>
            <a:endParaRPr lang="fr-FR" sz="1400" b="1" dirty="0">
              <a:solidFill>
                <a:srgbClr val="11456E"/>
              </a:solidFill>
              <a:latin typeface="PT Sans" panose="020B0503020203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CAE84C6-C3B0-44E4-DA0A-64E4FFF4E995}"/>
              </a:ext>
            </a:extLst>
          </p:cNvPr>
          <p:cNvSpPr txBox="1"/>
          <p:nvPr/>
        </p:nvSpPr>
        <p:spPr>
          <a:xfrm>
            <a:off x="5922565" y="2670484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11456E"/>
                </a:solidFill>
                <a:latin typeface="PT Sans" panose="020B0503020203020204" pitchFamily="34" charset="0"/>
              </a:rPr>
              <a:t>UK</a:t>
            </a:r>
            <a:endParaRPr lang="fr-FR" sz="1400" b="1" dirty="0">
              <a:solidFill>
                <a:srgbClr val="11456E"/>
              </a:solidFill>
              <a:latin typeface="PT Sans" panose="020B0503020203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4D44B54-973F-62DB-C17E-6A2DCA784E16}"/>
              </a:ext>
            </a:extLst>
          </p:cNvPr>
          <p:cNvSpPr txBox="1"/>
          <p:nvPr/>
        </p:nvSpPr>
        <p:spPr>
          <a:xfrm>
            <a:off x="5922565" y="2955268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11456E"/>
                </a:solidFill>
                <a:latin typeface="PT Sans" panose="020B0503020203020204" pitchFamily="34" charset="0"/>
              </a:rPr>
              <a:t>BE</a:t>
            </a:r>
            <a:endParaRPr lang="fr-FR" sz="1400" b="1" dirty="0">
              <a:solidFill>
                <a:srgbClr val="11456E"/>
              </a:solidFill>
              <a:latin typeface="PT Sans" panose="020B0503020203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09F023C-06E9-6DFC-CBB0-CFAE6C9AB8F3}"/>
              </a:ext>
            </a:extLst>
          </p:cNvPr>
          <p:cNvSpPr txBox="1"/>
          <p:nvPr/>
        </p:nvSpPr>
        <p:spPr>
          <a:xfrm>
            <a:off x="5922565" y="3287535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11456E"/>
                </a:solidFill>
                <a:latin typeface="PT Sans" panose="020B0503020203020204" pitchFamily="34" charset="0"/>
              </a:rPr>
              <a:t>AR</a:t>
            </a:r>
            <a:endParaRPr lang="fr-FR" sz="1400" b="1" dirty="0">
              <a:solidFill>
                <a:srgbClr val="11456E"/>
              </a:solidFill>
              <a:latin typeface="PT Sans" panose="020B0503020203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8012FF2-231F-7A19-D7A2-7C4D825E8E4B}"/>
              </a:ext>
            </a:extLst>
          </p:cNvPr>
          <p:cNvSpPr txBox="1"/>
          <p:nvPr/>
        </p:nvSpPr>
        <p:spPr>
          <a:xfrm>
            <a:off x="5922565" y="3585207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11456E"/>
                </a:solidFill>
                <a:latin typeface="PT Sans" panose="020B0503020203020204" pitchFamily="34" charset="0"/>
              </a:rPr>
              <a:t>SE</a:t>
            </a:r>
            <a:endParaRPr lang="fr-FR" sz="1400" b="1" dirty="0">
              <a:solidFill>
                <a:srgbClr val="11456E"/>
              </a:solidFill>
              <a:latin typeface="PT Sans" panose="020B0503020203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73888C6-A480-448B-98E1-F46B8FF68AA8}"/>
              </a:ext>
            </a:extLst>
          </p:cNvPr>
          <p:cNvSpPr txBox="1"/>
          <p:nvPr/>
        </p:nvSpPr>
        <p:spPr>
          <a:xfrm>
            <a:off x="5922565" y="3904586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11456E"/>
                </a:solidFill>
                <a:latin typeface="PT Sans" panose="020B0503020203020204" pitchFamily="34" charset="0"/>
              </a:rPr>
              <a:t>ES</a:t>
            </a:r>
            <a:endParaRPr lang="fr-FR" sz="1400" b="1" dirty="0">
              <a:solidFill>
                <a:srgbClr val="11456E"/>
              </a:solidFill>
              <a:latin typeface="PT Sans" panose="020B0503020203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358B6CB-5225-0BB4-5142-C75B84F68385}"/>
              </a:ext>
            </a:extLst>
          </p:cNvPr>
          <p:cNvSpPr txBox="1"/>
          <p:nvPr/>
        </p:nvSpPr>
        <p:spPr>
          <a:xfrm>
            <a:off x="5922565" y="4223965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11456E"/>
                </a:solidFill>
                <a:latin typeface="PT Sans" panose="020B0503020203020204" pitchFamily="34" charset="0"/>
              </a:rPr>
              <a:t>AU</a:t>
            </a:r>
            <a:endParaRPr lang="fr-FR" sz="1400" b="1" dirty="0">
              <a:solidFill>
                <a:srgbClr val="11456E"/>
              </a:solidFill>
              <a:latin typeface="PT Sans" panose="020B0503020203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D3ABE82-4A4E-2C55-3441-07F4432A4FBD}"/>
              </a:ext>
            </a:extLst>
          </p:cNvPr>
          <p:cNvSpPr txBox="1"/>
          <p:nvPr/>
        </p:nvSpPr>
        <p:spPr>
          <a:xfrm>
            <a:off x="5922565" y="4546572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11456E"/>
                </a:solidFill>
                <a:latin typeface="PT Sans" panose="020B0503020203020204" pitchFamily="34" charset="0"/>
              </a:rPr>
              <a:t>JP</a:t>
            </a:r>
            <a:endParaRPr lang="fr-FR" sz="1400" b="1" dirty="0">
              <a:solidFill>
                <a:srgbClr val="11456E"/>
              </a:solidFill>
              <a:latin typeface="PT Sans" panose="020B0503020203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36961C1-0955-E115-F455-12E50A9EBAAF}"/>
              </a:ext>
            </a:extLst>
          </p:cNvPr>
          <p:cNvSpPr txBox="1"/>
          <p:nvPr/>
        </p:nvSpPr>
        <p:spPr>
          <a:xfrm>
            <a:off x="5922565" y="4862589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11456E"/>
                </a:solidFill>
                <a:latin typeface="PT Sans" panose="020B0503020203020204" pitchFamily="34" charset="0"/>
              </a:rPr>
              <a:t>ES</a:t>
            </a:r>
            <a:endParaRPr lang="fr-FR" sz="1400" b="1" dirty="0">
              <a:solidFill>
                <a:srgbClr val="11456E"/>
              </a:solidFill>
              <a:latin typeface="PT Sans" panose="020B0503020203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E9F895E-D004-FCCA-C7C0-B9D3124484E5}"/>
              </a:ext>
            </a:extLst>
          </p:cNvPr>
          <p:cNvSpPr txBox="1"/>
          <p:nvPr/>
        </p:nvSpPr>
        <p:spPr>
          <a:xfrm>
            <a:off x="5922565" y="5184750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11456E"/>
                </a:solidFill>
                <a:latin typeface="PT Sans" panose="020B0503020203020204" pitchFamily="34" charset="0"/>
              </a:rPr>
              <a:t>ES</a:t>
            </a:r>
            <a:endParaRPr lang="fr-FR" sz="1400" b="1" dirty="0">
              <a:solidFill>
                <a:srgbClr val="11456E"/>
              </a:solidFill>
              <a:latin typeface="PT Sans" panose="020B0503020203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87ADD56-DCC7-825F-25A3-B01F7AD0B9E3}"/>
              </a:ext>
            </a:extLst>
          </p:cNvPr>
          <p:cNvSpPr txBox="1"/>
          <p:nvPr/>
        </p:nvSpPr>
        <p:spPr>
          <a:xfrm>
            <a:off x="5922565" y="5492527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11456E"/>
                </a:solidFill>
                <a:latin typeface="PT Sans" panose="020B0503020203020204" pitchFamily="34" charset="0"/>
              </a:rPr>
              <a:t>TR</a:t>
            </a:r>
            <a:endParaRPr lang="fr-FR" sz="1400" b="1" dirty="0">
              <a:solidFill>
                <a:srgbClr val="11456E"/>
              </a:solidFill>
              <a:latin typeface="PT Sans" panose="020B0503020203020204" pitchFamily="34" charset="0"/>
            </a:endParaRP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30CF94C2-3E6B-2B13-6EEE-9C6C04FC4A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22099" y="3273248"/>
            <a:ext cx="287179" cy="295751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40AD6521-7C78-E906-0A38-C1C7C0C828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28461" y="4241053"/>
            <a:ext cx="300038" cy="291465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6E233AB3-9E7F-FA1F-8A91-499142CA0D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54806" y="4567170"/>
            <a:ext cx="295751" cy="287179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CB8DA57D-A9CE-8F3A-E6A8-48C40C9B6A2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07769" y="2336595"/>
            <a:ext cx="291465" cy="2828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01E612A-4694-8440-991D-9B246D587D7E}"/>
              </a:ext>
            </a:extLst>
          </p:cNvPr>
          <p:cNvSpPr txBox="1"/>
          <p:nvPr/>
        </p:nvSpPr>
        <p:spPr>
          <a:xfrm>
            <a:off x="1962125" y="5887278"/>
            <a:ext cx="52145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PT Sans" panose="020B0503020203020204" pitchFamily="34" charset="0"/>
              </a:rPr>
              <a:t>Europäische Audiovisuelle Informationsstelle mit Daten von media-press.tv</a:t>
            </a:r>
            <a:endParaRPr lang="en-US" sz="1000" dirty="0">
              <a:latin typeface="PT Sans" panose="020B0503020203020204" pitchFamily="34" charset="0"/>
            </a:endParaRP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7AB762F-CFD2-C981-7F78-1249632FE10D}"/>
              </a:ext>
            </a:extLst>
          </p:cNvPr>
          <p:cNvSpPr txBox="1">
            <a:spLocks/>
          </p:cNvSpPr>
          <p:nvPr/>
        </p:nvSpPr>
        <p:spPr>
          <a:xfrm>
            <a:off x="1314053" y="1126117"/>
            <a:ext cx="6840760" cy="368201"/>
          </a:xfrm>
          <a:prstGeom prst="rect">
            <a:avLst/>
          </a:prstGeom>
        </p:spPr>
        <p:txBody>
          <a:bodyPr vert="horz" lIns="71557" tIns="35778" rIns="71557" bIns="35778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accent5"/>
                </a:solidFill>
                <a:latin typeface="PT Sans" panose="020B05030202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>
                <a:solidFill>
                  <a:srgbClr val="11456E"/>
                </a:solidFill>
              </a:rPr>
              <a:t>Top TV-</a:t>
            </a:r>
            <a:r>
              <a:rPr lang="en-GB" sz="1600" dirty="0" err="1">
                <a:solidFill>
                  <a:srgbClr val="11456E"/>
                </a:solidFill>
              </a:rPr>
              <a:t>Serien</a:t>
            </a:r>
            <a:r>
              <a:rPr lang="en-GB" sz="1600" dirty="0">
                <a:solidFill>
                  <a:srgbClr val="11456E"/>
                </a:solidFill>
              </a:rPr>
              <a:t> und </a:t>
            </a:r>
            <a:r>
              <a:rPr lang="en-GB" sz="1600" dirty="0" err="1">
                <a:solidFill>
                  <a:srgbClr val="11456E"/>
                </a:solidFill>
              </a:rPr>
              <a:t>deren</a:t>
            </a:r>
            <a:r>
              <a:rPr lang="en-GB" sz="1600" dirty="0">
                <a:solidFill>
                  <a:srgbClr val="11456E"/>
                </a:solidFill>
              </a:rPr>
              <a:t> Remakes </a:t>
            </a:r>
            <a:r>
              <a:rPr lang="en-GB" sz="1600" dirty="0" err="1">
                <a:solidFill>
                  <a:srgbClr val="11456E"/>
                </a:solidFill>
              </a:rPr>
              <a:t>nach</a:t>
            </a:r>
            <a:r>
              <a:rPr lang="en-GB" sz="1600" dirty="0">
                <a:solidFill>
                  <a:srgbClr val="11456E"/>
                </a:solidFill>
              </a:rPr>
              <a:t> </a:t>
            </a:r>
            <a:r>
              <a:rPr lang="en-GB" sz="1600" dirty="0" err="1">
                <a:solidFill>
                  <a:srgbClr val="11456E"/>
                </a:solidFill>
              </a:rPr>
              <a:t>Herkunftsland</a:t>
            </a:r>
            <a:r>
              <a:rPr lang="en-GB" sz="1600" dirty="0">
                <a:solidFill>
                  <a:srgbClr val="11456E"/>
                </a:solidFill>
              </a:rPr>
              <a:t> (2015-2022)</a:t>
            </a:r>
          </a:p>
        </p:txBody>
      </p:sp>
    </p:spTree>
    <p:extLst>
      <p:ext uri="{BB962C8B-B14F-4D97-AF65-F5344CB8AC3E}">
        <p14:creationId xmlns:p14="http://schemas.microsoft.com/office/powerpoint/2010/main" val="270428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DB842FAB-55C5-DC62-B150-ED864BF50F43}"/>
              </a:ext>
            </a:extLst>
          </p:cNvPr>
          <p:cNvSpPr txBox="1"/>
          <p:nvPr/>
        </p:nvSpPr>
        <p:spPr>
          <a:xfrm>
            <a:off x="809997" y="558106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Durschnittlicher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Zeitrahmen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ist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 10 Jahre.</a:t>
            </a:r>
            <a:endParaRPr lang="fr-FR" sz="2400" b="1" dirty="0">
              <a:solidFill>
                <a:srgbClr val="CC9900"/>
              </a:solidFill>
              <a:latin typeface="PT Sans" panose="020B0503020203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529A2F8-89CB-08F6-9804-4B5F2C09694C}"/>
              </a:ext>
            </a:extLst>
          </p:cNvPr>
          <p:cNvSpPr txBox="1"/>
          <p:nvPr/>
        </p:nvSpPr>
        <p:spPr>
          <a:xfrm>
            <a:off x="0" y="-8946"/>
            <a:ext cx="95408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Remakes &amp; Verfilmungen in Europäischer TV-Fiktion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 – 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Zeitrahmen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 TV-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Serien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 Remakes</a:t>
            </a:r>
            <a:endParaRPr lang="fr-FR" sz="20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pic>
        <p:nvPicPr>
          <p:cNvPr id="14" name="Graphic 13" descr="Television with solid fill">
            <a:extLst>
              <a:ext uri="{FF2B5EF4-FFF2-40B4-BE49-F238E27FC236}">
                <a16:creationId xmlns:a16="http://schemas.microsoft.com/office/drawing/2014/main" id="{3B9E3922-DA1E-8145-9EB3-FB1CD1435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33217" y="2934370"/>
            <a:ext cx="914400" cy="914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A85221-1821-0D43-9839-BECF764FAC57}"/>
              </a:ext>
            </a:extLst>
          </p:cNvPr>
          <p:cNvSpPr txBox="1"/>
          <p:nvPr/>
        </p:nvSpPr>
        <p:spPr>
          <a:xfrm>
            <a:off x="1962125" y="5887278"/>
            <a:ext cx="52145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PT Sans" panose="020B0503020203020204" pitchFamily="34" charset="0"/>
              </a:rPr>
              <a:t>Europäische Audiovisuelle Informationsstelle mit Daten von media-press.tv</a:t>
            </a:r>
            <a:endParaRPr lang="en-US" sz="1000" dirty="0">
              <a:latin typeface="PT Sans" panose="020B05030202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F89E3D-A3C6-5752-DF48-F3ED99D5596B}"/>
              </a:ext>
            </a:extLst>
          </p:cNvPr>
          <p:cNvSpPr txBox="1">
            <a:spLocks/>
          </p:cNvSpPr>
          <p:nvPr/>
        </p:nvSpPr>
        <p:spPr>
          <a:xfrm>
            <a:off x="1314053" y="1173741"/>
            <a:ext cx="7416824" cy="368201"/>
          </a:xfrm>
          <a:prstGeom prst="rect">
            <a:avLst/>
          </a:prstGeom>
        </p:spPr>
        <p:txBody>
          <a:bodyPr vert="horz" lIns="71557" tIns="35778" rIns="71557" bIns="35778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accent5"/>
                </a:solidFill>
                <a:latin typeface="PT Sans" panose="020B05030202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 err="1">
                <a:solidFill>
                  <a:srgbClr val="11456E"/>
                </a:solidFill>
              </a:rPr>
              <a:t>Diffrenz</a:t>
            </a:r>
            <a:r>
              <a:rPr lang="en-GB" sz="1600" dirty="0">
                <a:solidFill>
                  <a:srgbClr val="11456E"/>
                </a:solidFill>
              </a:rPr>
              <a:t> </a:t>
            </a:r>
            <a:r>
              <a:rPr lang="en-GB" sz="1600" dirty="0" err="1">
                <a:solidFill>
                  <a:srgbClr val="11456E"/>
                </a:solidFill>
              </a:rPr>
              <a:t>zwischen</a:t>
            </a:r>
            <a:r>
              <a:rPr lang="en-GB" sz="1600" dirty="0">
                <a:solidFill>
                  <a:srgbClr val="11456E"/>
                </a:solidFill>
              </a:rPr>
              <a:t> </a:t>
            </a:r>
            <a:r>
              <a:rPr lang="en-GB" sz="1600" dirty="0" err="1">
                <a:solidFill>
                  <a:srgbClr val="11456E"/>
                </a:solidFill>
              </a:rPr>
              <a:t>Erstausstrahlung</a:t>
            </a:r>
            <a:r>
              <a:rPr lang="en-GB" sz="1600" dirty="0">
                <a:solidFill>
                  <a:srgbClr val="11456E"/>
                </a:solidFill>
              </a:rPr>
              <a:t> und Remake </a:t>
            </a:r>
            <a:r>
              <a:rPr lang="en-GB" sz="1600" dirty="0" err="1">
                <a:solidFill>
                  <a:srgbClr val="11456E"/>
                </a:solidFill>
              </a:rPr>
              <a:t>nach</a:t>
            </a:r>
            <a:r>
              <a:rPr lang="en-GB" sz="1600" dirty="0">
                <a:solidFill>
                  <a:srgbClr val="11456E"/>
                </a:solidFill>
              </a:rPr>
              <a:t> </a:t>
            </a:r>
            <a:r>
              <a:rPr lang="en-GB" sz="1600" dirty="0" err="1">
                <a:solidFill>
                  <a:srgbClr val="11456E"/>
                </a:solidFill>
              </a:rPr>
              <a:t>Häufigkeit</a:t>
            </a:r>
            <a:r>
              <a:rPr lang="en-GB" sz="1600" dirty="0">
                <a:solidFill>
                  <a:srgbClr val="11456E"/>
                </a:solidFill>
              </a:rPr>
              <a:t> (2015-2022)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EFDB5CF-B292-E3C6-47FA-4569C6861B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4745766"/>
              </p:ext>
            </p:extLst>
          </p:nvPr>
        </p:nvGraphicFramePr>
        <p:xfrm>
          <a:off x="1314053" y="1778794"/>
          <a:ext cx="7128792" cy="3963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698E776-B720-4F45-85C0-4D9568FF3484}"/>
              </a:ext>
            </a:extLst>
          </p:cNvPr>
          <p:cNvSpPr txBox="1"/>
          <p:nvPr/>
        </p:nvSpPr>
        <p:spPr>
          <a:xfrm>
            <a:off x="2301280" y="199826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002060"/>
                </a:solidFill>
                <a:latin typeface="PT Sans" panose="020B0503020203020204" pitchFamily="34" charset="0"/>
              </a:rPr>
              <a:t>39%</a:t>
            </a:r>
            <a:endParaRPr lang="fr-FR" b="1" dirty="0">
              <a:solidFill>
                <a:srgbClr val="002060"/>
              </a:solidFill>
              <a:latin typeface="PT Sans" panose="020B0503020203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BF183B0-09BA-F6BE-FCFB-765E8D21A750}"/>
              </a:ext>
            </a:extLst>
          </p:cNvPr>
          <p:cNvCxnSpPr>
            <a:cxnSpLocks/>
          </p:cNvCxnSpPr>
          <p:nvPr/>
        </p:nvCxnSpPr>
        <p:spPr>
          <a:xfrm>
            <a:off x="3762325" y="1998266"/>
            <a:ext cx="0" cy="3672408"/>
          </a:xfrm>
          <a:prstGeom prst="line">
            <a:avLst/>
          </a:prstGeom>
          <a:ln w="19050">
            <a:solidFill>
              <a:srgbClr val="00206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D264EF9-F449-E22F-EE9A-7CCA99BCD1D8}"/>
              </a:ext>
            </a:extLst>
          </p:cNvPr>
          <p:cNvCxnSpPr>
            <a:cxnSpLocks/>
          </p:cNvCxnSpPr>
          <p:nvPr/>
        </p:nvCxnSpPr>
        <p:spPr>
          <a:xfrm>
            <a:off x="5994573" y="1998266"/>
            <a:ext cx="0" cy="3672408"/>
          </a:xfrm>
          <a:prstGeom prst="line">
            <a:avLst/>
          </a:prstGeom>
          <a:ln w="19050">
            <a:solidFill>
              <a:srgbClr val="00206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7670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DB842FAB-55C5-DC62-B150-ED864BF50F43}"/>
              </a:ext>
            </a:extLst>
          </p:cNvPr>
          <p:cNvSpPr txBox="1"/>
          <p:nvPr/>
        </p:nvSpPr>
        <p:spPr>
          <a:xfrm>
            <a:off x="809997" y="558106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Streamer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bieten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mehr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 Remakes &amp;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Verfilmungen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 an.</a:t>
            </a:r>
            <a:endParaRPr lang="fr-FR" sz="2400" b="1" dirty="0">
              <a:solidFill>
                <a:srgbClr val="CC9900"/>
              </a:solidFill>
              <a:latin typeface="PT Sans" panose="020B0503020203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529A2F8-89CB-08F6-9804-4B5F2C09694C}"/>
              </a:ext>
            </a:extLst>
          </p:cNvPr>
          <p:cNvSpPr txBox="1"/>
          <p:nvPr/>
        </p:nvSpPr>
        <p:spPr>
          <a:xfrm>
            <a:off x="161926" y="-8946"/>
            <a:ext cx="93789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Remakes &amp; Verfilmungen in Europäischer TV-Fiktion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 - 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Akteure</a:t>
            </a:r>
            <a:endParaRPr lang="fr-FR" sz="20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pic>
        <p:nvPicPr>
          <p:cNvPr id="14" name="Graphic 13" descr="Television with solid fill">
            <a:extLst>
              <a:ext uri="{FF2B5EF4-FFF2-40B4-BE49-F238E27FC236}">
                <a16:creationId xmlns:a16="http://schemas.microsoft.com/office/drawing/2014/main" id="{3B9E3922-DA1E-8145-9EB3-FB1CD1435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33217" y="2934370"/>
            <a:ext cx="914400" cy="914400"/>
          </a:xfrm>
          <a:prstGeom prst="rect">
            <a:avLst/>
          </a:prstGeom>
        </p:spPr>
      </p:pic>
      <p:pic>
        <p:nvPicPr>
          <p:cNvPr id="3" name="Graphic 2" descr="Cursor with solid fill">
            <a:extLst>
              <a:ext uri="{FF2B5EF4-FFF2-40B4-BE49-F238E27FC236}">
                <a16:creationId xmlns:a16="http://schemas.microsoft.com/office/drawing/2014/main" id="{16ABB6D8-3FDA-FCDE-E76C-058DF3ACFF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8181172">
            <a:off x="169862" y="1509683"/>
            <a:ext cx="914400" cy="914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A85221-1821-0D43-9839-BECF764FAC57}"/>
              </a:ext>
            </a:extLst>
          </p:cNvPr>
          <p:cNvSpPr txBox="1"/>
          <p:nvPr/>
        </p:nvSpPr>
        <p:spPr>
          <a:xfrm>
            <a:off x="1962125" y="5887278"/>
            <a:ext cx="52145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PT Sans" panose="020B0503020203020204" pitchFamily="34" charset="0"/>
              </a:rPr>
              <a:t>Europäische Audiovisuelle Informationsstelle mit Daten von media-press.tv</a:t>
            </a:r>
            <a:endParaRPr lang="en-US" sz="1000" dirty="0">
              <a:latin typeface="PT Sans" panose="020B05030202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F89E3D-A3C6-5752-DF48-F3ED99D5596B}"/>
              </a:ext>
            </a:extLst>
          </p:cNvPr>
          <p:cNvSpPr txBox="1">
            <a:spLocks/>
          </p:cNvSpPr>
          <p:nvPr/>
        </p:nvSpPr>
        <p:spPr>
          <a:xfrm>
            <a:off x="1314053" y="1173741"/>
            <a:ext cx="6782675" cy="368201"/>
          </a:xfrm>
          <a:prstGeom prst="rect">
            <a:avLst/>
          </a:prstGeom>
        </p:spPr>
        <p:txBody>
          <a:bodyPr vert="horz" lIns="71557" tIns="35778" rIns="71557" bIns="35778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accent5"/>
                </a:solidFill>
                <a:latin typeface="PT Sans" panose="020B05030202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>
                <a:solidFill>
                  <a:srgbClr val="11456E"/>
                </a:solidFill>
              </a:rPr>
              <a:t>Remakes &amp; </a:t>
            </a:r>
            <a:r>
              <a:rPr lang="en-GB" sz="1600" dirty="0" err="1">
                <a:solidFill>
                  <a:srgbClr val="11456E"/>
                </a:solidFill>
              </a:rPr>
              <a:t>Verfilmungen</a:t>
            </a:r>
            <a:r>
              <a:rPr lang="en-GB" sz="1600" dirty="0">
                <a:solidFill>
                  <a:srgbClr val="11456E"/>
                </a:solidFill>
              </a:rPr>
              <a:t> </a:t>
            </a:r>
            <a:r>
              <a:rPr lang="en-GB" sz="1600" dirty="0" err="1">
                <a:solidFill>
                  <a:srgbClr val="11456E"/>
                </a:solidFill>
              </a:rPr>
              <a:t>nach</a:t>
            </a:r>
            <a:r>
              <a:rPr lang="en-GB" sz="1600" dirty="0">
                <a:solidFill>
                  <a:srgbClr val="11456E"/>
                </a:solidFill>
              </a:rPr>
              <a:t> </a:t>
            </a:r>
            <a:r>
              <a:rPr lang="en-GB" sz="1600" dirty="0" err="1">
                <a:solidFill>
                  <a:srgbClr val="11456E"/>
                </a:solidFill>
              </a:rPr>
              <a:t>Akteuren</a:t>
            </a:r>
            <a:r>
              <a:rPr lang="en-GB" sz="1600" dirty="0">
                <a:solidFill>
                  <a:srgbClr val="11456E"/>
                </a:solidFill>
              </a:rPr>
              <a:t> (2015-2022)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194E9215-05E9-0A3D-FD47-D1DF65224D8C}"/>
              </a:ext>
            </a:extLst>
          </p:cNvPr>
          <p:cNvGraphicFramePr>
            <a:graphicFrameLocks/>
          </p:cNvGraphicFramePr>
          <p:nvPr/>
        </p:nvGraphicFramePr>
        <p:xfrm>
          <a:off x="593973" y="1541942"/>
          <a:ext cx="8064896" cy="42727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9F5049D9-F9DB-828C-82FF-EA6D3B44A00B}"/>
              </a:ext>
            </a:extLst>
          </p:cNvPr>
          <p:cNvSpPr/>
          <p:nvPr/>
        </p:nvSpPr>
        <p:spPr>
          <a:xfrm>
            <a:off x="1216196" y="1552772"/>
            <a:ext cx="1584176" cy="956848"/>
          </a:xfrm>
          <a:prstGeom prst="ellipse">
            <a:avLst/>
          </a:prstGeom>
          <a:noFill/>
          <a:ln w="57150">
            <a:solidFill>
              <a:srgbClr val="B31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2530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DB842FAB-55C5-DC62-B150-ED864BF50F43}"/>
              </a:ext>
            </a:extLst>
          </p:cNvPr>
          <p:cNvSpPr txBox="1"/>
          <p:nvPr/>
        </p:nvSpPr>
        <p:spPr>
          <a:xfrm>
            <a:off x="809997" y="558106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Mehr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Verfilmungen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bei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 </a:t>
            </a:r>
            <a:r>
              <a:rPr lang="en-GB" sz="2400" b="1" dirty="0" err="1">
                <a:solidFill>
                  <a:srgbClr val="CC9900"/>
                </a:solidFill>
                <a:latin typeface="PT Sans" panose="020B0503020203020204" pitchFamily="34" charset="0"/>
              </a:rPr>
              <a:t>Koproduktionen</a:t>
            </a:r>
            <a:r>
              <a:rPr lang="en-GB" sz="2400" b="1" dirty="0">
                <a:solidFill>
                  <a:srgbClr val="CC9900"/>
                </a:solidFill>
                <a:latin typeface="PT Sans" panose="020B0503020203020204" pitchFamily="34" charset="0"/>
              </a:rPr>
              <a:t>.</a:t>
            </a:r>
            <a:endParaRPr lang="fr-FR" sz="2400" b="1" dirty="0">
              <a:solidFill>
                <a:srgbClr val="CC9900"/>
              </a:solidFill>
              <a:latin typeface="PT Sans" panose="020B0503020203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529A2F8-89CB-08F6-9804-4B5F2C09694C}"/>
              </a:ext>
            </a:extLst>
          </p:cNvPr>
          <p:cNvSpPr txBox="1"/>
          <p:nvPr/>
        </p:nvSpPr>
        <p:spPr>
          <a:xfrm>
            <a:off x="161926" y="-8946"/>
            <a:ext cx="93789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Remakes &amp; Verfilmungen in Europäischer TV-Fiktion </a:t>
            </a:r>
            <a:r>
              <a:rPr lang="en-US" sz="2000" b="1" dirty="0">
                <a:solidFill>
                  <a:schemeClr val="bg2"/>
                </a:solidFill>
                <a:latin typeface="PT Sans" panose="020B0503020203020204" pitchFamily="34" charset="0"/>
              </a:rPr>
              <a:t>– </a:t>
            </a:r>
            <a:r>
              <a:rPr lang="en-US" sz="2000" b="1" dirty="0" err="1">
                <a:solidFill>
                  <a:schemeClr val="bg2"/>
                </a:solidFill>
                <a:latin typeface="PT Sans" panose="020B0503020203020204" pitchFamily="34" charset="0"/>
              </a:rPr>
              <a:t>Koproduktionen</a:t>
            </a:r>
            <a:endParaRPr lang="fr-FR" sz="2000" b="1" dirty="0">
              <a:solidFill>
                <a:schemeClr val="bg2"/>
              </a:solidFill>
              <a:latin typeface="PT Sans" panose="020B0503020203020204" pitchFamily="34" charset="0"/>
            </a:endParaRPr>
          </a:p>
        </p:txBody>
      </p:sp>
      <p:pic>
        <p:nvPicPr>
          <p:cNvPr id="14" name="Graphic 13" descr="Television with solid fill">
            <a:extLst>
              <a:ext uri="{FF2B5EF4-FFF2-40B4-BE49-F238E27FC236}">
                <a16:creationId xmlns:a16="http://schemas.microsoft.com/office/drawing/2014/main" id="{3B9E3922-DA1E-8145-9EB3-FB1CD1435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33217" y="2934370"/>
            <a:ext cx="914400" cy="914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A85221-1821-0D43-9839-BECF764FAC57}"/>
              </a:ext>
            </a:extLst>
          </p:cNvPr>
          <p:cNvSpPr txBox="1"/>
          <p:nvPr/>
        </p:nvSpPr>
        <p:spPr>
          <a:xfrm>
            <a:off x="1962125" y="5887278"/>
            <a:ext cx="52145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PT Sans" panose="020B0503020203020204" pitchFamily="34" charset="0"/>
              </a:rPr>
              <a:t>Europäische Audiovisuelle Informationsstelle mit Daten von media-press.tv</a:t>
            </a:r>
            <a:endParaRPr lang="en-US" sz="1000" dirty="0">
              <a:latin typeface="PT Sans" panose="020B05030202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F89E3D-A3C6-5752-DF48-F3ED99D5596B}"/>
              </a:ext>
            </a:extLst>
          </p:cNvPr>
          <p:cNvSpPr txBox="1">
            <a:spLocks/>
          </p:cNvSpPr>
          <p:nvPr/>
        </p:nvSpPr>
        <p:spPr>
          <a:xfrm>
            <a:off x="1314053" y="1173741"/>
            <a:ext cx="7272808" cy="368201"/>
          </a:xfrm>
          <a:prstGeom prst="rect">
            <a:avLst/>
          </a:prstGeom>
        </p:spPr>
        <p:txBody>
          <a:bodyPr vert="horz" lIns="71557" tIns="35778" rIns="71557" bIns="35778" rtlCol="0" anchor="ctr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accent5"/>
                </a:solidFill>
                <a:latin typeface="PT Sans" panose="020B05030202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600" dirty="0">
                <a:solidFill>
                  <a:srgbClr val="11456E"/>
                </a:solidFill>
              </a:rPr>
              <a:t>Anteil an Verfilmungen bei Koproduktionen und Nicht-Koproduktionen </a:t>
            </a:r>
            <a:r>
              <a:rPr lang="en-GB" sz="1600" dirty="0">
                <a:solidFill>
                  <a:srgbClr val="11456E"/>
                </a:solidFill>
              </a:rPr>
              <a:t>(2015-2022)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1E52B655-8ACE-4B53-D43A-6E5CCAEA88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1810479"/>
              </p:ext>
            </p:extLst>
          </p:nvPr>
        </p:nvGraphicFramePr>
        <p:xfrm>
          <a:off x="954013" y="1541943"/>
          <a:ext cx="7488832" cy="42007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8" name="Graphic 7" descr="Handshake with solid fill">
            <a:extLst>
              <a:ext uri="{FF2B5EF4-FFF2-40B4-BE49-F238E27FC236}">
                <a16:creationId xmlns:a16="http://schemas.microsoft.com/office/drawing/2014/main" id="{7193E464-200F-45A7-54D8-4D78D80D0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66181" y="286236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999534"/>
      </p:ext>
    </p:extLst>
  </p:cSld>
  <p:clrMapOvr>
    <a:masterClrMapping/>
  </p:clrMapOvr>
</p:sld>
</file>

<file path=ppt/theme/theme1.xml><?xml version="1.0" encoding="utf-8"?>
<a:theme xmlns:a="http://schemas.openxmlformats.org/drawingml/2006/main" name="general_presentation">
  <a:themeElements>
    <a:clrScheme name="Personnalisée 11">
      <a:dk1>
        <a:srgbClr val="35363C"/>
      </a:dk1>
      <a:lt1>
        <a:srgbClr val="000000"/>
      </a:lt1>
      <a:dk2>
        <a:srgbClr val="FFFFFF"/>
      </a:dk2>
      <a:lt2>
        <a:srgbClr val="EEECE1"/>
      </a:lt2>
      <a:accent1>
        <a:srgbClr val="35363C"/>
      </a:accent1>
      <a:accent2>
        <a:srgbClr val="35363C"/>
      </a:accent2>
      <a:accent3>
        <a:srgbClr val="35363C"/>
      </a:accent3>
      <a:accent4>
        <a:srgbClr val="35363C"/>
      </a:accent4>
      <a:accent5>
        <a:srgbClr val="35363C"/>
      </a:accent5>
      <a:accent6>
        <a:srgbClr val="35363C"/>
      </a:accent6>
      <a:hlink>
        <a:srgbClr val="35363C"/>
      </a:hlink>
      <a:folHlink>
        <a:srgbClr val="35363C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Showeet theme">
  <a:themeElements>
    <a:clrScheme name="Showeet theme">
      <a:dk1>
        <a:sysClr val="windowText" lastClr="000000"/>
      </a:dk1>
      <a:lt1>
        <a:sysClr val="window" lastClr="FFFFFF"/>
      </a:lt1>
      <a:dk2>
        <a:srgbClr val="1D2631"/>
      </a:dk2>
      <a:lt2>
        <a:srgbClr val="EEECE1"/>
      </a:lt2>
      <a:accent1>
        <a:srgbClr val="3F4855"/>
      </a:accent1>
      <a:accent2>
        <a:srgbClr val="F1A138"/>
      </a:accent2>
      <a:accent3>
        <a:srgbClr val="CBDB23"/>
      </a:accent3>
      <a:accent4>
        <a:srgbClr val="590B4E"/>
      </a:accent4>
      <a:accent5>
        <a:srgbClr val="2CA3FC"/>
      </a:accent5>
      <a:accent6>
        <a:srgbClr val="9EB31C"/>
      </a:accent6>
      <a:hlink>
        <a:srgbClr val="B8CCE4"/>
      </a:hlink>
      <a:folHlink>
        <a:srgbClr val="B8CC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mdocid xmlns="4838c6fa-9a4a-497b-a233-5c4f8bc6fea9">CED20190041178</dmdocid>
    <TaxCatchAll xmlns="4838c6fa-9a4a-497b-a233-5c4f8bc6fea9">
      <Value>302</Value>
      <Value>219</Value>
      <Value>218</Value>
      <Value>217</Value>
    </TaxCatchAll>
    <a4fd9ae738a64d2389bd84194e60f6aa xmlns="4838c6fa-9a4a-497b-a233-5c4f8bc6fea9">
      <Terms xmlns="http://schemas.microsoft.com/office/infopath/2007/PartnerControls"/>
    </a4fd9ae738a64d2389bd84194e60f6aa>
    <dmauthorpersonal xmlns="4838c6fa-9a4a-497b-a233-5c4f8bc6fea9" xsi:nil="true"/>
    <aef4c704a7df414c8c73fe16caeecd2f xmlns="67a33a64-024f-43c9-ba03-423464b66493">
      <Terms xmlns="http://schemas.microsoft.com/office/infopath/2007/PartnerControls">
        <TermInfo xmlns="http://schemas.microsoft.com/office/infopath/2007/PartnerControls">
          <TermName xmlns="http://schemas.microsoft.com/office/infopath/2007/PartnerControls">IMF Reports - other</TermName>
          <TermId xmlns="http://schemas.microsoft.com/office/infopath/2007/PartnerControls">fa0ed84d-57ee-4045-a342-da8672d98c61</TermId>
        </TermInfo>
      </Terms>
    </aef4c704a7df414c8c73fe16caeecd2f>
    <b9180c0c23d6484cb1319ad92de8b532 xmlns="4838c6fa-9a4a-497b-a233-5c4f8bc6fea9">
      <Terms xmlns="http://schemas.microsoft.com/office/infopath/2007/PartnerControls"/>
    </b9180c0c23d6484cb1319ad92de8b532>
    <dmreferencenumber xmlns="4838c6fa-9a4a-497b-a233-5c4f8bc6fea9" xsi:nil="true"/>
    <dmdocumentdate xmlns="4838c6fa-9a4a-497b-a233-5c4f8bc6fea9">2017-10-04T22:00:00+00:00</dmdocumentdate>
    <ce04ed8e094b477198ff21eacd4d7eea xmlns="4838c6fa-9a4a-497b-a233-5c4f8bc6fea9">
      <Terms xmlns="http://schemas.microsoft.com/office/infopath/2007/PartnerControls"/>
    </ce04ed8e094b477198ff21eacd4d7eea>
    <dmgeneralnote xmlns="4838c6fa-9a4a-497b-a233-5c4f8bc6fea9" xsi:nil="true"/>
    <bc08140a316241cdb48e2f700880873d xmlns="4838c6fa-9a4a-497b-a233-5c4f8bc6fea9">
      <Terms xmlns="http://schemas.microsoft.com/office/infopath/2007/PartnerControls">
        <TermInfo xmlns="http://schemas.microsoft.com/office/infopath/2007/PartnerControls">
          <TermName xmlns="http://schemas.microsoft.com/office/infopath/2007/PartnerControls">Internal</TermName>
          <TermId xmlns="http://schemas.microsoft.com/office/infopath/2007/PartnerControls">6e84e9be-f6bc-4243-9c22-c1ff20989e24</TermId>
        </TermInfo>
      </Terms>
    </bc08140a316241cdb48e2f700880873d>
    <f1b20b977cca481182d958d0719f4bd9 xmlns="4838c6fa-9a4a-497b-a233-5c4f8bc6fea9">
      <Terms xmlns="http://schemas.microsoft.com/office/infopath/2007/PartnerControls">
        <TermInfo xmlns="http://schemas.microsoft.com/office/infopath/2007/PartnerControls">
          <TermName xmlns="http://schemas.microsoft.com/office/infopath/2007/PartnerControls">European Audiovisual Observatory</TermName>
          <TermId xmlns="http://schemas.microsoft.com/office/infopath/2007/PartnerControls">592dd60a-8fef-415a-a763-d9197d71fadf</TermId>
        </TermInfo>
      </Terms>
    </f1b20b977cca481182d958d0719f4bd9>
    <cbf16a577d6b43db99dfbc9d10cb2eb5 xmlns="4838c6fa-9a4a-497b-a233-5c4f8bc6fea9">
      <Terms xmlns="http://schemas.microsoft.com/office/infopath/2007/PartnerControls"/>
    </cbf16a577d6b43db99dfbc9d10cb2eb5>
    <hcd3c982855d4afda7a8ae75fc54341a xmlns="4838c6fa-9a4a-497b-a233-5c4f8bc6fea9">
      <Terms xmlns="http://schemas.microsoft.com/office/infopath/2007/PartnerControls">
        <TermInfo xmlns="http://schemas.microsoft.com/office/infopath/2007/PartnerControls">
          <TermName xmlns="http://schemas.microsoft.com/office/infopath/2007/PartnerControls">English</TermName>
          <TermId xmlns="http://schemas.microsoft.com/office/infopath/2007/PartnerControls">d32f64ea-693d-469e-a004-b8126254efc8</TermId>
        </TermInfo>
      </Terms>
    </hcd3c982855d4afda7a8ae75fc54341a>
    <i7f2c7483f3d43c5aba50b29884f06a5 xmlns="4838c6fa-9a4a-497b-a233-5c4f8bc6fea9">
      <Terms xmlns="http://schemas.microsoft.com/office/infopath/2007/PartnerControls"/>
    </i7f2c7483f3d43c5aba50b29884f06a5>
    <dmlanguagelinks xmlns="4838c6fa-9a4a-497b-a233-5c4f8bc6fea9" xsi:nil="true"/>
    <nbd601fd50244aec8a595a25377b2ac1 xmlns="4838c6fa-9a4a-497b-a233-5c4f8bc6fea9">
      <Terms xmlns="http://schemas.microsoft.com/office/infopath/2007/PartnerControls"/>
    </nbd601fd50244aec8a595a25377b2ac1>
    <iadfe8f1f56a4ddf8aeef4e2577fa743 xmlns="4838c6fa-9a4a-497b-a233-5c4f8bc6fea9">
      <Terms xmlns="http://schemas.microsoft.com/office/infopath/2007/PartnerControls"/>
    </iadfe8f1f56a4ddf8aeef4e2577fa743>
    <dmtitlecontinuation xmlns="4838c6fa-9a4a-497b-a233-5c4f8bc6fea9" xsi:nil="true"/>
    <dmrmpath xmlns="4838c6fa-9a4a-497b-a233-5c4f8bc6fea9" xsi:nil="true"/>
    <j40de1a117634500ac65b87be0377059 xmlns="4838c6fa-9a4a-497b-a233-5c4f8bc6fea9">
      <Terms xmlns="http://schemas.microsoft.com/office/infopath/2007/PartnerControls"/>
    </j40de1a117634500ac65b87be0377059>
    <dmsubjectpersonal xmlns="4838c6fa-9a4a-497b-a233-5c4f8bc6fea9" xsi:nil="true"/>
  </documentManagement>
</p:properties>
</file>

<file path=customXml/item2.xml><?xml version="1.0" encoding="utf-8"?>
<?mso-contentType ?>
<SharedContentType xmlns="Microsoft.SharePoint.Taxonomy.ContentTypeSync" SourceId="e2ffc9e2-f137-4959-b204-145a48f82b0b" ContentTypeId="0x0101005C0F1944167B4B6AA71171AA08BA3EEF" PreviousValue="true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General_presentation" ma:contentTypeID="0x0101005C0F1944167B4B6AA71171AA08BA3EEF00E1CDE30017C94646991A13FF8D7211E12C00B04750CB8581DE47BF697728F239A41D" ma:contentTypeVersion="11" ma:contentTypeDescription="" ma:contentTypeScope="" ma:versionID="9a2110756bb109a576bcad8b3cc8c5d7">
  <xsd:schema xmlns:xsd="http://www.w3.org/2001/XMLSchema" xmlns:xs="http://www.w3.org/2001/XMLSchema" xmlns:p="http://schemas.microsoft.com/office/2006/metadata/properties" xmlns:ns2="4838c6fa-9a4a-497b-a233-5c4f8bc6fea9" xmlns:ns3="67a33a64-024f-43c9-ba03-423464b66493" targetNamespace="http://schemas.microsoft.com/office/2006/metadata/properties" ma:root="true" ma:fieldsID="3b8b67e0d1d03600b82168c4c2cd5391" ns2:_="" ns3:_="">
    <xsd:import namespace="4838c6fa-9a4a-497b-a233-5c4f8bc6fea9"/>
    <xsd:import namespace="67a33a64-024f-43c9-ba03-423464b66493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2:j40de1a117634500ac65b87be0377059" minOccurs="0"/>
                <xsd:element ref="ns2:dmrmpath" minOccurs="0"/>
                <xsd:element ref="ns2:dmsubjectpersonal" minOccurs="0"/>
                <xsd:element ref="ns2:dmgeneralnote" minOccurs="0"/>
                <xsd:element ref="ns2:dmlanguagelinks" minOccurs="0"/>
                <xsd:element ref="ns2:dmreferencenumber" minOccurs="0"/>
                <xsd:element ref="ns2:dmdocid" minOccurs="0"/>
                <xsd:element ref="ns3:aef4c704a7df414c8c73fe16caeecd2f" minOccurs="0"/>
                <xsd:element ref="ns2:dmtitlecontinuation" minOccurs="0"/>
                <xsd:element ref="ns2:dmdocumentdate"/>
                <xsd:element ref="ns2:dmauthorpersonal" minOccurs="0"/>
                <xsd:element ref="ns2:bc08140a316241cdb48e2f700880873d" minOccurs="0"/>
                <xsd:element ref="ns2:f1b20b977cca481182d958d0719f4bd9" minOccurs="0"/>
                <xsd:element ref="ns2:cbf16a577d6b43db99dfbc9d10cb2eb5" minOccurs="0"/>
                <xsd:element ref="ns2:hcd3c982855d4afda7a8ae75fc54341a" minOccurs="0"/>
                <xsd:element ref="ns2:a4fd9ae738a64d2389bd84194e60f6aa" minOccurs="0"/>
                <xsd:element ref="ns2:i7f2c7483f3d43c5aba50b29884f06a5" minOccurs="0"/>
                <xsd:element ref="ns2:iadfe8f1f56a4ddf8aeef4e2577fa743" minOccurs="0"/>
                <xsd:element ref="ns2:ce04ed8e094b477198ff21eacd4d7eea" minOccurs="0"/>
                <xsd:element ref="ns2:b9180c0c23d6484cb1319ad92de8b532" minOccurs="0"/>
                <xsd:element ref="ns2:nbd601fd50244aec8a595a25377b2ac1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38c6fa-9a4a-497b-a233-5c4f8bc6fea9" elementFormDefault="qualified">
    <xsd:import namespace="http://schemas.microsoft.com/office/2006/documentManagement/types"/>
    <xsd:import namespace="http://schemas.microsoft.com/office/infopath/2007/PartnerControls"/>
    <xsd:element name="TaxCatchAll" ma:index="7" nillable="true" ma:displayName="Taxonomy Catch All Column" ma:hidden="true" ma:list="{bbe67be6-d3cf-4c0c-840e-a9c10a46e87f}" ma:internalName="TaxCatchAll" ma:showField="CatchAllData" ma:web="67a33a64-024f-43c9-ba03-423464b664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8" nillable="true" ma:displayName="Taxonomy Catch All Column1" ma:hidden="true" ma:list="{bbe67be6-d3cf-4c0c-840e-a9c10a46e87f}" ma:internalName="TaxCatchAllLabel" ma:readOnly="true" ma:showField="CatchAllDataLabel" ma:web="67a33a64-024f-43c9-ba03-423464b664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j40de1a117634500ac65b87be0377059" ma:index="9" nillable="true" ma:taxonomy="true" ma:internalName="j40de1a117634500ac65b87be0377059" ma:taxonomyFieldName="dmothercorporate" ma:displayName="Other corporate author" ma:default="" ma:fieldId="{340de1a1-1763-4500-ac65-b87be0377059}" ma:taxonomyMulti="true" ma:sspId="e2ffc9e2-f137-4959-b204-145a48f82b0b" ma:termSetId="07032ecb-9534-41eb-874d-f5ca3431cbc6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dmrmpath" ma:index="12" nillable="true" ma:displayName="RMS" ma:description="Contient le chemin RMS vers lequel sera déplacé le document" ma:internalName="dmrmpath">
      <xsd:simpleType>
        <xsd:restriction base="dms:Note"/>
      </xsd:simpleType>
    </xsd:element>
    <xsd:element name="dmsubjectpersonal" ma:index="16" nillable="true" ma:displayName="Subject - Personal" ma:description="For content concerning an organisation" ma:internalName="dmsubjectpersonal">
      <xsd:simpleType>
        <xsd:restriction base="dms:Text"/>
      </xsd:simpleType>
    </xsd:element>
    <xsd:element name="dmgeneralnote" ma:index="19" nillable="true" ma:displayName="General note" ma:description="General public note" ma:internalName="dmgeneralnote">
      <xsd:simpleType>
        <xsd:restriction base="dms:Note">
          <xsd:maxLength value="255"/>
        </xsd:restriction>
      </xsd:simpleType>
    </xsd:element>
    <xsd:element name="dmlanguagelinks" ma:index="20" nillable="true" ma:displayName="Other languages" ma:description="" ma:hidden="true" ma:internalName="dmlanguagelinks">
      <xsd:simpleType>
        <xsd:restriction base="dms:Unknown"/>
      </xsd:simpleType>
    </xsd:element>
    <xsd:element name="dmreferencenumber" ma:index="23" nillable="true" ma:displayName="Document reference" ma:description="Unique item identifier" ma:internalName="dmreferencenumber">
      <xsd:simpleType>
        <xsd:restriction base="dms:Text"/>
      </xsd:simpleType>
    </xsd:element>
    <xsd:element name="dmdocid" ma:index="26" nillable="true" ma:displayName="Identifier" ma:description="" ma:hidden="true" ma:internalName="dmdocid">
      <xsd:simpleType>
        <xsd:restriction base="dms:Unknown"/>
      </xsd:simpleType>
    </xsd:element>
    <xsd:element name="dmtitlecontinuation" ma:index="28" nillable="true" ma:displayName="Continuation of title" ma:description="" ma:internalName="dmtitlecontinuation">
      <xsd:simpleType>
        <xsd:restriction base="dms:Note">
          <xsd:maxLength value="255"/>
        </xsd:restriction>
      </xsd:simpleType>
    </xsd:element>
    <xsd:element name="dmdocumentdate" ma:index="30" ma:displayName="Document date" ma:description="Date of publication, validation or adoption &lt;br /&gt; of a document" ma:format="DateOnly" ma:internalName="dmdocumentdate">
      <xsd:simpleType>
        <xsd:restriction base="dms:DateTime"/>
      </xsd:simpleType>
    </xsd:element>
    <xsd:element name="dmauthorpersonal" ma:index="31" nillable="true" ma:displayName="Author - Personal" ma:description="Personal author" ma:internalName="dmauthorpersonal">
      <xsd:simpleType>
        <xsd:restriction base="dms:Text"/>
      </xsd:simpleType>
    </xsd:element>
    <xsd:element name="bc08140a316241cdb48e2f700880873d" ma:index="33" ma:taxonomy="true" ma:internalName="bc08140a316241cdb48e2f700880873d" ma:taxonomyFieldName="dmaccessclassificationlevel" ma:displayName="Access Classification level" ma:default="217;#Internal|6e84e9be-f6bc-4243-9c22-c1ff20989e24" ma:fieldId="{bc08140a-3162-41cd-b48e-2f700880873d}" ma:sspId="e2ffc9e2-f137-4959-b204-145a48f82b0b" ma:termSetId="037c5cd5-b158-4a7f-af3a-252b823724e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1b20b977cca481182d958d0719f4bd9" ma:index="34" ma:taxonomy="true" ma:internalName="f1b20b977cca481182d958d0719f4bd9" ma:taxonomyFieldName="dmauthorcorporate" ma:displayName="Author - Corporate" ma:readOnly="false" ma:default="218;#European Audiovisual Observatory|592dd60a-8fef-415a-a763-d9197d71fadf" ma:fieldId="{f1b20b97-7cca-4811-82d9-58d0719f4bd9}" ma:taxonomyMulti="true" ma:sspId="e2ffc9e2-f137-4959-b204-145a48f82b0b" ma:termSetId="d9333d57-abe1-415d-a232-0bf9fee0416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bf16a577d6b43db99dfbc9d10cb2eb5" ma:index="35" nillable="true" ma:taxonomy="true" ma:internalName="cbf16a577d6b43db99dfbc9d10cb2eb5" ma:taxonomyFieldName="dmdocumenttype" ma:displayName="Document Type" ma:default="" ma:fieldId="{cbf16a57-7d6b-43db-99df-bc9d10cb2eb5}" ma:sspId="e2ffc9e2-f137-4959-b204-145a48f82b0b" ma:termSetId="985506a8-2e52-4650-b019-805b4b24376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cd3c982855d4afda7a8ae75fc54341a" ma:index="36" ma:taxonomy="true" ma:internalName="hcd3c982855d4afda7a8ae75fc54341a" ma:taxonomyFieldName="dmlanguages" ma:displayName="Language(s)" ma:default="" ma:fieldId="{1cd3c982-855d-4afd-a7a8-ae75fc54341a}" ma:taxonomyMulti="true" ma:sspId="e2ffc9e2-f137-4959-b204-145a48f82b0b" ma:termSetId="ab9d2615-07bf-4c33-a062-6f28348b217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a4fd9ae738a64d2389bd84194e60f6aa" ma:index="37" nillable="true" ma:taxonomy="true" ma:internalName="a4fd9ae738a64d2389bd84194e60f6aa" ma:taxonomyFieldName="dmprogrammeactivities" ma:displayName="Programme of activities" ma:default="" ma:fieldId="{a4fd9ae7-38a6-4d23-89bd-84194e60f6aa}" ma:sspId="e2ffc9e2-f137-4959-b204-145a48f82b0b" ma:termSetId="46258e35-0224-4166-b3b4-a71dd59f95e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7f2c7483f3d43c5aba50b29884f06a5" ma:index="38" nillable="true" ma:taxonomy="true" ma:internalName="i7f2c7483f3d43c5aba50b29884f06a5" ma:taxonomyFieldName="dmsubjectcorporate" ma:displayName="Subject - Corporate body" ma:readOnly="false" ma:default="" ma:fieldId="{27f2c748-3f3d-43c5-aba5-0b29884f06a5}" ma:taxonomyMulti="true" ma:sspId="e2ffc9e2-f137-4959-b204-145a48f82b0b" ma:termSetId="d9333d57-abe1-415d-a232-0bf9fee0416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adfe8f1f56a4ddf8aeef4e2577fa743" ma:index="39" nillable="true" ma:taxonomy="true" ma:internalName="iadfe8f1f56a4ddf8aeef4e2577fa743" ma:taxonomyFieldName="dmsubjectfreekeyword" ma:displayName="Subject - Free keywords" ma:default="" ma:fieldId="{2adfe8f1-f56a-4ddf-8aee-f4e2577fa743}" ma:taxonomyMulti="true" ma:sspId="e2ffc9e2-f137-4959-b204-145a48f82b0b" ma:termSetId="2ab1f8ed-df45-46cf-8cab-739a41127d1d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ce04ed8e094b477198ff21eacd4d7eea" ma:index="40" nillable="true" ma:taxonomy="true" ma:internalName="ce04ed8e094b477198ff21eacd4d7eea" ma:taxonomyFieldName="dmsubjectgeographical" ma:displayName="Subject - Geographical" ma:default="" ma:fieldId="{ce04ed8e-094b-4771-98ff-21eacd4d7eea}" ma:taxonomyMulti="true" ma:sspId="e2ffc9e2-f137-4959-b204-145a48f82b0b" ma:termSetId="2d48af7f-d725-4222-869f-e8616affdc2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9180c0c23d6484cb1319ad92de8b532" ma:index="41" nillable="true" ma:taxonomy="true" ma:internalName="b9180c0c23d6484cb1319ad92de8b532" ma:taxonomyFieldName="dmsubjectkeyword" ma:displayName="Subject -  Keywords" ma:readOnly="false" ma:default="" ma:fieldId="{b9180c0c-23d6-484c-b131-9ad92de8b532}" ma:taxonomyMulti="true" ma:sspId="e2ffc9e2-f137-4959-b204-145a48f82b0b" ma:termSetId="1f0742b5-cd84-4909-b376-3e0d8080277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bd601fd50244aec8a595a25377b2ac1" ma:index="42" nillable="true" ma:taxonomy="true" ma:internalName="nbd601fd50244aec8a595a25377b2ac1" ma:taxonomyFieldName="dmtopic" ma:displayName="Topic" ma:default="" ma:fieldId="{7bd601fd-5024-4aec-8a59-5a25377b2ac1}" ma:taxonomyMulti="true" ma:sspId="e2ffc9e2-f137-4959-b204-145a48f82b0b" ma:termSetId="43970ace-ad21-4af0-aa8a-33aaaee684c4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a33a64-024f-43c9-ba03-423464b66493" elementFormDefault="qualified">
    <xsd:import namespace="http://schemas.microsoft.com/office/2006/documentManagement/types"/>
    <xsd:import namespace="http://schemas.microsoft.com/office/infopath/2007/PartnerControls"/>
    <xsd:element name="aef4c704a7df414c8c73fe16caeecd2f" ma:index="27" ma:taxonomy="true" ma:internalName="aef4c704a7df414c8c73fe16caeecd2f" ma:taxonomyFieldName="obsbusinessgrouping" ma:displayName="Business grouping" ma:default="" ma:fieldId="{aef4c704-a7df-414c-8c73-fe16caeecd2f}" ma:taxonomyMulti="true" ma:sspId="e2ffc9e2-f137-4959-b204-145a48f82b0b" ma:termSetId="7b60823a-4955-46f0-895f-85381d342a39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customXsn xmlns="http://schemas.microsoft.com/office/2006/metadata/customXsn">
  <xsnLocation/>
  <cached>True</cached>
  <openByDefault>False</openByDefault>
  <xsnScope/>
</customXsn>
</file>

<file path=customXml/item5.xml><?xml version="1.0" encoding="utf-8"?>
<LongProperties xmlns="http://schemas.microsoft.com/office/2006/metadata/longProperties"/>
</file>

<file path=customXml/item6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29AC20F-0AEA-47D0-B29C-54CC55DCD95F}">
  <ds:schemaRefs>
    <ds:schemaRef ds:uri="http://purl.org/dc/elements/1.1/"/>
    <ds:schemaRef ds:uri="http://purl.org/dc/terms/"/>
    <ds:schemaRef ds:uri="http://purl.org/dc/dcmitype/"/>
    <ds:schemaRef ds:uri="67a33a64-024f-43c9-ba03-423464b66493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4838c6fa-9a4a-497b-a233-5c4f8bc6fea9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9A88AF6-ED35-4741-8AA3-9C590A59C59E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4D642D9A-2785-47C7-8431-C81EC882EC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38c6fa-9a4a-497b-a233-5c4f8bc6fea9"/>
    <ds:schemaRef ds:uri="67a33a64-024f-43c9-ba03-423464b6649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1BBF780B-4317-42D9-AB83-A6500D0237BE}">
  <ds:schemaRefs>
    <ds:schemaRef ds:uri="http://schemas.microsoft.com/office/2006/metadata/customXsn"/>
  </ds:schemaRefs>
</ds:datastoreItem>
</file>

<file path=customXml/itemProps5.xml><?xml version="1.0" encoding="utf-8"?>
<ds:datastoreItem xmlns:ds="http://schemas.openxmlformats.org/officeDocument/2006/customXml" ds:itemID="{2DE8C80F-2312-4027-B717-3C49257D5046}">
  <ds:schemaRefs>
    <ds:schemaRef ds:uri="http://schemas.microsoft.com/office/2006/metadata/longProperties"/>
  </ds:schemaRefs>
</ds:datastoreItem>
</file>

<file path=customXml/itemProps6.xml><?xml version="1.0" encoding="utf-8"?>
<ds:datastoreItem xmlns:ds="http://schemas.openxmlformats.org/officeDocument/2006/customXml" ds:itemID="{BE70CC46-C55D-473F-8B1C-EB432E17FF4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general_presentation</Template>
  <TotalTime>47306</TotalTime>
  <Words>760</Words>
  <Application>Microsoft Office PowerPoint</Application>
  <PresentationFormat>Custom</PresentationFormat>
  <Paragraphs>138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Calibri</vt:lpstr>
      <vt:lpstr>PT Sans</vt:lpstr>
      <vt:lpstr>GeosansLight</vt:lpstr>
      <vt:lpstr>Courier New</vt:lpstr>
      <vt:lpstr>Arial</vt:lpstr>
      <vt:lpstr>Verdana</vt:lpstr>
      <vt:lpstr>general_presentation</vt:lpstr>
      <vt:lpstr>1_Showeet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Council of Europe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Pay AV services in Europe: the state of play - Report</dc:title>
  <dc:creator>Agnes SCHNEEBERGER</dc:creator>
  <cp:lastModifiedBy>REUNGOAT Lena</cp:lastModifiedBy>
  <cp:revision>2410</cp:revision>
  <cp:lastPrinted>2019-09-11T09:29:00Z</cp:lastPrinted>
  <dcterms:created xsi:type="dcterms:W3CDTF">2017-09-27T09:52:46Z</dcterms:created>
  <dcterms:modified xsi:type="dcterms:W3CDTF">2024-11-29T13:47:56Z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0x0101005C0F1944167B4B6AA71171AA08BA3EEF00E1CDE30017C94646991A13FF8D7211E12C00B04750CB8581DE47BF697728F239A41D</vt:lpwstr>
  </property>
  <property fmtid="{D5CDD505-2E9C-101B-9397-08002B2CF9AE}" pid="3" name="dmdocid">
    <vt:lpwstr/>
  </property>
  <property fmtid="{D5CDD505-2E9C-101B-9397-08002B2CF9AE}" pid="4" name="TaxCatchAll">
    <vt:lpwstr/>
  </property>
  <property fmtid="{D5CDD505-2E9C-101B-9397-08002B2CF9AE}" pid="5" name="a4fd9ae738a64d2389bd84194e60f6aa">
    <vt:lpwstr/>
  </property>
  <property fmtid="{D5CDD505-2E9C-101B-9397-08002B2CF9AE}" pid="6" name="dmauthorpersonal">
    <vt:lpwstr/>
  </property>
  <property fmtid="{D5CDD505-2E9C-101B-9397-08002B2CF9AE}" pid="7" name="aef4c704a7df414c8c73fe16caeecd2f">
    <vt:lpwstr/>
  </property>
  <property fmtid="{D5CDD505-2E9C-101B-9397-08002B2CF9AE}" pid="8" name="b9180c0c23d6484cb1319ad92de8b532">
    <vt:lpwstr/>
  </property>
  <property fmtid="{D5CDD505-2E9C-101B-9397-08002B2CF9AE}" pid="9" name="dmreferencenumber">
    <vt:lpwstr/>
  </property>
  <property fmtid="{D5CDD505-2E9C-101B-9397-08002B2CF9AE}" pid="10" name="dmdocumentdate">
    <vt:lpwstr/>
  </property>
  <property fmtid="{D5CDD505-2E9C-101B-9397-08002B2CF9AE}" pid="11" name="ce04ed8e094b477198ff21eacd4d7eea">
    <vt:lpwstr/>
  </property>
  <property fmtid="{D5CDD505-2E9C-101B-9397-08002B2CF9AE}" pid="12" name="dmgeneralnote">
    <vt:lpwstr/>
  </property>
  <property fmtid="{D5CDD505-2E9C-101B-9397-08002B2CF9AE}" pid="13" name="bc08140a316241cdb48e2f700880873d">
    <vt:lpwstr>Internal|6e84e9be-f6bc-4243-9c22-c1ff20989e24</vt:lpwstr>
  </property>
  <property fmtid="{D5CDD505-2E9C-101B-9397-08002B2CF9AE}" pid="14" name="f1b20b977cca481182d958d0719f4bd9">
    <vt:lpwstr>European Audiovisual Observatory|592dd60a-8fef-415a-a763-d9197d71fadf</vt:lpwstr>
  </property>
  <property fmtid="{D5CDD505-2E9C-101B-9397-08002B2CF9AE}" pid="15" name="cbf16a577d6b43db99dfbc9d10cb2eb5">
    <vt:lpwstr/>
  </property>
  <property fmtid="{D5CDD505-2E9C-101B-9397-08002B2CF9AE}" pid="16" name="hcd3c982855d4afda7a8ae75fc54341a">
    <vt:lpwstr/>
  </property>
  <property fmtid="{D5CDD505-2E9C-101B-9397-08002B2CF9AE}" pid="17" name="i7f2c7483f3d43c5aba50b29884f06a5">
    <vt:lpwstr/>
  </property>
  <property fmtid="{D5CDD505-2E9C-101B-9397-08002B2CF9AE}" pid="18" name="dmlanguagelinks">
    <vt:lpwstr/>
  </property>
  <property fmtid="{D5CDD505-2E9C-101B-9397-08002B2CF9AE}" pid="19" name="nbd601fd50244aec8a595a25377b2ac1">
    <vt:lpwstr/>
  </property>
  <property fmtid="{D5CDD505-2E9C-101B-9397-08002B2CF9AE}" pid="20" name="iadfe8f1f56a4ddf8aeef4e2577fa743">
    <vt:lpwstr/>
  </property>
  <property fmtid="{D5CDD505-2E9C-101B-9397-08002B2CF9AE}" pid="21" name="dmtitlecontinuation">
    <vt:lpwstr/>
  </property>
  <property fmtid="{D5CDD505-2E9C-101B-9397-08002B2CF9AE}" pid="22" name="dmrmpath">
    <vt:lpwstr/>
  </property>
  <property fmtid="{D5CDD505-2E9C-101B-9397-08002B2CF9AE}" pid="23" name="j40de1a117634500ac65b87be0377059">
    <vt:lpwstr/>
  </property>
  <property fmtid="{D5CDD505-2E9C-101B-9397-08002B2CF9AE}" pid="24" name="dmsubjectpersonal">
    <vt:lpwstr/>
  </property>
  <property fmtid="{D5CDD505-2E9C-101B-9397-08002B2CF9AE}" pid="25" name="dmprogrammeactivities">
    <vt:lpwstr/>
  </property>
  <property fmtid="{D5CDD505-2E9C-101B-9397-08002B2CF9AE}" pid="26" name="dmaccessclassificationlevel">
    <vt:lpwstr>217;#Internal|6e84e9be-f6bc-4243-9c22-c1ff20989e24</vt:lpwstr>
  </property>
  <property fmtid="{D5CDD505-2E9C-101B-9397-08002B2CF9AE}" pid="27" name="obsbusinessgrouping">
    <vt:lpwstr>302;#IMF Reports - other|fa0ed84d-57ee-4045-a342-da8672d98c61</vt:lpwstr>
  </property>
  <property fmtid="{D5CDD505-2E9C-101B-9397-08002B2CF9AE}" pid="28" name="dmauthorcorporate">
    <vt:lpwstr>218;#European Audiovisual Observatory|592dd60a-8fef-415a-a763-d9197d71fadf</vt:lpwstr>
  </property>
  <property fmtid="{D5CDD505-2E9C-101B-9397-08002B2CF9AE}" pid="29" name="dmsubjectgeographical">
    <vt:lpwstr/>
  </property>
  <property fmtid="{D5CDD505-2E9C-101B-9397-08002B2CF9AE}" pid="30" name="dmlanguages">
    <vt:lpwstr>219;#English|d32f64ea-693d-469e-a004-b8126254efc8</vt:lpwstr>
  </property>
  <property fmtid="{D5CDD505-2E9C-101B-9397-08002B2CF9AE}" pid="31" name="dmsubjectcorporate">
    <vt:lpwstr/>
  </property>
  <property fmtid="{D5CDD505-2E9C-101B-9397-08002B2CF9AE}" pid="32" name="dmdocumenttype">
    <vt:lpwstr/>
  </property>
  <property fmtid="{D5CDD505-2E9C-101B-9397-08002B2CF9AE}" pid="33" name="dmsubjectkeyword">
    <vt:lpwstr/>
  </property>
  <property fmtid="{D5CDD505-2E9C-101B-9397-08002B2CF9AE}" pid="34" name="dmsubjectfreekeyword">
    <vt:lpwstr/>
  </property>
  <property fmtid="{D5CDD505-2E9C-101B-9397-08002B2CF9AE}" pid="35" name="dmothercorporate">
    <vt:lpwstr/>
  </property>
  <property fmtid="{D5CDD505-2E9C-101B-9397-08002B2CF9AE}" pid="36" name="dmtopic">
    <vt:lpwstr/>
  </property>
</Properties>
</file>