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7"/>
    <p:sldMasterId id="2147483671" r:id="rId8"/>
  </p:sldMasterIdLst>
  <p:notesMasterIdLst>
    <p:notesMasterId r:id="rId19"/>
  </p:notesMasterIdLst>
  <p:handoutMasterIdLst>
    <p:handoutMasterId r:id="rId20"/>
  </p:handoutMasterIdLst>
  <p:sldIdLst>
    <p:sldId id="308" r:id="rId9"/>
    <p:sldId id="734" r:id="rId10"/>
    <p:sldId id="1200" r:id="rId11"/>
    <p:sldId id="1201" r:id="rId12"/>
    <p:sldId id="1197" r:id="rId13"/>
    <p:sldId id="1194" r:id="rId14"/>
    <p:sldId id="1199" r:id="rId15"/>
    <p:sldId id="1202" r:id="rId16"/>
    <p:sldId id="1198" r:id="rId17"/>
    <p:sldId id="288" r:id="rId18"/>
  </p:sldIdLst>
  <p:sldSz cx="9540875" cy="6300788"/>
  <p:notesSz cx="6819900" cy="9918700"/>
  <p:embeddedFontLst>
    <p:embeddedFont>
      <p:font typeface="PT Sans" panose="020B050302020302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fr-FR"/>
    </a:defPPr>
    <a:lvl1pPr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85495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70989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456486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941983" algn="l" defTabSz="48549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427478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912972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398466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883965" algn="l" defTabSz="970989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86">
          <p15:clr>
            <a:srgbClr val="A4A3A4"/>
          </p15:clr>
        </p15:guide>
        <p15:guide id="4" pos="300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201709-64BC-3039-50FC-BEEF681BB77B}" name="FONTAINE Gilles" initials="FG" userId="S::Gilles.FONTAINE@coe.int::d0ffa015-3ab8-4bdb-baeb-a703175ff116" providerId="AD"/>
  <p188:author id="{52C3972D-5B82-913F-1578-65C35D34FCA3}" name="ENE Laura" initials="EL" userId="S::Laura.ENE@coe.int::f2e838ae-7faf-4c7c-b756-ede9f2defa88" providerId="AD"/>
  <p188:author id="{2DD49BAF-4232-7F14-5BFB-A361CE2A0999}" name="Anthony Mills" initials="AM" userId="4471587e9afcd208" providerId="Windows Live"/>
  <p188:author id="{672EEEBA-C72B-46F9-D09F-0E20D2671156}" name="HAESSIG Valerie" initials="HV" userId="HAESSIG Valerie" providerId="None"/>
  <p188:author id="{704824D0-F2FB-2FA7-1A16-FAF729061138}" name="FIORONI Manuel" initials="FM" userId="S::manuel.fioroni@coe.int::704613b7-b20e-4cd6-b5bb-854feb3a30ef" providerId="AD"/>
  <p188:author id="{DF4BE4DD-75A5-CCE1-6962-7555D0EC6D50}" name="SCHNEEBERGER Agnes" initials="SA" userId="S::Agnes.SCHNEEBERGER@coe.int::919b21cb-f23e-4152-a706-a065d84c4d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CE Christian" initials="GC" lastIdx="1" clrIdx="0"/>
  <p:cmAuthor id="1" name="FONTAINE Gilles" initials="FG" lastIdx="80" clrIdx="1"/>
  <p:cmAuthor id="2" name="Sue Norman-Fleck" initials="SN" lastIdx="3" clrIdx="2"/>
  <p:cmAuthor id="3" name="SCHNEEBERGER Agnes" initials="SA" lastIdx="3" clrIdx="3">
    <p:extLst>
      <p:ext uri="{19B8F6BF-5375-455C-9EA6-DF929625EA0E}">
        <p15:presenceInfo xmlns:p15="http://schemas.microsoft.com/office/powerpoint/2012/main" userId="S-1-5-21-1574594750-1263408776-2012955550-66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11456E"/>
    <a:srgbClr val="002060"/>
    <a:srgbClr val="0C2F4C"/>
    <a:srgbClr val="7F7F7F"/>
    <a:srgbClr val="7030A0"/>
    <a:srgbClr val="B31942"/>
    <a:srgbClr val="4472C4"/>
    <a:srgbClr val="CC456E"/>
    <a:srgbClr val="AC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2" autoAdjust="0"/>
    <p:restoredTop sz="88774" autoAdjust="0"/>
  </p:normalViewPr>
  <p:slideViewPr>
    <p:cSldViewPr snapToObjects="1">
      <p:cViewPr varScale="1">
        <p:scale>
          <a:sx n="125" d="100"/>
          <a:sy n="125" d="100"/>
        </p:scale>
        <p:origin x="588" y="108"/>
      </p:cViewPr>
      <p:guideLst>
        <p:guide orient="horz" pos="1620"/>
        <p:guide pos="2880"/>
        <p:guide orient="horz" pos="1986"/>
        <p:guide pos="30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8/10/relationships/authors" Target="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neeberger\ND%20Office%20Echo\DE-I3J4UQJY\Graphs%20adaptations%202756-7236-6345%20v.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neeberger\ND%20Office%20Echo\DE-I3J4UQJY\Graphs%20adaptations%202756-7236-6345%20v.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neeberger\ND%20Office%20Echo\DE-I3J4UQJY\Graphs%20adaptations%202756-7236-6345%20v.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neeberger\ND%20Office%20Echo\DE-I3J4UQJY\Graphs%20adaptations%202756-7236-6345%20v.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hneeberger\ND%20Office%20Echo\DE-I3J4UQJY\Graphs%20adaptations%202756-7236-6345%20v.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chneeberger\ND%20Office%20Echo\DE-I3J4UQJY\Graphs%20adaptations%202756-7236-6345%20v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explosion val="12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52-41C2-B65E-69C2A5C359A7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52-41C2-B65E-69C2A5C359A7}"/>
              </c:ext>
            </c:extLst>
          </c:dPt>
          <c:cat>
            <c:strRef>
              <c:f>'Adaptations AV fiction '!$M$14:$M$15</c:f>
              <c:strCache>
                <c:ptCount val="2"/>
                <c:pt idx="0">
                  <c:v>Remakes &amp; Verfilmungen</c:v>
                </c:pt>
                <c:pt idx="1">
                  <c:v>Sonstige</c:v>
                </c:pt>
              </c:strCache>
            </c:strRef>
          </c:cat>
          <c:val>
            <c:numRef>
              <c:f>'Adaptations AV fiction '!$N$14:$N$15</c:f>
              <c:numCache>
                <c:formatCode>0</c:formatCode>
                <c:ptCount val="2"/>
                <c:pt idx="0" formatCode="General">
                  <c:v>1189</c:v>
                </c:pt>
                <c:pt idx="1">
                  <c:v>8419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2-41C2-B65E-69C2A5C35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'Adaptations AV fiction '!$R$435</c:f>
              <c:strCache>
                <c:ptCount val="1"/>
                <c:pt idx="0">
                  <c:v>Verfilmung aus einem anderen Land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94-4C93-8B87-B74100CBBF4F}"/>
                </c:ext>
              </c:extLst>
            </c:dLbl>
            <c:dLbl>
              <c:idx val="1"/>
              <c:layout>
                <c:manualLayout>
                  <c:x val="5.4547203804388286E-3"/>
                  <c:y val="0.1121373479428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94-4C93-8B87-B74100CBB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'Adaptations AV fiction '!$S$434:$T$434</c:f>
              <c:strCache>
                <c:ptCount val="2"/>
                <c:pt idx="0">
                  <c:v>Buch</c:v>
                </c:pt>
                <c:pt idx="1">
                  <c:v>Serien</c:v>
                </c:pt>
              </c:strCache>
            </c:strRef>
          </c:cat>
          <c:val>
            <c:numRef>
              <c:f>'Adaptations AV fiction '!$S$435:$T$435</c:f>
              <c:numCache>
                <c:formatCode>0%</c:formatCode>
                <c:ptCount val="2"/>
                <c:pt idx="0">
                  <c:v>0.18558951965065501</c:v>
                </c:pt>
                <c:pt idx="1">
                  <c:v>0.93034825870646765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4-4C93-8B87-B74100CBBF4F}"/>
            </c:ext>
          </c:extLst>
        </c:ser>
        <c:ser>
          <c:idx val="1"/>
          <c:order val="1"/>
          <c:tx>
            <c:strRef>
              <c:f>'Adaptations AV fiction '!$R$436</c:f>
              <c:strCache>
                <c:ptCount val="1"/>
                <c:pt idx="0">
                  <c:v>Verfilmung aus demselben Land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1786684743190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94-4C93-8B87-B74100CBBF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94-4C93-8B87-B74100CBB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'Adaptations AV fiction '!$S$434:$T$434</c:f>
              <c:strCache>
                <c:ptCount val="2"/>
                <c:pt idx="0">
                  <c:v>Buch</c:v>
                </c:pt>
                <c:pt idx="1">
                  <c:v>Serien</c:v>
                </c:pt>
              </c:strCache>
            </c:strRef>
          </c:cat>
          <c:val>
            <c:numRef>
              <c:f>'Adaptations AV fiction '!$S$436:$T$436</c:f>
              <c:numCache>
                <c:formatCode>0%</c:formatCode>
                <c:ptCount val="2"/>
                <c:pt idx="0">
                  <c:v>0.81441048034934493</c:v>
                </c:pt>
                <c:pt idx="1">
                  <c:v>6.965174129353234E-2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94-4C93-8B87-B74100CBB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9700152"/>
        <c:axId val="1009700872"/>
      </c:barChart>
      <c:catAx>
        <c:axId val="1009700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9700872"/>
        <c:crosses val="autoZero"/>
        <c:auto val="1"/>
        <c:lblAlgn val="ctr"/>
        <c:lblOffset val="100"/>
        <c:noMultiLvlLbl val="0"/>
      </c:catAx>
      <c:valAx>
        <c:axId val="1009700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0970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C2F4C"/>
              </a:solidFill>
              <a:latin typeface="PT Sans" panose="020B0503020203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B-493B-8BE1-8913CA9C639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40B-493B-8BE1-8913CA9C6395}"/>
              </c:ext>
            </c:extLst>
          </c:dPt>
          <c:cat>
            <c:strRef>
              <c:f>'Adaptations AV fiction '!$U$775:$U$777</c:f>
              <c:strCache>
                <c:ptCount val="3"/>
                <c:pt idx="0">
                  <c:v>0 - 6 Jahre</c:v>
                </c:pt>
                <c:pt idx="1">
                  <c:v>7-12 Jahre</c:v>
                </c:pt>
                <c:pt idx="2">
                  <c:v>&gt;12 Jahre</c:v>
                </c:pt>
              </c:strCache>
            </c:strRef>
          </c:cat>
          <c:val>
            <c:numRef>
              <c:f>'Adaptations AV fiction '!$V$775:$V$777</c:f>
              <c:numCache>
                <c:formatCode>General</c:formatCode>
                <c:ptCount val="3"/>
                <c:pt idx="0">
                  <c:v>39</c:v>
                </c:pt>
                <c:pt idx="1">
                  <c:v>35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B-493B-8BE1-8913CA9C6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523280"/>
        <c:axId val="1146519680"/>
      </c:barChart>
      <c:catAx>
        <c:axId val="114652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PT Sans" panose="020B0503020203020204" pitchFamily="34" charset="0"/>
                <a:ea typeface="+mn-ea"/>
                <a:cs typeface="+mn-cs"/>
              </a:defRPr>
            </a:pPr>
            <a:endParaRPr lang="fr-FR"/>
          </a:p>
        </c:txPr>
        <c:crossAx val="1146519680"/>
        <c:crosses val="autoZero"/>
        <c:auto val="1"/>
        <c:lblAlgn val="ctr"/>
        <c:lblOffset val="100"/>
        <c:noMultiLvlLbl val="0"/>
      </c:catAx>
      <c:valAx>
        <c:axId val="1146519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652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'Adaptations AV fiction '!$O$1004</c:f>
              <c:strCache>
                <c:ptCount val="1"/>
                <c:pt idx="0">
                  <c:v>Sonstige Titel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'Adaptations AV fiction '!$P$1003:$R$1003</c:f>
              <c:strCache>
                <c:ptCount val="3"/>
                <c:pt idx="0">
                  <c:v>Streamer</c:v>
                </c:pt>
                <c:pt idx="1">
                  <c:v>Privat-TV</c:v>
                </c:pt>
                <c:pt idx="2">
                  <c:v>Öffentlich-rechtliches Fernsehen</c:v>
                </c:pt>
              </c:strCache>
            </c:strRef>
          </c:cat>
          <c:val>
            <c:numRef>
              <c:f>'Adaptations AV fiction '!$P$1004:$R$1004</c:f>
              <c:numCache>
                <c:formatCode>0%</c:formatCode>
                <c:ptCount val="3"/>
                <c:pt idx="0">
                  <c:v>0.81</c:v>
                </c:pt>
                <c:pt idx="1">
                  <c:v>0.87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D-4653-9524-18F1AB78FB7C}"/>
            </c:ext>
          </c:extLst>
        </c:ser>
        <c:ser>
          <c:idx val="1"/>
          <c:order val="1"/>
          <c:tx>
            <c:strRef>
              <c:f>'Adaptations AV fiction '!$O$1005</c:f>
              <c:strCache>
                <c:ptCount val="1"/>
                <c:pt idx="0">
                  <c:v>Verfilmungen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'Adaptations AV fiction '!$P$1003:$R$1003</c:f>
              <c:strCache>
                <c:ptCount val="3"/>
                <c:pt idx="0">
                  <c:v>Streamer</c:v>
                </c:pt>
                <c:pt idx="1">
                  <c:v>Privat-TV</c:v>
                </c:pt>
                <c:pt idx="2">
                  <c:v>Öffentlich-rechtliches Fernsehen</c:v>
                </c:pt>
              </c:strCache>
            </c:strRef>
          </c:cat>
          <c:val>
            <c:numRef>
              <c:f>'Adaptations AV fiction '!$P$1005:$R$1005</c:f>
              <c:numCache>
                <c:formatCode>0%</c:formatCode>
                <c:ptCount val="3"/>
                <c:pt idx="0">
                  <c:v>0.19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D-4653-9524-18F1AB78F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153616"/>
        <c:axId val="658154696"/>
      </c:barChart>
      <c:catAx>
        <c:axId val="65815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8154696"/>
        <c:crosses val="autoZero"/>
        <c:auto val="1"/>
        <c:lblAlgn val="ctr"/>
        <c:lblOffset val="100"/>
        <c:noMultiLvlLbl val="0"/>
      </c:catAx>
      <c:valAx>
        <c:axId val="658154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815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C2F4C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'Adaptations AV fiction '!$O$1060</c:f>
              <c:strCache>
                <c:ptCount val="1"/>
                <c:pt idx="0">
                  <c:v>Sonstige Titel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'Adaptations AV fiction '!$P$1059:$Q$1059</c:f>
              <c:strCache>
                <c:ptCount val="2"/>
                <c:pt idx="0">
                  <c:v>Koproduktion</c:v>
                </c:pt>
                <c:pt idx="1">
                  <c:v>Keine Koproduktion </c:v>
                </c:pt>
              </c:strCache>
            </c:strRef>
          </c:cat>
          <c:val>
            <c:numRef>
              <c:f>'Adaptations AV fiction '!$P$1060:$Q$1060</c:f>
              <c:numCache>
                <c:formatCode>0%</c:formatCode>
                <c:ptCount val="2"/>
                <c:pt idx="0">
                  <c:v>0.77469478357380694</c:v>
                </c:pt>
                <c:pt idx="1">
                  <c:v>0.88675778109567016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B-4C6D-B864-26B4819B4272}"/>
            </c:ext>
          </c:extLst>
        </c:ser>
        <c:ser>
          <c:idx val="1"/>
          <c:order val="1"/>
          <c:tx>
            <c:strRef>
              <c:f>'Adaptations AV fiction '!$O$1061</c:f>
              <c:strCache>
                <c:ptCount val="1"/>
                <c:pt idx="0">
                  <c:v>Verfilmungen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PT Sans" panose="020B05030202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'Adaptations AV fiction '!$P$1059:$Q$1059</c:f>
              <c:strCache>
                <c:ptCount val="2"/>
                <c:pt idx="0">
                  <c:v>Koproduktion</c:v>
                </c:pt>
                <c:pt idx="1">
                  <c:v>Keine Koproduktion </c:v>
                </c:pt>
              </c:strCache>
            </c:strRef>
          </c:cat>
          <c:val>
            <c:numRef>
              <c:f>'Adaptations AV fiction '!$P$1061:$Q$1061</c:f>
              <c:numCache>
                <c:formatCode>0%</c:formatCode>
                <c:ptCount val="2"/>
                <c:pt idx="0">
                  <c:v>0.22530521642619311</c:v>
                </c:pt>
                <c:pt idx="1">
                  <c:v>0.11324221890432985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4B-4C6D-B864-26B4819B4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341208"/>
        <c:axId val="382342648"/>
      </c:barChart>
      <c:catAx>
        <c:axId val="382341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2342648"/>
        <c:crosses val="autoZero"/>
        <c:auto val="1"/>
        <c:lblAlgn val="ctr"/>
        <c:lblOffset val="100"/>
        <c:noMultiLvlLbl val="0"/>
      </c:catAx>
      <c:valAx>
        <c:axId val="382342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234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C2F4C"/>
              </a:solidFill>
              <a:latin typeface="PT Sans" panose="020B0503020203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'Adaptations AV fiction '!$A$231:$A$236</cx:f>
        <cx:lvl ptCount="6">
          <cx:pt idx="0">Books</cx:pt>
          <cx:pt idx="1">Series</cx:pt>
          <cx:pt idx="2">Plays</cx:pt>
          <cx:pt idx="3">Films</cx:pt>
          <cx:pt idx="4">Comics</cx:pt>
          <cx:pt idx="5">Other</cx:pt>
        </cx:lvl>
      </cx:strDim>
      <cx:numDim type="size">
        <cx:f>'Adaptations AV fiction '!$B$231:$B$236</cx:f>
        <cx:lvl ptCount="6" formatCode="General">
          <cx:pt idx="0">916</cx:pt>
          <cx:pt idx="1">201</cx:pt>
          <cx:pt idx="2">28</cx:pt>
          <cx:pt idx="3">27</cx:pt>
          <cx:pt idx="4">12</cx:pt>
          <cx:pt idx="5">5</cx:pt>
        </cx:lvl>
      </cx:numDim>
    </cx:data>
  </cx:chartData>
  <cx:chart>
    <cx:plotArea>
      <cx:plotAreaRegion>
        <cx:series layoutId="treemap" uniqueId="{D29CE407-B647-4E6A-848A-02C194EA3B91}">
          <cx:dataPt idx="0">
            <cx:spPr>
              <a:solidFill>
                <a:srgbClr val="002060"/>
              </a:solidFill>
            </cx:spPr>
          </cx:dataPt>
          <cx:dataPt idx="1">
            <cx:spPr>
              <a:solidFill>
                <a:srgbClr val="0070C0"/>
              </a:solidFill>
            </cx:spPr>
          </cx:dataPt>
          <cx:dataPt idx="2">
            <cx:spPr>
              <a:solidFill>
                <a:srgbClr val="00B0F0"/>
              </a:solidFill>
            </cx:spPr>
          </cx:dataPt>
          <cx:dataPt idx="3">
            <cx:spPr>
              <a:solidFill>
                <a:srgbClr val="7030A0"/>
              </a:solidFill>
            </cx:spPr>
          </cx:dataPt>
          <cx:dataPt idx="5">
            <cx:spPr>
              <a:solidFill>
                <a:sysClr val="window" lastClr="FFFFFF">
                  <a:lumMod val="50000"/>
                </a:sys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latin typeface="PT Sans" panose="020B0503020203020204" pitchFamily="34" charset="0"/>
                    <a:ea typeface="PT Sans" panose="020B0503020203020204" pitchFamily="34" charset="0"/>
                    <a:cs typeface="PT Sans" panose="020B0503020203020204" pitchFamily="34" charset="0"/>
                  </a:defRPr>
                </a:pPr>
                <a:endParaRPr lang="en-US" sz="900" b="1" i="0" u="none" strike="noStrike" baseline="0">
                  <a:solidFill>
                    <a:sysClr val="window" lastClr="FFFFFF"/>
                  </a:solidFill>
                  <a:latin typeface="PT Sans" panose="020B0503020203020204" pitchFamily="34" charset="0"/>
                </a:endParaRPr>
              </a:p>
            </cx:txPr>
            <cx:visibility seriesName="0" categoryName="1" value="0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002060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002060"/>
                      </a:solidFill>
                      <a:latin typeface="PT Sans" panose="020B0503020203020204" pitchFamily="34" charset="0"/>
                    </a:rPr>
                    <a:t>Books</a:t>
                  </a:r>
                </a:p>
              </cx:txPr>
              <cx:visibility seriesName="0" categoryName="1" value="0"/>
              <cx:separator>, 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0070C0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0070C0"/>
                      </a:solidFill>
                      <a:latin typeface="PT Sans" panose="020B0503020203020204" pitchFamily="34" charset="0"/>
                    </a:rPr>
                    <a:t>Series</a:t>
                  </a:r>
                </a:p>
              </cx:txPr>
              <cx:visibility seriesName="0" categoryName="1" value="0"/>
              <cx:separator>, 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00B0F0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00B0F0"/>
                      </a:solidFill>
                      <a:latin typeface="PT Sans" panose="020B0503020203020204" pitchFamily="34" charset="0"/>
                    </a:rPr>
                    <a:t>Plays</a:t>
                  </a:r>
                </a:p>
              </cx:txPr>
              <cx:visibility seriesName="0" categoryName="1" value="0"/>
              <cx:separator>,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7030A0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7030A0"/>
                      </a:solidFill>
                      <a:latin typeface="PT Sans" panose="020B0503020203020204" pitchFamily="34" charset="0"/>
                    </a:rPr>
                    <a:t>Films</a:t>
                  </a:r>
                </a:p>
              </cx:txPr>
              <cx:visibility seriesName="0" categoryName="1" value="0"/>
              <cx:separator>, 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chemeClr val="bg1"/>
                      </a:solidFill>
                      <a:latin typeface="PT Sans" panose="020B0503020203020204" pitchFamily="34" charset="0"/>
                    </a:rPr>
                    <a:t>Comics</a:t>
                  </a:r>
                </a:p>
              </cx:txPr>
              <cx:visibility seriesName="0" categoryName="1" value="0"/>
              <cx:separator>,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7F7F7F"/>
                      </a:solidFill>
                    </a:defRPr>
                  </a:pPr>
                  <a:r>
                    <a:rPr lang="en-US" sz="900" b="1" i="0" u="none" strike="noStrike" baseline="0">
                      <a:solidFill>
                        <a:srgbClr val="7F7F7F"/>
                      </a:solidFill>
                      <a:latin typeface="PT Sans" panose="020B0503020203020204" pitchFamily="34" charset="0"/>
                    </a:rPr>
                    <a:t>Other</a:t>
                  </a:r>
                </a:p>
              </cx:txPr>
              <cx:visibility seriesName="0" categoryName="1" value="0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0.sv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0.18557</cdr:x>
      <cdr:y>0.46015</cdr:y>
    </cdr:from>
    <cdr:to>
      <cdr:x>0.34353</cdr:x>
      <cdr:y>0.53985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CF24836-476E-8213-52A4-23ADD31C896F}"/>
            </a:ext>
          </a:extLst>
        </cdr:cNvPr>
        <cdr:cNvSpPr txBox="1"/>
      </cdr:nvSpPr>
      <cdr:spPr>
        <a:xfrm xmlns:a="http://schemas.openxmlformats.org/drawingml/2006/main">
          <a:off x="1296144" y="1823993"/>
          <a:ext cx="1103339" cy="31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err="1">
              <a:solidFill>
                <a:schemeClr val="bg2"/>
              </a:solidFill>
              <a:latin typeface="PT Sans" panose="020B0503020203020204" pitchFamily="34" charset="0"/>
            </a:rPr>
            <a:t>Bücher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0.65979</cdr:x>
      <cdr:y>0.46015</cdr:y>
    </cdr:from>
    <cdr:to>
      <cdr:x>0.81776</cdr:x>
      <cdr:y>0.53985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8ED49E5-94EF-9022-991B-423FF6A9C333}"/>
            </a:ext>
          </a:extLst>
        </cdr:cNvPr>
        <cdr:cNvSpPr txBox="1"/>
      </cdr:nvSpPr>
      <cdr:spPr>
        <a:xfrm xmlns:a="http://schemas.openxmlformats.org/drawingml/2006/main">
          <a:off x="4608512" y="1823993"/>
          <a:ext cx="1103339" cy="31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TV-</a:t>
          </a:r>
          <a:r>
            <a:rPr lang="en-GB" sz="1600" b="1" dirty="0" err="1">
              <a:solidFill>
                <a:schemeClr val="bg2"/>
              </a:solidFill>
              <a:latin typeface="PT Sans" panose="020B0503020203020204" pitchFamily="34" charset="0"/>
            </a:rPr>
            <a:t>Serien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0.19588</cdr:x>
      <cdr:y>0.13173</cdr:y>
    </cdr:from>
    <cdr:to>
      <cdr:x>0.32679</cdr:x>
      <cdr:y>0.36241</cdr:y>
    </cdr:to>
    <cdr:pic>
      <cdr:nvPicPr>
        <cdr:cNvPr id="5" name="Graphic 4" descr="Storytelling with solid fill">
          <a:extLst xmlns:a="http://schemas.openxmlformats.org/drawingml/2006/main">
            <a:ext uri="{FF2B5EF4-FFF2-40B4-BE49-F238E27FC236}">
              <a16:creationId xmlns:a16="http://schemas.microsoft.com/office/drawing/2014/main" id="{471AB543-13BA-DD8F-E5E2-CD3A03738B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68152" y="522171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0.6701</cdr:x>
      <cdr:y>0.16746</cdr:y>
    </cdr:from>
    <cdr:to>
      <cdr:x>0.80102</cdr:x>
      <cdr:y>0.39814</cdr:y>
    </cdr:to>
    <cdr:pic>
      <cdr:nvPicPr>
        <cdr:cNvPr id="6" name="Graphic 35" descr="Television with solid fill">
          <a:extLst xmlns:a="http://schemas.openxmlformats.org/drawingml/2006/main">
            <a:ext uri="{FF2B5EF4-FFF2-40B4-BE49-F238E27FC236}">
              <a16:creationId xmlns:a16="http://schemas.microsoft.com/office/drawing/2014/main" id="{42D466E6-CAD6-4270-66C7-DFF30514AA8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80520" y="663791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0.71351</cdr:x>
      <cdr:y>0.23035</cdr:y>
    </cdr:from>
    <cdr:to>
      <cdr:x>0.75278</cdr:x>
      <cdr:y>0.29956</cdr:y>
    </cdr:to>
    <cdr:pic>
      <cdr:nvPicPr>
        <cdr:cNvPr id="7" name="Graphic 37" descr="Play with solid fill">
          <a:extLst xmlns:a="http://schemas.openxmlformats.org/drawingml/2006/main">
            <a:ext uri="{FF2B5EF4-FFF2-40B4-BE49-F238E27FC236}">
              <a16:creationId xmlns:a16="http://schemas.microsoft.com/office/drawing/2014/main" id="{AD742BCE-01AE-D1B2-4D1D-C9E53972115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83694" y="913096"/>
          <a:ext cx="274320" cy="27432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0.45455</cdr:x>
      <cdr:y>0.13327</cdr:y>
    </cdr:from>
    <cdr:to>
      <cdr:x>0.54545</cdr:x>
      <cdr:y>0.22644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7698E776-B720-4F45-85C0-4D9568FF3484}"/>
            </a:ext>
          </a:extLst>
        </cdr:cNvPr>
        <cdr:cNvSpPr txBox="1"/>
      </cdr:nvSpPr>
      <cdr:spPr>
        <a:xfrm xmlns:a="http://schemas.openxmlformats.org/drawingml/2006/main">
          <a:off x="3240360" y="528266"/>
          <a:ext cx="648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1pPr>
          <a:lvl2pPr marL="485495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2pPr>
          <a:lvl3pPr marL="970989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3pPr>
          <a:lvl4pPr marL="1456486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4pPr>
          <a:lvl5pPr marL="1941983" algn="l" defTabSz="485495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5pPr>
          <a:lvl6pPr marL="2427478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6pPr>
          <a:lvl7pPr marL="2912972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7pPr>
          <a:lvl8pPr marL="3398466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8pPr>
          <a:lvl9pPr marL="3883965" algn="l" defTabSz="970989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pitchFamily="-107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>
              <a:solidFill>
                <a:srgbClr val="002060"/>
              </a:solidFill>
              <a:latin typeface="PT Sans" panose="020B0503020203020204" pitchFamily="34" charset="0"/>
            </a:rPr>
            <a:t>35%</a:t>
          </a:r>
          <a:endParaRPr lang="fr-FR" sz="1800" b="1" dirty="0">
            <a:solidFill>
              <a:srgbClr val="002060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0.77693</cdr:x>
      <cdr:y>0.29944</cdr:y>
    </cdr:from>
    <cdr:to>
      <cdr:x>0.86784</cdr:x>
      <cdr:y>0.39261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727A73B0-8284-804B-B75C-4FFBC0F830F8}"/>
            </a:ext>
          </a:extLst>
        </cdr:cNvPr>
        <cdr:cNvSpPr txBox="1"/>
      </cdr:nvSpPr>
      <cdr:spPr>
        <a:xfrm xmlns:a="http://schemas.openxmlformats.org/drawingml/2006/main">
          <a:off x="5538571" y="1186934"/>
          <a:ext cx="648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 dirty="0">
              <a:solidFill>
                <a:srgbClr val="002060"/>
              </a:solidFill>
              <a:latin typeface="PT Sans" panose="020B0503020203020204" pitchFamily="34" charset="0"/>
            </a:rPr>
            <a:t>26%</a:t>
          </a:r>
          <a:endParaRPr lang="fr-FR" sz="1800" b="1" dirty="0">
            <a:solidFill>
              <a:srgbClr val="002060"/>
            </a:solidFill>
            <a:latin typeface="PT Sans" panose="020B0503020203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0.12074</cdr:x>
      <cdr:y>0.31484</cdr:y>
    </cdr:from>
    <cdr:to>
      <cdr:x>0.24486</cdr:x>
      <cdr:y>0.52885</cdr:y>
    </cdr:to>
    <cdr:pic>
      <cdr:nvPicPr>
        <cdr:cNvPr id="2" name="Graphic 1" descr="Film strip with solid fill">
          <a:extLst xmlns:a="http://schemas.openxmlformats.org/drawingml/2006/main">
            <a:ext uri="{FF2B5EF4-FFF2-40B4-BE49-F238E27FC236}">
              <a16:creationId xmlns:a16="http://schemas.microsoft.com/office/drawing/2014/main" id="{22511287-999D-7579-91A9-9D98C4391E9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73739" y="1345240"/>
          <a:ext cx="1001029" cy="9144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0.1627</cdr:x>
      <cdr:y>0.38871</cdr:y>
    </cdr:from>
    <cdr:to>
      <cdr:x>0.19994</cdr:x>
      <cdr:y>0.4529</cdr:y>
    </cdr:to>
    <cdr:pic>
      <cdr:nvPicPr>
        <cdr:cNvPr id="3" name="Graphic 1" descr="Play with solid fill">
          <a:extLst xmlns:a="http://schemas.openxmlformats.org/drawingml/2006/main">
            <a:ext uri="{FF2B5EF4-FFF2-40B4-BE49-F238E27FC236}">
              <a16:creationId xmlns:a16="http://schemas.microsoft.com/office/drawing/2014/main" id="{C6A4A822-B868-1B9E-977D-051F053DFA4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12158" y="1660839"/>
          <a:ext cx="300372" cy="2743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0.11647</cdr:x>
      <cdr:y>0.54344</cdr:y>
    </cdr:from>
    <cdr:to>
      <cdr:x>0.24107</cdr:x>
      <cdr:y>0.61737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4BB8FA3-5E06-4031-D895-22861C79E493}"/>
            </a:ext>
          </a:extLst>
        </cdr:cNvPr>
        <cdr:cNvSpPr txBox="1"/>
      </cdr:nvSpPr>
      <cdr:spPr>
        <a:xfrm xmlns:a="http://schemas.openxmlformats.org/drawingml/2006/main">
          <a:off x="939289" y="2321962"/>
          <a:ext cx="1004927" cy="315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Streamer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0.44331</cdr:x>
      <cdr:y>0.3089</cdr:y>
    </cdr:from>
    <cdr:to>
      <cdr:x>0.55669</cdr:x>
      <cdr:y>0.5229</cdr:y>
    </cdr:to>
    <cdr:pic>
      <cdr:nvPicPr>
        <cdr:cNvPr id="5" name="Graphic 13" descr="Television with solid fill">
          <a:extLst xmlns:a="http://schemas.openxmlformats.org/drawingml/2006/main">
            <a:ext uri="{FF2B5EF4-FFF2-40B4-BE49-F238E27FC236}">
              <a16:creationId xmlns:a16="http://schemas.microsoft.com/office/drawing/2014/main" id="{3B9E3922-DA1E-8145-9EB3-FB1CD1435E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575248" y="1319840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0.76786</cdr:x>
      <cdr:y>0.30903</cdr:y>
    </cdr:from>
    <cdr:to>
      <cdr:x>0.88124</cdr:x>
      <cdr:y>0.52304</cdr:y>
    </cdr:to>
    <cdr:pic>
      <cdr:nvPicPr>
        <cdr:cNvPr id="6" name="Graphic 13" descr="Television with solid fill">
          <a:extLst xmlns:a="http://schemas.openxmlformats.org/drawingml/2006/main">
            <a:ext uri="{FF2B5EF4-FFF2-40B4-BE49-F238E27FC236}">
              <a16:creationId xmlns:a16="http://schemas.microsoft.com/office/drawing/2014/main" id="{3B9E3922-DA1E-8145-9EB3-FB1CD1435E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192688" y="1320420"/>
          <a:ext cx="914400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0.45701</cdr:x>
      <cdr:y>0.36405</cdr:y>
    </cdr:from>
    <cdr:to>
      <cdr:x>0.54299</cdr:x>
      <cdr:y>0.43591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E779BEE-F767-B8D3-E2D5-709EC3725FFF}"/>
            </a:ext>
          </a:extLst>
        </cdr:cNvPr>
        <cdr:cNvSpPr txBox="1"/>
      </cdr:nvSpPr>
      <cdr:spPr>
        <a:xfrm xmlns:a="http://schemas.openxmlformats.org/drawingml/2006/main">
          <a:off x="3685718" y="1555502"/>
          <a:ext cx="693460" cy="30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TV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0.78571</cdr:x>
      <cdr:y>0.36103</cdr:y>
    </cdr:from>
    <cdr:to>
      <cdr:x>0.8717</cdr:x>
      <cdr:y>0.43289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C89B3FD3-968C-3E2C-DF30-F3029A10FA4E}"/>
            </a:ext>
          </a:extLst>
        </cdr:cNvPr>
        <cdr:cNvSpPr txBox="1"/>
      </cdr:nvSpPr>
      <cdr:spPr>
        <a:xfrm xmlns:a="http://schemas.openxmlformats.org/drawingml/2006/main">
          <a:off x="6336704" y="1542591"/>
          <a:ext cx="693460" cy="30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TV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0.44686</cdr:x>
      <cdr:y>0.54938</cdr:y>
    </cdr:from>
    <cdr:to>
      <cdr:x>0.54935</cdr:x>
      <cdr:y>0.62124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DB98A6C-3A7F-8C60-E32F-93572699C2AA}"/>
            </a:ext>
          </a:extLst>
        </cdr:cNvPr>
        <cdr:cNvSpPr txBox="1"/>
      </cdr:nvSpPr>
      <cdr:spPr>
        <a:xfrm xmlns:a="http://schemas.openxmlformats.org/drawingml/2006/main">
          <a:off x="3603850" y="2347347"/>
          <a:ext cx="826624" cy="30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Private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0.75</cdr:x>
      <cdr:y>0.53989</cdr:y>
    </cdr:from>
    <cdr:to>
      <cdr:x>0.89575</cdr:x>
      <cdr:y>0.67595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7A67113-84B6-485E-65CF-138F495BBB1B}"/>
            </a:ext>
          </a:extLst>
        </cdr:cNvPr>
        <cdr:cNvSpPr txBox="1"/>
      </cdr:nvSpPr>
      <cdr:spPr>
        <a:xfrm xmlns:a="http://schemas.openxmlformats.org/drawingml/2006/main">
          <a:off x="6048672" y="2306828"/>
          <a:ext cx="1175442" cy="581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err="1">
              <a:solidFill>
                <a:schemeClr val="bg2"/>
              </a:solidFill>
              <a:latin typeface="PT Sans" panose="020B0503020203020204" pitchFamily="34" charset="0"/>
            </a:rPr>
            <a:t>Öffentlich-rechtliche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0.16532</cdr:x>
      <cdr:y>0.53201</cdr:y>
    </cdr:from>
    <cdr:to>
      <cdr:x>0.36063</cdr:x>
      <cdr:y>0.6117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CBB6EC-571D-8CA2-3882-C4B78EBBBA8B}"/>
            </a:ext>
          </a:extLst>
        </cdr:cNvPr>
        <cdr:cNvSpPr txBox="1"/>
      </cdr:nvSpPr>
      <cdr:spPr>
        <a:xfrm xmlns:a="http://schemas.openxmlformats.org/drawingml/2006/main">
          <a:off x="1238057" y="2234819"/>
          <a:ext cx="1462622" cy="33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err="1">
              <a:solidFill>
                <a:schemeClr val="bg2"/>
              </a:solidFill>
              <a:latin typeface="PT Sans" panose="020B0503020203020204" pitchFamily="34" charset="0"/>
            </a:rPr>
            <a:t>Koproduktion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  <cdr:relSizeAnchor xmlns:cdr="http://schemas.openxmlformats.org/drawingml/2006/chartDrawing">
    <cdr:from>
      <cdr:x>0.64713</cdr:x>
      <cdr:y>0.49216</cdr:y>
    </cdr:from>
    <cdr:to>
      <cdr:x>0.84244</cdr:x>
      <cdr:y>0.57185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BB88159-72D7-32E3-527A-66DEB79F97D1}"/>
            </a:ext>
          </a:extLst>
        </cdr:cNvPr>
        <cdr:cNvSpPr txBox="1"/>
      </cdr:nvSpPr>
      <cdr:spPr>
        <a:xfrm xmlns:a="http://schemas.openxmlformats.org/drawingml/2006/main">
          <a:off x="4846240" y="2067430"/>
          <a:ext cx="1462622" cy="33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1" dirty="0" err="1">
              <a:solidFill>
                <a:schemeClr val="bg2"/>
              </a:solidFill>
              <a:latin typeface="PT Sans" panose="020B0503020203020204" pitchFamily="34" charset="0"/>
            </a:rPr>
            <a:t>Keine</a:t>
          </a:r>
          <a:r>
            <a:rPr lang="en-GB" sz="1600" b="1" dirty="0">
              <a:solidFill>
                <a:schemeClr val="bg2"/>
              </a:solidFill>
              <a:latin typeface="PT Sans" panose="020B0503020203020204" pitchFamily="34" charset="0"/>
            </a:rPr>
            <a:t> </a:t>
          </a:r>
          <a:r>
            <a:rPr lang="en-GB" sz="1600" b="1" dirty="0" err="1">
              <a:solidFill>
                <a:schemeClr val="bg2"/>
              </a:solidFill>
              <a:latin typeface="PT Sans" panose="020B0503020203020204" pitchFamily="34" charset="0"/>
            </a:rPr>
            <a:t>Koproduktion</a:t>
          </a:r>
          <a:endParaRPr lang="fr-FR" sz="1600" b="1" dirty="0">
            <a:solidFill>
              <a:schemeClr val="bg2"/>
            </a:solidFill>
            <a:latin typeface="PT Sans" panose="020B0503020203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8278C-2140-4EF5-94D4-9E5CEF089E27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7B79-2647-4EC0-8DEF-15BADF37A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24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2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2452-4AA9-4DB3-BF85-7017BF2531D0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3725" y="744538"/>
            <a:ext cx="56324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6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0266-3012-4D8F-9DA8-26C930855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9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495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0989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6486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1983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7478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2972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8466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3965" algn="l" defTabSz="9709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3725" y="744538"/>
            <a:ext cx="5632450" cy="3719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1F733-289A-49E6-A6E0-516352A61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2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5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26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7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9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9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C5F1A-3908-497A-A8DF-865BCE0F8B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4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2118" y="1890240"/>
            <a:ext cx="8109744" cy="1350585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7683" y="3307917"/>
            <a:ext cx="6678613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48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273110" y="363369"/>
            <a:ext cx="1224839" cy="12349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2" y="580305"/>
            <a:ext cx="3798001" cy="12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blue">
    <p:bg>
      <p:bgPr>
        <a:solidFill>
          <a:srgbClr val="2F3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946901" y="630114"/>
            <a:ext cx="355454" cy="2160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8226821" y="4597181"/>
            <a:ext cx="1224136" cy="13681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88" rIns="91377" bIns="45688" rtlCol="0" anchor="ctr"/>
          <a:lstStyle/>
          <a:p>
            <a:pPr algn="ctr"/>
            <a:endParaRPr lang="en-GB"/>
          </a:p>
        </p:txBody>
      </p:sp>
      <p:pic>
        <p:nvPicPr>
          <p:cNvPr id="6" name="Picture 2" descr="C:\Users\mpichaud\Desktop\_Archives Altran\OBS\Logo\Logotype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352" y="5526658"/>
            <a:ext cx="773872" cy="6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4"/>
            <a:ext cx="9540875" cy="414094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29" tIns="20229" rIns="20229" bIns="20229" numCol="1" spcCol="40456" rtlCol="0" anchor="ctr">
            <a:noAutofit/>
          </a:bodyPr>
          <a:lstStyle/>
          <a:p>
            <a:pPr algn="ctr" defTabSz="328721" fontAlgn="auto" hangingPunct="0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78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2370" y="570257"/>
            <a:ext cx="6021461" cy="264629"/>
          </a:xfrm>
        </p:spPr>
        <p:txBody>
          <a:bodyPr anchor="ctr">
            <a:noAutofit/>
          </a:bodyPr>
          <a:lstStyle>
            <a:lvl1pPr marL="0" indent="0" algn="r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042370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602" y="91964"/>
            <a:ext cx="1698423" cy="414488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1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465">
          <p15:clr>
            <a:srgbClr val="FBAE40"/>
          </p15:clr>
        </p15:guide>
        <p15:guide id="3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 shading">
    <p:bg>
      <p:bgPr>
        <a:gradFill>
          <a:gsLst>
            <a:gs pos="0">
              <a:schemeClr val="bg1"/>
            </a:gs>
            <a:gs pos="100000">
              <a:srgbClr val="DBDBD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1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760">
          <p15:clr>
            <a:srgbClr val="FBAE40"/>
          </p15:clr>
        </p15:guide>
        <p15:guide id="4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97840" y="5305304"/>
            <a:ext cx="1143035" cy="995484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638" y="91964"/>
            <a:ext cx="1698423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9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 shading">
    <p:bg>
      <p:bgPr>
        <a:gradFill>
          <a:gsLst>
            <a:gs pos="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2616"/>
            <a:ext cx="1139488" cy="99236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</p:spPr>
        <p:txBody>
          <a:bodyPr anchor="ctr"/>
          <a:lstStyle>
            <a:lvl1pPr algn="ctr">
              <a:defRPr sz="1103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rgbClr val="2F3A46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rgbClr val="2F3A46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 b="19440"/>
          <a:stretch/>
        </p:blipFill>
        <p:spPr>
          <a:xfrm>
            <a:off x="8401387" y="5308428"/>
            <a:ext cx="1139488" cy="9923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342410" y="5730531"/>
            <a:ext cx="458305" cy="403552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0" b="1" dirty="0">
                <a:latin typeface="GeosansLight" panose="02000603020000020003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410" y="5730531"/>
            <a:ext cx="458305" cy="358714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3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88639" y="570257"/>
            <a:ext cx="6021461" cy="264629"/>
          </a:xfrm>
        </p:spPr>
        <p:txBody>
          <a:bodyPr anchor="ctr">
            <a:noAutofit/>
          </a:bodyPr>
          <a:lstStyle>
            <a:lvl1pPr marL="0" indent="0" algn="l">
              <a:buNone/>
              <a:defRPr sz="1470" cap="small" baseline="0">
                <a:solidFill>
                  <a:schemeClr val="bg1"/>
                </a:solidFill>
                <a:latin typeface="+mj-lt"/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88639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4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277" y="91964"/>
            <a:ext cx="1704784" cy="4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13107" y="140024"/>
            <a:ext cx="8189252" cy="5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113107" y="980125"/>
            <a:ext cx="8189252" cy="4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7099578" y="541905"/>
            <a:ext cx="2226203" cy="3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100" tIns="48548" rIns="97100" bIns="48548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970989">
              <a:defRPr/>
            </a:pPr>
            <a:fld id="{4143B53F-63C1-437B-AA98-77A170E1C94A}" type="slidenum">
              <a:rPr lang="en-US" altLang="fr-FR" sz="1300" smtClean="0">
                <a:solidFill>
                  <a:srgbClr val="ABACB5"/>
                </a:solidFill>
              </a:rPr>
              <a:pPr algn="r" defTabSz="970989">
                <a:defRPr/>
              </a:pPr>
              <a:t>‹#›</a:t>
            </a:fld>
            <a:endParaRPr lang="en-US" altLang="fr-FR" sz="1300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120469"/>
            <a:ext cx="9540875" cy="240908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0229" tIns="20229" rIns="20229" bIns="20229" numCol="1" spcCol="40456" rtlCol="0" anchor="ctr">
            <a:spAutoFit/>
          </a:bodyPr>
          <a:lstStyle/>
          <a:p>
            <a:pPr marL="0" marR="0" indent="0" algn="ctr" defTabSz="32872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11" y="5085548"/>
            <a:ext cx="987369" cy="8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79" r:id="rId4"/>
  </p:sldLayoutIdLst>
  <p:hf hdr="0" ftr="0" dt="0"/>
  <p:txStyles>
    <p:titleStyle>
      <a:lvl1pPr algn="l" defTabSz="485495" rtl="0" eaLnBrk="1" fontAlgn="base" hangingPunct="1">
        <a:spcBef>
          <a:spcPct val="0"/>
        </a:spcBef>
        <a:spcAft>
          <a:spcPct val="0"/>
        </a:spcAft>
        <a:defRPr sz="2900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85495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970989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456486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941983" algn="l" defTabSz="485495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364121" indent="-364121" algn="l" defTabSz="485495" rtl="0" eaLnBrk="1" fontAlgn="base" hangingPunct="1">
        <a:spcBef>
          <a:spcPct val="20000"/>
        </a:spcBef>
        <a:spcAft>
          <a:spcPct val="0"/>
        </a:spcAft>
        <a:defRPr sz="2300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788931" indent="-303435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1213739" indent="-242749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699236" indent="-242749" algn="l" defTabSz="4854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2184730" indent="-242749" algn="l" defTabSz="485495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3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670225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5718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216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711" indent="-242749" algn="l" defTabSz="4854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5495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0989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486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983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478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972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466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5" algn="l" defTabSz="4854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42370" y="2826"/>
            <a:ext cx="6021461" cy="567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7044" y="1470184"/>
            <a:ext cx="8586788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943925" y="5324897"/>
            <a:ext cx="1713931" cy="26205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3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32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r" defTabSz="840151" rtl="0" eaLnBrk="1" latinLnBrk="0" hangingPunct="1">
        <a:spcBef>
          <a:spcPct val="0"/>
        </a:spcBef>
        <a:buNone/>
        <a:defRPr sz="1838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15057" indent="-315057" algn="l" defTabSz="840151" rtl="0" eaLnBrk="1" latinLnBrk="0" hangingPunct="1">
        <a:spcBef>
          <a:spcPct val="20000"/>
        </a:spcBef>
        <a:buFont typeface="Arial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2" indent="-262547" algn="l" defTabSz="840151" rtl="0" eaLnBrk="1" latinLnBrk="0" hangingPunct="1">
        <a:spcBef>
          <a:spcPct val="20000"/>
        </a:spcBef>
        <a:buFont typeface="Arial" pitchFamily="34" charset="0"/>
        <a:buChar char="–"/>
        <a:defRPr sz="2573" kern="1200">
          <a:solidFill>
            <a:schemeClr val="tx1"/>
          </a:solidFill>
          <a:latin typeface="+mn-lt"/>
          <a:ea typeface="+mn-ea"/>
          <a:cs typeface="+mn-cs"/>
        </a:defRPr>
      </a:lvl2pPr>
      <a:lvl3pPr marL="1050188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470264" indent="-210038" algn="l" defTabSz="840151" rtl="0" eaLnBrk="1" latinLnBrk="0" hangingPunct="1">
        <a:spcBef>
          <a:spcPct val="20000"/>
        </a:spcBef>
        <a:buFont typeface="Arial" pitchFamily="34" charset="0"/>
        <a:buChar char="–"/>
        <a:defRPr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90339" indent="-210038" algn="l" defTabSz="840151" rtl="0" eaLnBrk="1" latinLnBrk="0" hangingPunct="1">
        <a:spcBef>
          <a:spcPct val="20000"/>
        </a:spcBef>
        <a:buFont typeface="Arial" pitchFamily="34" charset="0"/>
        <a:buChar char="»"/>
        <a:defRPr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10414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30490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150565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570641" indent="-210038" algn="l" defTabSz="840151" rtl="0" eaLnBrk="1" latinLnBrk="0" hangingPunct="1">
        <a:spcBef>
          <a:spcPct val="20000"/>
        </a:spcBef>
        <a:buFont typeface="Arial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bs.coe.int/" TargetMode="External"/><Relationship Id="rId5" Type="http://schemas.openxmlformats.org/officeDocument/2006/relationships/hyperlink" Target="https://www.linkedin.com/in/agnes-schneeberger/" TargetMode="Externa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hyperlink" Target="https://www.coe.i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bs.coe.int/" TargetMode="External"/><Relationship Id="rId5" Type="http://schemas.openxmlformats.org/officeDocument/2006/relationships/hyperlink" Target="https://www.linkedin.com/in/agnes-schneeberger/" TargetMode="External"/><Relationship Id="rId4" Type="http://schemas.openxmlformats.org/officeDocument/2006/relationships/hyperlink" Target="mailto:agnes.schneeberger@coe.in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hyperlink" Target="https://rm.coe.int/adaptations-av-fiction-production-june-2024-a-schneeberger/1680b004c1" TargetMode="External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4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hart" Target="../charts/chart5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0" y="5"/>
            <a:ext cx="9540875" cy="4201627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035959"/>
            <a:ext cx="9540875" cy="22648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r="4137"/>
          <a:stretch/>
        </p:blipFill>
        <p:spPr bwMode="auto">
          <a:xfrm flipH="1">
            <a:off x="2591" y="-8437"/>
            <a:ext cx="9540875" cy="42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0037" y="987345"/>
            <a:ext cx="5112568" cy="1082929"/>
          </a:xfrm>
          <a:prstGeom prst="rect">
            <a:avLst/>
          </a:prstGeom>
        </p:spPr>
        <p:txBody>
          <a:bodyPr wrap="square" lIns="97100" tIns="48548" rIns="97100" bIns="48548">
            <a:spAutoFit/>
          </a:bodyPr>
          <a:lstStyle/>
          <a:p>
            <a:pPr marL="271463" indent="-271463"/>
            <a:r>
              <a:rPr lang="en-GB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</a:t>
            </a:r>
            <a:r>
              <a:rPr lang="en-GB" sz="32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Verfilmungen</a:t>
            </a:r>
            <a:r>
              <a:rPr lang="en-GB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 in </a:t>
            </a:r>
            <a:r>
              <a:rPr lang="en-GB" sz="32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Europäischer</a:t>
            </a:r>
            <a:r>
              <a:rPr lang="en-GB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 TV-</a:t>
            </a:r>
            <a:r>
              <a:rPr lang="en-GB" sz="32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endParaRPr lang="en-GB" sz="24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2051" name="Picture 3" descr="C:\Users\mpichaud\Desktop\_Archives Altran\OBS\PowerPoint\Images\Ellip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2" y="490256"/>
            <a:ext cx="1759153" cy="23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2862" y="3262599"/>
            <a:ext cx="5400600" cy="836708"/>
          </a:xfrm>
          <a:prstGeom prst="rect">
            <a:avLst/>
          </a:prstGeom>
        </p:spPr>
        <p:txBody>
          <a:bodyPr wrap="square" lIns="97100" tIns="48548" rIns="97100" bIns="48548">
            <a:spAutoFit/>
          </a:bodyPr>
          <a:lstStyle/>
          <a:p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Deutsch-</a:t>
            </a:r>
            <a:r>
              <a:rPr lang="en-US" altLang="fr-FR" sz="1600" dirty="0" err="1">
                <a:solidFill>
                  <a:schemeClr val="bg2"/>
                </a:solidFill>
                <a:latin typeface="PT Sans" panose="020B0503020203020204" pitchFamily="34" charset="0"/>
              </a:rPr>
              <a:t>Französisches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r>
              <a:rPr lang="en-US" altLang="fr-FR" sz="1600" dirty="0" err="1">
                <a:solidFill>
                  <a:schemeClr val="bg2"/>
                </a:solidFill>
                <a:latin typeface="PT Sans" panose="020B0503020203020204" pitchFamily="34" charset="0"/>
              </a:rPr>
              <a:t>Filmtreffen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 2024</a:t>
            </a:r>
            <a:b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de-DE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IP im Fokus: Vom Skript zum Film und darüber hinaus</a:t>
            </a:r>
            <a:b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20 November 2024 @ Alte </a:t>
            </a:r>
            <a:r>
              <a:rPr lang="en-US" altLang="fr-FR" sz="1600" dirty="0" err="1">
                <a:solidFill>
                  <a:schemeClr val="bg2"/>
                </a:solidFill>
                <a:latin typeface="PT Sans" panose="020B0503020203020204" pitchFamily="34" charset="0"/>
              </a:rPr>
              <a:t>Münze</a:t>
            </a:r>
            <a:r>
              <a:rPr lang="en-US" altLang="fr-FR" sz="1600" dirty="0">
                <a:solidFill>
                  <a:schemeClr val="bg2"/>
                </a:solidFill>
                <a:latin typeface="PT Sans" panose="020B0503020203020204" pitchFamily="34" charset="0"/>
              </a:rPr>
              <a:t>, Berlin</a:t>
            </a:r>
            <a:endParaRPr lang="fr-FR" sz="16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ZoneTexte 7"/>
          <p:cNvSpPr txBox="1"/>
          <p:nvPr/>
        </p:nvSpPr>
        <p:spPr>
          <a:xfrm>
            <a:off x="449957" y="5301987"/>
            <a:ext cx="4846036" cy="584711"/>
          </a:xfrm>
          <a:prstGeom prst="rect">
            <a:avLst/>
          </a:prstGeom>
          <a:noFill/>
        </p:spPr>
        <p:txBody>
          <a:bodyPr wrap="square" lIns="91377" tIns="45688" rIns="91377" bIns="45688" rtlCol="0">
            <a:spAutoFit/>
          </a:bodyPr>
          <a:lstStyle/>
          <a:p>
            <a:r>
              <a:rPr lang="en-US" sz="1600" b="1" dirty="0">
                <a:solidFill>
                  <a:srgbClr val="11456E"/>
                </a:solidFill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Agnes Schneeberger</a:t>
            </a:r>
            <a:endParaRPr lang="en-US" sz="1600" b="1" dirty="0">
              <a:solidFill>
                <a:srgbClr val="11456E"/>
              </a:solidFill>
              <a:latin typeface="PT Sans" panose="020B0503020203020204" pitchFamily="34" charset="0"/>
            </a:endParaRPr>
          </a:p>
          <a:p>
            <a:r>
              <a:rPr lang="de-DE" sz="1600" dirty="0">
                <a:solidFill>
                  <a:srgbClr val="11456E"/>
                </a:solidFill>
                <a:latin typeface="PT Sans" panose="020B0503020203020204" pitchFamily="34" charset="0"/>
              </a:rPr>
              <a:t>Analystin - Fernsehen und audiovisuelle Abrufdienste</a:t>
            </a:r>
          </a:p>
        </p:txBody>
      </p:sp>
      <p:pic>
        <p:nvPicPr>
          <p:cNvPr id="2" name="Picture 1" descr="A black screen with blue tex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35F5B43-B9B2-B51D-6CE6-CDEC9DE7D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533" y="5310634"/>
            <a:ext cx="3575234" cy="7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910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0800000" flipV="1">
            <a:off x="-1206226" y="0"/>
            <a:ext cx="12169351" cy="63007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00" tIns="48548" rIns="97100" bIns="48548" rtlCol="0" anchor="ctr"/>
          <a:lstStyle/>
          <a:p>
            <a:pPr algn="ctr"/>
            <a:endParaRPr lang="fr-FR"/>
          </a:p>
        </p:txBody>
      </p:sp>
      <p:sp>
        <p:nvSpPr>
          <p:cNvPr id="5" name="Shape 3026"/>
          <p:cNvSpPr/>
          <p:nvPr/>
        </p:nvSpPr>
        <p:spPr>
          <a:xfrm>
            <a:off x="233933" y="630114"/>
            <a:ext cx="8928992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ctr"/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algn="ctr"/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Contact –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Agnes Schneeberger,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agnes.schneeberger@coe.int</a:t>
            </a: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European Television and VOD Markets Analyst at the European Audiovisual Observatory of the Council of Europe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https://www.linkedin.com/in/agnes-schneeberger/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1" dirty="0" err="1">
                <a:solidFill>
                  <a:srgbClr val="0070C0"/>
                </a:solidFill>
                <a:latin typeface="PT Sans" panose="020B0503020203020204" pitchFamily="34" charset="0"/>
              </a:rPr>
              <a:t>Organisation</a:t>
            </a:r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 – 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European Audiovisual Observatory, 76, Allée de la </a:t>
            </a:r>
            <a:r>
              <a:rPr lang="en-US" sz="1200" b="0" dirty="0" err="1">
                <a:solidFill>
                  <a:schemeClr val="bg2"/>
                </a:solidFill>
                <a:latin typeface="PT Sans" panose="020B0503020203020204" pitchFamily="34" charset="0"/>
              </a:rPr>
              <a:t>Robertsau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, 67000 Strasbourg, France</a:t>
            </a:r>
          </a:p>
          <a:p>
            <a:pPr marL="0" indent="0" algn="ctr"/>
            <a:r>
              <a:rPr lang="de-DE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Tel. : +33 (0)3 90 21 60 00</a:t>
            </a:r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www.obs.coe.int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</a:t>
            </a: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 </a:t>
            </a:r>
            <a:endParaRPr lang="en-GB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endParaRPr lang="en-US" sz="1200" b="0" dirty="0">
              <a:solidFill>
                <a:schemeClr val="bg2"/>
              </a:solidFill>
              <a:latin typeface="PT Sans" panose="020B0503020203020204" pitchFamily="34" charset="0"/>
            </a:endParaRPr>
          </a:p>
          <a:p>
            <a:pPr marL="0" indent="0" algn="ctr"/>
            <a:r>
              <a:rPr lang="en-US" sz="1200" b="1" dirty="0">
                <a:solidFill>
                  <a:srgbClr val="0070C0"/>
                </a:solidFill>
                <a:latin typeface="PT Sans" panose="020B0503020203020204" pitchFamily="34" charset="0"/>
              </a:rPr>
              <a:t>Disclaimer: </a:t>
            </a:r>
          </a:p>
          <a:p>
            <a:pPr marL="0" indent="0" algn="ctr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Opinions expressed in this presentation are personal and do not necessarily represent the views of the European Audiovisual Observatory, its Members or the Council of Europe.</a:t>
            </a:r>
          </a:p>
        </p:txBody>
      </p:sp>
    </p:spTree>
    <p:extLst>
      <p:ext uri="{BB962C8B-B14F-4D97-AF65-F5344CB8AC3E}">
        <p14:creationId xmlns:p14="http://schemas.microsoft.com/office/powerpoint/2010/main" val="429308921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9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Verfilmungen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in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Europäischer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Methodik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&amp;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Terminologie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593973" y="55810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Pilotstudie (Juni 2024):</a:t>
            </a:r>
            <a:b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</a:b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'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Adaptations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audiovisual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fiction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2400" b="1" dirty="0" err="1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Europe</a:t>
            </a:r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'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685" y="4363384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1886" y="4368053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6" name="Graphic 35" descr="Television with solid fill">
            <a:extLst>
              <a:ext uri="{FF2B5EF4-FFF2-40B4-BE49-F238E27FC236}">
                <a16:creationId xmlns:a16="http://schemas.microsoft.com/office/drawing/2014/main" id="{42D466E6-CAD6-4270-66C7-DFF30514AA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1447" y="2538243"/>
            <a:ext cx="914400" cy="91440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3D260-5832-DE17-73D6-0A101C372F41}"/>
              </a:ext>
            </a:extLst>
          </p:cNvPr>
          <p:cNvSpPr txBox="1"/>
          <p:nvPr/>
        </p:nvSpPr>
        <p:spPr>
          <a:xfrm>
            <a:off x="3618309" y="443139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Bücher, Theaterstücke, Comics, Blogs, Mangas, Videospiele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D557B-F057-5E85-AD19-FB646F226236}"/>
              </a:ext>
            </a:extLst>
          </p:cNvPr>
          <p:cNvSpPr txBox="1"/>
          <p:nvPr/>
        </p:nvSpPr>
        <p:spPr>
          <a:xfrm>
            <a:off x="3618309" y="1844958"/>
            <a:ext cx="470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Titel Europäischer TV-Fiktion (2015-2022)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7CA2D-457C-C4B0-2672-D07D85F041EB}"/>
              </a:ext>
            </a:extLst>
          </p:cNvPr>
          <p:cNvSpPr txBox="1"/>
          <p:nvPr/>
        </p:nvSpPr>
        <p:spPr>
          <a:xfrm>
            <a:off x="3618309" y="351217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EU-27, das Vereinigte Königreich, Norwegen, die  Schweiz und Island</a:t>
            </a:r>
            <a:endParaRPr lang="en-GB" sz="18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pic>
        <p:nvPicPr>
          <p:cNvPr id="17" name="Graphic 16" descr="Europe with solid fill">
            <a:extLst>
              <a:ext uri="{FF2B5EF4-FFF2-40B4-BE49-F238E27FC236}">
                <a16:creationId xmlns:a16="http://schemas.microsoft.com/office/drawing/2014/main" id="{5114BCFF-8AB9-CB12-D57A-86139176BA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5293" y="3343448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9C3B5-C466-DDDD-601D-F4562095138A}"/>
              </a:ext>
            </a:extLst>
          </p:cNvPr>
          <p:cNvSpPr txBox="1"/>
          <p:nvPr/>
        </p:nvSpPr>
        <p:spPr>
          <a:xfrm>
            <a:off x="3618308" y="2637046"/>
            <a:ext cx="56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Fiktionale Live-Action-Fernsehfilme und–Serien</a:t>
            </a: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 von</a:t>
            </a:r>
            <a:r>
              <a:rPr lang="de-DE" sz="1800" b="1" dirty="0">
                <a:solidFill>
                  <a:srgbClr val="11456E"/>
                </a:solidFill>
                <a:latin typeface="PT Sans" panose="020B0503020203020204" pitchFamily="34" charset="0"/>
              </a:rPr>
              <a:t> Fernsehsendern oder Abrufdiensten in Auftrag gegeben</a:t>
            </a:r>
          </a:p>
        </p:txBody>
      </p:sp>
      <p:pic>
        <p:nvPicPr>
          <p:cNvPr id="20" name="Graphic 19" descr="Television with solid fill">
            <a:extLst>
              <a:ext uri="{FF2B5EF4-FFF2-40B4-BE49-F238E27FC236}">
                <a16:creationId xmlns:a16="http://schemas.microsoft.com/office/drawing/2014/main" id="{5CF8DEC9-CAF7-D5CE-7F3F-D66EF5D8AA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30092" y="2434277"/>
            <a:ext cx="914400" cy="914400"/>
          </a:xfrm>
          <a:prstGeom prst="rect">
            <a:avLst/>
          </a:prstGeom>
        </p:spPr>
      </p:pic>
      <p:pic>
        <p:nvPicPr>
          <p:cNvPr id="22" name="Graphic 21" descr="Play with solid fill">
            <a:extLst>
              <a:ext uri="{FF2B5EF4-FFF2-40B4-BE49-F238E27FC236}">
                <a16:creationId xmlns:a16="http://schemas.microsoft.com/office/drawing/2014/main" id="{BF980610-5717-E564-9DBD-4500B40A9F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7341" y="2672286"/>
            <a:ext cx="365760" cy="3657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7D61BC-99F9-5A25-3D8C-34E0833A5273}"/>
              </a:ext>
            </a:extLst>
          </p:cNvPr>
          <p:cNvSpPr txBox="1"/>
          <p:nvPr/>
        </p:nvSpPr>
        <p:spPr>
          <a:xfrm>
            <a:off x="3618309" y="4864314"/>
            <a:ext cx="564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b="1" dirty="0">
                <a:solidFill>
                  <a:srgbClr val="11456E"/>
                </a:solidFill>
                <a:latin typeface="PT Sans" panose="020B0503020203020204" pitchFamily="34" charset="0"/>
              </a:rPr>
              <a:t>TV Filme, Serien </a:t>
            </a:r>
          </a:p>
        </p:txBody>
      </p:sp>
      <p:pic>
        <p:nvPicPr>
          <p:cNvPr id="25" name="Graphic 24" descr="Chevron arrows with solid fill">
            <a:extLst>
              <a:ext uri="{FF2B5EF4-FFF2-40B4-BE49-F238E27FC236}">
                <a16:creationId xmlns:a16="http://schemas.microsoft.com/office/drawing/2014/main" id="{7904B258-B472-D980-627C-C0FD1FEA7D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23039" y="4521367"/>
            <a:ext cx="640080" cy="640080"/>
          </a:xfrm>
          <a:prstGeom prst="rect">
            <a:avLst/>
          </a:prstGeom>
        </p:spPr>
      </p:pic>
      <p:pic>
        <p:nvPicPr>
          <p:cNvPr id="29" name="Graphic 28" descr="Monthly calendar with solid fill">
            <a:extLst>
              <a:ext uri="{FF2B5EF4-FFF2-40B4-BE49-F238E27FC236}">
                <a16:creationId xmlns:a16="http://schemas.microsoft.com/office/drawing/2014/main" id="{12A87A8B-546E-A558-E778-255CE64374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0092" y="1500228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85456C4-1638-98D1-4486-FD288B0C0CC8}"/>
              </a:ext>
            </a:extLst>
          </p:cNvPr>
          <p:cNvSpPr txBox="1"/>
          <p:nvPr/>
        </p:nvSpPr>
        <p:spPr>
          <a:xfrm>
            <a:off x="1624435" y="1844958"/>
            <a:ext cx="1368152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Zeitraum</a:t>
            </a:r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F307DB-E6AA-0305-A382-35C09E4D925F}"/>
              </a:ext>
            </a:extLst>
          </p:cNvPr>
          <p:cNvSpPr txBox="1"/>
          <p:nvPr/>
        </p:nvSpPr>
        <p:spPr>
          <a:xfrm>
            <a:off x="1624435" y="2710050"/>
            <a:ext cx="1529132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TV-</a:t>
            </a:r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0332A2-741B-D095-5CA3-660CC6E84DB7}"/>
              </a:ext>
            </a:extLst>
          </p:cNvPr>
          <p:cNvSpPr txBox="1"/>
          <p:nvPr/>
        </p:nvSpPr>
        <p:spPr>
          <a:xfrm>
            <a:off x="1657872" y="3583892"/>
            <a:ext cx="1368152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Länder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097F4B-B973-7EF5-9B5B-554F5F22453C}"/>
              </a:ext>
            </a:extLst>
          </p:cNvPr>
          <p:cNvSpPr txBox="1"/>
          <p:nvPr/>
        </p:nvSpPr>
        <p:spPr>
          <a:xfrm>
            <a:off x="1624435" y="4409064"/>
            <a:ext cx="1711325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Verfilmungen</a:t>
            </a:r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ABC3CB-7ECB-26EA-E970-FE28E754F996}"/>
              </a:ext>
            </a:extLst>
          </p:cNvPr>
          <p:cNvSpPr txBox="1"/>
          <p:nvPr/>
        </p:nvSpPr>
        <p:spPr>
          <a:xfrm>
            <a:off x="1624434" y="4854368"/>
            <a:ext cx="1711325" cy="369332"/>
          </a:xfrm>
          <a:prstGeom prst="rect">
            <a:avLst/>
          </a:prstGeom>
          <a:solidFill>
            <a:srgbClr val="11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Remakes =</a:t>
            </a:r>
            <a:r>
              <a:rPr lang="en-GB" b="1" dirty="0">
                <a:solidFill>
                  <a:srgbClr val="FFFF00"/>
                </a:solidFill>
                <a:latin typeface="PT Sans" panose="020B0503020203020204" pitchFamily="34" charset="0"/>
              </a:rPr>
              <a:t> </a:t>
            </a:r>
            <a:endParaRPr lang="fr-FR" b="1" dirty="0">
              <a:solidFill>
                <a:srgbClr val="FFFF00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9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9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Verfilmungen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in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Europäischer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Gesamtanteil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593973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12% sind Remakes &amp; Verfilmungen.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2685" y="4363384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1886" y="4368053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6" name="Graphic 35" descr="Television with solid fill">
            <a:extLst>
              <a:ext uri="{FF2B5EF4-FFF2-40B4-BE49-F238E27FC236}">
                <a16:creationId xmlns:a16="http://schemas.microsoft.com/office/drawing/2014/main" id="{42D466E6-CAD6-4270-66C7-DFF30514AA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1447" y="2538243"/>
            <a:ext cx="914400" cy="91440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1890116" y="1414041"/>
            <a:ext cx="5760641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rgbClr val="11456E"/>
                </a:solidFill>
              </a:rPr>
              <a:t>Anteil</a:t>
            </a:r>
            <a:r>
              <a:rPr lang="en-GB" sz="1600" dirty="0">
                <a:solidFill>
                  <a:srgbClr val="11456E"/>
                </a:solidFill>
              </a:rPr>
              <a:t> von Remakes &amp; </a:t>
            </a:r>
            <a:r>
              <a:rPr lang="en-GB" sz="1600" dirty="0" err="1">
                <a:solidFill>
                  <a:srgbClr val="11456E"/>
                </a:solidFill>
              </a:rPr>
              <a:t>Verfilmungen</a:t>
            </a:r>
            <a:r>
              <a:rPr lang="en-GB" sz="1600" dirty="0">
                <a:solidFill>
                  <a:srgbClr val="11456E"/>
                </a:solidFill>
              </a:rPr>
              <a:t> an TV-</a:t>
            </a:r>
            <a:r>
              <a:rPr lang="en-GB" sz="1600" dirty="0" err="1">
                <a:solidFill>
                  <a:srgbClr val="11456E"/>
                </a:solidFill>
              </a:rPr>
              <a:t>Fiktion</a:t>
            </a:r>
            <a:r>
              <a:rPr lang="en-GB" sz="1600" dirty="0">
                <a:solidFill>
                  <a:srgbClr val="11456E"/>
                </a:solidFill>
              </a:rPr>
              <a:t> (2015-2022)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45C7912-95A4-ADFE-1E69-A927F0596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222459"/>
              </p:ext>
            </p:extLst>
          </p:nvPr>
        </p:nvGraphicFramePr>
        <p:xfrm>
          <a:off x="1588905" y="20499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4FC149A-C36C-D074-66FD-531EC2E342DA}"/>
              </a:ext>
            </a:extLst>
          </p:cNvPr>
          <p:cNvSpPr txBox="1"/>
          <p:nvPr/>
        </p:nvSpPr>
        <p:spPr>
          <a:xfrm>
            <a:off x="5408355" y="2942499"/>
            <a:ext cx="239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  <a:latin typeface="PT Sans" panose="020B0503020203020204" pitchFamily="34" charset="0"/>
              </a:rPr>
              <a:t>Remakes &amp; </a:t>
            </a:r>
            <a:r>
              <a:rPr lang="en-GB" sz="2400" b="1" dirty="0" err="1">
                <a:solidFill>
                  <a:srgbClr val="00B0F0"/>
                </a:solidFill>
                <a:latin typeface="PT Sans" panose="020B0503020203020204" pitchFamily="34" charset="0"/>
              </a:rPr>
              <a:t>Verfilmungen</a:t>
            </a:r>
            <a:endParaRPr lang="en-GB" sz="2400" b="1" dirty="0">
              <a:solidFill>
                <a:srgbClr val="00B0F0"/>
              </a:solidFill>
              <a:latin typeface="PT Sans" panose="020B0503020203020204" pitchFamily="34" charset="0"/>
            </a:endParaRPr>
          </a:p>
          <a:p>
            <a:pPr algn="ctr"/>
            <a:r>
              <a:rPr lang="en-GB" sz="2400" b="1" dirty="0">
                <a:solidFill>
                  <a:srgbClr val="00B0F0"/>
                </a:solidFill>
                <a:latin typeface="PT Sans" panose="020B0503020203020204" pitchFamily="34" charset="0"/>
              </a:rPr>
              <a:t>12%</a:t>
            </a:r>
            <a:endParaRPr lang="fr-FR" sz="2400" b="1" dirty="0">
              <a:solidFill>
                <a:srgbClr val="00B0F0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101" y="16867"/>
            <a:ext cx="919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Verfilmungen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in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Europäischer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Fiktion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Originalquellen</a:t>
            </a:r>
            <a:endParaRPr lang="en-US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6C926-3D50-43AE-84B9-305AFE16B57D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11A5A-7E44-838B-0E7F-EE03C9A5F198}"/>
              </a:ext>
            </a:extLst>
          </p:cNvPr>
          <p:cNvSpPr txBox="1"/>
          <p:nvPr/>
        </p:nvSpPr>
        <p:spPr>
          <a:xfrm>
            <a:off x="809995" y="5228080"/>
            <a:ext cx="266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>
                <a:solidFill>
                  <a:srgbClr val="0C2F4C"/>
                </a:solidFill>
                <a:latin typeface="PT Sans" panose="020B0503020203020204" pitchFamily="34" charset="0"/>
              </a:rPr>
              <a:t>Sonstige</a:t>
            </a:r>
            <a:r>
              <a:rPr lang="en-GB" sz="1200" b="1" dirty="0">
                <a:solidFill>
                  <a:srgbClr val="0C2F4C"/>
                </a:solidFill>
                <a:latin typeface="PT Sans" panose="020B0503020203020204" pitchFamily="34" charset="0"/>
              </a:rPr>
              <a:t>: Blogs, Mangas, </a:t>
            </a:r>
            <a:r>
              <a:rPr lang="en-GB" sz="1200" b="1" dirty="0" err="1">
                <a:solidFill>
                  <a:srgbClr val="0C2F4C"/>
                </a:solidFill>
                <a:latin typeface="PT Sans" panose="020B0503020203020204" pitchFamily="34" charset="0"/>
              </a:rPr>
              <a:t>Videospiele</a:t>
            </a:r>
            <a:endParaRPr lang="fr-FR" sz="1200" b="1" dirty="0">
              <a:solidFill>
                <a:srgbClr val="0C2F4C"/>
              </a:solidFill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A8B33-760A-8970-2B91-71F8A99FC3CA}"/>
              </a:ext>
            </a:extLst>
          </p:cNvPr>
          <p:cNvSpPr txBox="1"/>
          <p:nvPr/>
        </p:nvSpPr>
        <p:spPr>
          <a:xfrm>
            <a:off x="593973" y="55810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Bücher und TV-Serien sind die beiden Hauptquellen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E5979579-F8A4-6452-6393-9B7FA4E8E7F2}"/>
                  </a:ext>
                </a:extLst>
              </p:cNvPr>
              <p:cNvGraphicFramePr/>
              <p:nvPr/>
            </p:nvGraphicFramePr>
            <p:xfrm>
              <a:off x="809995" y="1544347"/>
              <a:ext cx="7920882" cy="3720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E5979579-F8A4-6452-6393-9B7FA4E8E7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95" y="1544347"/>
                <a:ext cx="7920882" cy="3720723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Graphic 26" descr="Storytelling with solid fill">
            <a:extLst>
              <a:ext uri="{FF2B5EF4-FFF2-40B4-BE49-F238E27FC236}">
                <a16:creationId xmlns:a16="http://schemas.microsoft.com/office/drawing/2014/main" id="{7363AE3D-0CB3-D49C-1C28-DB83F76A1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2121" y="2947508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82E90D8-3555-4CAD-91A9-93D6B18BE295}"/>
              </a:ext>
            </a:extLst>
          </p:cNvPr>
          <p:cNvSpPr txBox="1"/>
          <p:nvPr/>
        </p:nvSpPr>
        <p:spPr>
          <a:xfrm>
            <a:off x="2538190" y="3222402"/>
            <a:ext cx="129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Bücher</a:t>
            </a:r>
            <a:endParaRPr lang="fr-FR" sz="2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30" name="Graphic 29" descr="Drama with solid fill">
            <a:extLst>
              <a:ext uri="{FF2B5EF4-FFF2-40B4-BE49-F238E27FC236}">
                <a16:creationId xmlns:a16="http://schemas.microsoft.com/office/drawing/2014/main" id="{0837806E-F0C2-0428-2BE7-F6E09714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2685" y="4363384"/>
            <a:ext cx="457200" cy="457200"/>
          </a:xfrm>
          <a:prstGeom prst="rect">
            <a:avLst/>
          </a:prstGeom>
        </p:spPr>
      </p:pic>
      <p:pic>
        <p:nvPicPr>
          <p:cNvPr id="32" name="Graphic 31" descr="Video camera with solid fill">
            <a:extLst>
              <a:ext uri="{FF2B5EF4-FFF2-40B4-BE49-F238E27FC236}">
                <a16:creationId xmlns:a16="http://schemas.microsoft.com/office/drawing/2014/main" id="{4C7A6E26-89D5-E799-74C1-F6545802F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1886" y="4368053"/>
            <a:ext cx="457200" cy="457200"/>
          </a:xfrm>
          <a:prstGeom prst="rect">
            <a:avLst/>
          </a:prstGeom>
        </p:spPr>
      </p:pic>
      <p:pic>
        <p:nvPicPr>
          <p:cNvPr id="34" name="Graphic 33" descr="Hero Female with solid fill">
            <a:extLst>
              <a:ext uri="{FF2B5EF4-FFF2-40B4-BE49-F238E27FC236}">
                <a16:creationId xmlns:a16="http://schemas.microsoft.com/office/drawing/2014/main" id="{5C040A9B-C131-EC97-E99B-2502FD178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87" y="4394359"/>
            <a:ext cx="274320" cy="274320"/>
          </a:xfrm>
          <a:prstGeom prst="rect">
            <a:avLst/>
          </a:prstGeom>
        </p:spPr>
      </p:pic>
      <p:pic>
        <p:nvPicPr>
          <p:cNvPr id="36" name="Graphic 35" descr="Television with solid fill">
            <a:extLst>
              <a:ext uri="{FF2B5EF4-FFF2-40B4-BE49-F238E27FC236}">
                <a16:creationId xmlns:a16="http://schemas.microsoft.com/office/drawing/2014/main" id="{42D466E6-CAD6-4270-66C7-DFF30514AA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11447" y="2538243"/>
            <a:ext cx="914400" cy="914400"/>
          </a:xfrm>
          <a:prstGeom prst="rect">
            <a:avLst/>
          </a:prstGeom>
        </p:spPr>
      </p:pic>
      <p:pic>
        <p:nvPicPr>
          <p:cNvPr id="38" name="Graphic 37" descr="Play with solid fill">
            <a:extLst>
              <a:ext uri="{FF2B5EF4-FFF2-40B4-BE49-F238E27FC236}">
                <a16:creationId xmlns:a16="http://schemas.microsoft.com/office/drawing/2014/main" id="{AD742BCE-01AE-D1B2-4D1D-C9E5397211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50758" y="2810348"/>
            <a:ext cx="274320" cy="2743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EDF760-6718-B184-DBA7-D1FC99270717}"/>
              </a:ext>
            </a:extLst>
          </p:cNvPr>
          <p:cNvSpPr txBox="1"/>
          <p:nvPr/>
        </p:nvSpPr>
        <p:spPr>
          <a:xfrm>
            <a:off x="7176660" y="2221786"/>
            <a:ext cx="11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PT Sans" panose="020B0503020203020204" pitchFamily="34" charset="0"/>
              </a:rPr>
              <a:t>TV-</a:t>
            </a:r>
            <a:r>
              <a:rPr lang="en-GB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endParaRPr lang="fr-FR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743910-09A6-A441-F2A2-331ACC4E8AF7}"/>
              </a:ext>
            </a:extLst>
          </p:cNvPr>
          <p:cNvSpPr txBox="1"/>
          <p:nvPr/>
        </p:nvSpPr>
        <p:spPr>
          <a:xfrm>
            <a:off x="8215798" y="4659789"/>
            <a:ext cx="589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Comics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87B3A5-A4C9-F218-0792-23B4BF463BDD}"/>
              </a:ext>
            </a:extLst>
          </p:cNvPr>
          <p:cNvSpPr txBox="1">
            <a:spLocks/>
          </p:cNvSpPr>
          <p:nvPr/>
        </p:nvSpPr>
        <p:spPr>
          <a:xfrm>
            <a:off x="1890116" y="1240602"/>
            <a:ext cx="5760641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rgbClr val="11456E"/>
                </a:solidFill>
              </a:rPr>
              <a:t>Originalquellen</a:t>
            </a:r>
            <a:r>
              <a:rPr lang="en-GB" sz="1600" dirty="0">
                <a:solidFill>
                  <a:srgbClr val="11456E"/>
                </a:solidFill>
              </a:rPr>
              <a:t> von Remakes &amp; </a:t>
            </a:r>
            <a:r>
              <a:rPr lang="en-GB" sz="1600" dirty="0" err="1">
                <a:solidFill>
                  <a:srgbClr val="11456E"/>
                </a:solidFill>
              </a:rPr>
              <a:t>Verfilmungen</a:t>
            </a:r>
            <a:r>
              <a:rPr lang="en-GB" sz="1600" dirty="0">
                <a:solidFill>
                  <a:srgbClr val="11456E"/>
                </a:solidFill>
              </a:rPr>
              <a:t> (2015-2022)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28609-6904-AB6B-9472-99E4F3ED76BF}"/>
              </a:ext>
            </a:extLst>
          </p:cNvPr>
          <p:cNvSpPr txBox="1"/>
          <p:nvPr/>
        </p:nvSpPr>
        <p:spPr>
          <a:xfrm>
            <a:off x="6919889" y="4808102"/>
            <a:ext cx="62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Theater</a:t>
            </a:r>
            <a:r>
              <a:rPr lang="en-GB" sz="900" b="1" dirty="0">
                <a:solidFill>
                  <a:schemeClr val="bg2"/>
                </a:solidFill>
                <a:latin typeface="PT Sans" panose="020B0503020203020204" pitchFamily="34" charset="0"/>
              </a:rPr>
              <a:t>-</a:t>
            </a:r>
          </a:p>
          <a:p>
            <a:pPr algn="ctr"/>
            <a:r>
              <a:rPr lang="en-GB" sz="9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stücke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5314E-1A2E-D760-6B54-BB8148922EFB}"/>
              </a:ext>
            </a:extLst>
          </p:cNvPr>
          <p:cNvSpPr txBox="1"/>
          <p:nvPr/>
        </p:nvSpPr>
        <p:spPr>
          <a:xfrm>
            <a:off x="7650758" y="4831051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Filme</a:t>
            </a:r>
            <a:endParaRPr lang="fr-FR" sz="9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0C283-34BB-E9E1-6A69-7633B12D1B59}"/>
              </a:ext>
            </a:extLst>
          </p:cNvPr>
          <p:cNvSpPr txBox="1"/>
          <p:nvPr/>
        </p:nvSpPr>
        <p:spPr>
          <a:xfrm>
            <a:off x="8157674" y="4942878"/>
            <a:ext cx="589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Sonstige</a:t>
            </a:r>
            <a:endParaRPr lang="fr-FR" sz="8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5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09997" y="5581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Bücher sind national, TV-Serien international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161926" y="-8946"/>
            <a:ext cx="937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Verfilmungen in Europäischer TV-Fiktion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Herkunftsland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3B9E3922-DA1E-8145-9EB3-FB1CD143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217" y="293437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5221-1821-0D43-9839-BECF764FAC57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89E3D-A3C6-5752-DF48-F3ED99D5596B}"/>
              </a:ext>
            </a:extLst>
          </p:cNvPr>
          <p:cNvSpPr txBox="1">
            <a:spLocks/>
          </p:cNvSpPr>
          <p:nvPr/>
        </p:nvSpPr>
        <p:spPr>
          <a:xfrm>
            <a:off x="1314053" y="1173741"/>
            <a:ext cx="6782675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Originalbücher und TV-Serien nach Herkunftsland </a:t>
            </a:r>
            <a:r>
              <a:rPr lang="en-GB" sz="1600" dirty="0">
                <a:solidFill>
                  <a:srgbClr val="11456E"/>
                </a:solidFill>
              </a:rPr>
              <a:t>(2015-2022)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CAA906-3C2F-ADE9-6149-D24944112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46433"/>
              </p:ext>
            </p:extLst>
          </p:nvPr>
        </p:nvGraphicFramePr>
        <p:xfrm>
          <a:off x="1242045" y="1541942"/>
          <a:ext cx="6984776" cy="420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624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9917" y="558106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Norwegische TV-Serie „SKAM“ mit meisten Remakes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161925" y="0"/>
            <a:ext cx="929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Verfilmungen in Europäischer TV-Fiktion –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Top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Remakes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6DDBDC-4C2A-B726-C541-B4D714DFF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21253"/>
              </p:ext>
            </p:extLst>
          </p:nvPr>
        </p:nvGraphicFramePr>
        <p:xfrm>
          <a:off x="1087276" y="1494209"/>
          <a:ext cx="7366321" cy="4320480"/>
        </p:xfrm>
        <a:graphic>
          <a:graphicData uri="http://schemas.openxmlformats.org/drawingml/2006/table">
            <a:tbl>
              <a:tblPr/>
              <a:tblGrid>
                <a:gridCol w="442799">
                  <a:extLst>
                    <a:ext uri="{9D8B030D-6E8A-4147-A177-3AD203B41FA5}">
                      <a16:colId xmlns:a16="http://schemas.microsoft.com/office/drawing/2014/main" val="4197172419"/>
                    </a:ext>
                  </a:extLst>
                </a:gridCol>
                <a:gridCol w="3816426">
                  <a:extLst>
                    <a:ext uri="{9D8B030D-6E8A-4147-A177-3AD203B41FA5}">
                      <a16:colId xmlns:a16="http://schemas.microsoft.com/office/drawing/2014/main" val="3191676251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3580526935"/>
                    </a:ext>
                  </a:extLst>
                </a:gridCol>
                <a:gridCol w="1929780">
                  <a:extLst>
                    <a:ext uri="{9D8B030D-6E8A-4147-A177-3AD203B41FA5}">
                      <a16:colId xmlns:a16="http://schemas.microsoft.com/office/drawing/2014/main" val="1082127556"/>
                    </a:ext>
                  </a:extLst>
                </a:gridCol>
              </a:tblGrid>
              <a:tr h="50828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Rang</a:t>
                      </a: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O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riginaltitel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 (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Jahr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Erstausstrahlung</a:t>
                      </a: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Herkunftsland</a:t>
                      </a: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 Original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Herkunftsland</a:t>
                      </a: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 Remake (</a:t>
                      </a:r>
                      <a:r>
                        <a:rPr lang="en-GB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Europ</a:t>
                      </a: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 panose="020B0503020203020204" pitchFamily="34" charset="0"/>
                        </a:rPr>
                        <a:t>. Länder)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7445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1.</a:t>
                      </a: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SKAM (2015)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BE, FR, DE, IT, NL, ES (6)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9519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2.</a:t>
                      </a: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e-IL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בטיפול</a:t>
                      </a: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BeTipul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In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Therapy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(2005)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CZ, FR, HU, IT, PT (5)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9513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2.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Liar (2017)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ES, FR, GR, IT (5)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78562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3.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Professor T. (2015)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CZ, DE, FR, UK (4)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3611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4.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Amar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después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de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amar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Love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After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Loving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(2017)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ES, GR, PT (3)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5634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4.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Bron /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Broen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The Bridge (2011)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GR, UK (3)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51815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4.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Polseres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Vermelles / The Red Band Society (2011)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549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FR, IT (3)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1941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The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Restless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Years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(1977)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DE, NL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75237"/>
                  </a:ext>
                </a:extLst>
              </a:tr>
              <a:tr h="32310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Mother (2010)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ES, FR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48747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Merlí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(2015)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FR, IT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9263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Gran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Hotel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/ Grand </a:t>
                      </a:r>
                      <a:r>
                        <a:rPr lang="fr-FR" sz="1400" b="1" i="0" u="none" strike="noStrike" dirty="0" err="1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Hotel</a:t>
                      </a:r>
                      <a:r>
                        <a:rPr lang="fr-FR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 (2011)</a:t>
                      </a: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FR, IT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57248"/>
                  </a:ext>
                </a:extLst>
              </a:tr>
              <a:tr h="3171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5.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Son / The End (2012)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11456E"/>
                          </a:solidFill>
                          <a:effectLst/>
                          <a:latin typeface="PT Sans" panose="020B0503020203020204" pitchFamily="34" charset="0"/>
                        </a:rPr>
                        <a:t>ES, NL (2)</a:t>
                      </a:r>
                      <a:endParaRPr lang="fr-FR" sz="1400" b="1" i="0" u="none" strike="noStrike" dirty="0">
                        <a:solidFill>
                          <a:srgbClr val="11456E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marL="8748" marR="8748" marT="8748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33744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B3661A9-D8C4-E04A-4F36-AB4473F9F3A6}"/>
              </a:ext>
            </a:extLst>
          </p:cNvPr>
          <p:cNvGrpSpPr/>
          <p:nvPr/>
        </p:nvGrpSpPr>
        <p:grpSpPr>
          <a:xfrm>
            <a:off x="5528461" y="2044448"/>
            <a:ext cx="250088" cy="250088"/>
            <a:chOff x="5198988" y="2102125"/>
            <a:chExt cx="833628" cy="8336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C14AEF-347D-C169-866B-06E5A0B21085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0" r="-4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15A780D-69BB-5E46-4B9C-BAD7CFF11FA6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66819A-F561-94AB-6C8A-2F7342D76B36}"/>
              </a:ext>
            </a:extLst>
          </p:cNvPr>
          <p:cNvGrpSpPr/>
          <p:nvPr/>
        </p:nvGrpSpPr>
        <p:grpSpPr>
          <a:xfrm>
            <a:off x="5528461" y="2667001"/>
            <a:ext cx="250088" cy="250088"/>
            <a:chOff x="5198988" y="2102125"/>
            <a:chExt cx="833628" cy="8336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4BBCAC-A787-243B-0829-70D6A85E4E17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4C9ACDE-8724-E287-C28D-78B9BF931147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DBCD7B-155D-ED3C-B904-F5F859705E98}"/>
              </a:ext>
            </a:extLst>
          </p:cNvPr>
          <p:cNvGrpSpPr/>
          <p:nvPr/>
        </p:nvGrpSpPr>
        <p:grpSpPr>
          <a:xfrm>
            <a:off x="5528461" y="2991710"/>
            <a:ext cx="250088" cy="250088"/>
            <a:chOff x="5198988" y="2102125"/>
            <a:chExt cx="833628" cy="8336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3A5225-81F5-72B0-D159-B0C724B76905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1D2E01F-843E-7B35-169B-9DB36237170E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6223A-C824-7918-E115-EBBB6A7CB8EE}"/>
              </a:ext>
            </a:extLst>
          </p:cNvPr>
          <p:cNvGrpSpPr/>
          <p:nvPr/>
        </p:nvGrpSpPr>
        <p:grpSpPr>
          <a:xfrm>
            <a:off x="5528461" y="3622981"/>
            <a:ext cx="250088" cy="250088"/>
            <a:chOff x="5198988" y="2102125"/>
            <a:chExt cx="833628" cy="8336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1E7514-2A05-FC47-4BC2-89433A9C3D0A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 l="-2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416D0F1E-3262-6FC4-0DAE-0300E385AE76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3B42A6-D281-C1C5-DCBB-6AB4FDA44BF5}"/>
              </a:ext>
            </a:extLst>
          </p:cNvPr>
          <p:cNvGrpSpPr/>
          <p:nvPr/>
        </p:nvGrpSpPr>
        <p:grpSpPr>
          <a:xfrm>
            <a:off x="5528461" y="3946463"/>
            <a:ext cx="250088" cy="250088"/>
            <a:chOff x="5198988" y="2102125"/>
            <a:chExt cx="833628" cy="8336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9AD65C-69DF-6AAB-D179-A34F094E8622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CDE9676-85A4-B7B3-FA00-B8FF1C7C2184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1F7E25-DDFA-46B1-5A26-477F47A62862}"/>
              </a:ext>
            </a:extLst>
          </p:cNvPr>
          <p:cNvGrpSpPr/>
          <p:nvPr/>
        </p:nvGrpSpPr>
        <p:grpSpPr>
          <a:xfrm>
            <a:off x="5563286" y="4899102"/>
            <a:ext cx="250088" cy="250088"/>
            <a:chOff x="5198988" y="2102125"/>
            <a:chExt cx="833628" cy="8336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29971EC-4B18-EEF1-80C6-9C13E1CBA1CC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C6E32CD-3354-1D1E-AA90-CE1EF7F5E2CA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6E507B-0B47-1A13-14AD-490A6AE79D9C}"/>
              </a:ext>
            </a:extLst>
          </p:cNvPr>
          <p:cNvGrpSpPr/>
          <p:nvPr/>
        </p:nvGrpSpPr>
        <p:grpSpPr>
          <a:xfrm>
            <a:off x="5555813" y="5213594"/>
            <a:ext cx="250088" cy="250088"/>
            <a:chOff x="5198988" y="2102125"/>
            <a:chExt cx="833628" cy="8336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636D49-0AD6-551C-0F45-190315B5546A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1BEB9713-4F13-C24A-F85D-7E1C40DB65C7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BB7515-2872-9289-6FBC-38303C7C49E5}"/>
              </a:ext>
            </a:extLst>
          </p:cNvPr>
          <p:cNvGrpSpPr/>
          <p:nvPr/>
        </p:nvGrpSpPr>
        <p:grpSpPr>
          <a:xfrm>
            <a:off x="5565245" y="5540793"/>
            <a:ext cx="250088" cy="250088"/>
            <a:chOff x="5198988" y="2102125"/>
            <a:chExt cx="833628" cy="8336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EE6E9C9-B50C-F66D-8517-33862807932B}"/>
                </a:ext>
              </a:extLst>
            </p:cNvPr>
            <p:cNvSpPr/>
            <p:nvPr/>
          </p:nvSpPr>
          <p:spPr>
            <a:xfrm>
              <a:off x="5198988" y="2102125"/>
              <a:ext cx="833628" cy="833628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l="-10000" r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52622F4-D138-B84E-1E08-F1D81FFBF6D9}"/>
                </a:ext>
              </a:extLst>
            </p:cNvPr>
            <p:cNvSpPr/>
            <p:nvPr/>
          </p:nvSpPr>
          <p:spPr>
            <a:xfrm>
              <a:off x="5615793" y="2102125"/>
              <a:ext cx="416823" cy="833628"/>
            </a:xfrm>
            <a:custGeom>
              <a:avLst/>
              <a:gdLst>
                <a:gd name="connsiteX0" fmla="*/ 9 w 416823"/>
                <a:gd name="connsiteY0" fmla="*/ 0 h 833628"/>
                <a:gd name="connsiteX1" fmla="*/ 416823 w 416823"/>
                <a:gd name="connsiteY1" fmla="*/ 416814 h 833628"/>
                <a:gd name="connsiteX2" fmla="*/ 9 w 416823"/>
                <a:gd name="connsiteY2" fmla="*/ 833628 h 833628"/>
                <a:gd name="connsiteX3" fmla="*/ 0 w 416823"/>
                <a:gd name="connsiteY3" fmla="*/ 833627 h 833628"/>
                <a:gd name="connsiteX4" fmla="*/ 0 w 416823"/>
                <a:gd name="connsiteY4" fmla="*/ 1 h 8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823" h="833628">
                  <a:moveTo>
                    <a:pt x="9" y="0"/>
                  </a:moveTo>
                  <a:cubicBezTo>
                    <a:pt x="230209" y="0"/>
                    <a:pt x="416823" y="186614"/>
                    <a:pt x="416823" y="416814"/>
                  </a:cubicBezTo>
                  <a:cubicBezTo>
                    <a:pt x="416823" y="647014"/>
                    <a:pt x="230209" y="833628"/>
                    <a:pt x="9" y="833628"/>
                  </a:cubicBezTo>
                  <a:lnTo>
                    <a:pt x="0" y="8336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31A4EA2-E577-BB9F-C603-CBFBF5F155A8}"/>
              </a:ext>
            </a:extLst>
          </p:cNvPr>
          <p:cNvSpPr txBox="1"/>
          <p:nvPr/>
        </p:nvSpPr>
        <p:spPr>
          <a:xfrm>
            <a:off x="5922565" y="20131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NO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7CCABA-9BA0-EBF2-6FF3-E301E7C46D3F}"/>
              </a:ext>
            </a:extLst>
          </p:cNvPr>
          <p:cNvSpPr txBox="1"/>
          <p:nvPr/>
        </p:nvSpPr>
        <p:spPr>
          <a:xfrm>
            <a:off x="5922565" y="231834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IL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AE84C6-C3B0-44E4-DA0A-64E4FFF4E995}"/>
              </a:ext>
            </a:extLst>
          </p:cNvPr>
          <p:cNvSpPr txBox="1"/>
          <p:nvPr/>
        </p:nvSpPr>
        <p:spPr>
          <a:xfrm>
            <a:off x="5922565" y="26704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UK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D44B54-973F-62DB-C17E-6A2DCA784E16}"/>
              </a:ext>
            </a:extLst>
          </p:cNvPr>
          <p:cNvSpPr txBox="1"/>
          <p:nvPr/>
        </p:nvSpPr>
        <p:spPr>
          <a:xfrm>
            <a:off x="5922565" y="295526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BE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9F023C-06E9-6DFC-CBB0-CFAE6C9AB8F3}"/>
              </a:ext>
            </a:extLst>
          </p:cNvPr>
          <p:cNvSpPr txBox="1"/>
          <p:nvPr/>
        </p:nvSpPr>
        <p:spPr>
          <a:xfrm>
            <a:off x="5922565" y="328753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AR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012FF2-231F-7A19-D7A2-7C4D825E8E4B}"/>
              </a:ext>
            </a:extLst>
          </p:cNvPr>
          <p:cNvSpPr txBox="1"/>
          <p:nvPr/>
        </p:nvSpPr>
        <p:spPr>
          <a:xfrm>
            <a:off x="5922565" y="358520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SE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3888C6-A480-448B-98E1-F46B8FF68AA8}"/>
              </a:ext>
            </a:extLst>
          </p:cNvPr>
          <p:cNvSpPr txBox="1"/>
          <p:nvPr/>
        </p:nvSpPr>
        <p:spPr>
          <a:xfrm>
            <a:off x="5922565" y="390458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ES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58B6CB-5225-0BB4-5142-C75B84F68385}"/>
              </a:ext>
            </a:extLst>
          </p:cNvPr>
          <p:cNvSpPr txBox="1"/>
          <p:nvPr/>
        </p:nvSpPr>
        <p:spPr>
          <a:xfrm>
            <a:off x="5922565" y="422396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AU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3ABE82-4A4E-2C55-3441-07F4432A4FBD}"/>
              </a:ext>
            </a:extLst>
          </p:cNvPr>
          <p:cNvSpPr txBox="1"/>
          <p:nvPr/>
        </p:nvSpPr>
        <p:spPr>
          <a:xfrm>
            <a:off x="5922565" y="45465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JP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61C1-0955-E115-F455-12E50A9EBAAF}"/>
              </a:ext>
            </a:extLst>
          </p:cNvPr>
          <p:cNvSpPr txBox="1"/>
          <p:nvPr/>
        </p:nvSpPr>
        <p:spPr>
          <a:xfrm>
            <a:off x="5922565" y="486258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ES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9F895E-D004-FCCA-C7C0-B9D3124484E5}"/>
              </a:ext>
            </a:extLst>
          </p:cNvPr>
          <p:cNvSpPr txBox="1"/>
          <p:nvPr/>
        </p:nvSpPr>
        <p:spPr>
          <a:xfrm>
            <a:off x="5922565" y="518475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ES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87ADD56-DCC7-825F-25A3-B01F7AD0B9E3}"/>
              </a:ext>
            </a:extLst>
          </p:cNvPr>
          <p:cNvSpPr txBox="1"/>
          <p:nvPr/>
        </p:nvSpPr>
        <p:spPr>
          <a:xfrm>
            <a:off x="5922565" y="549252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11456E"/>
                </a:solidFill>
                <a:latin typeface="PT Sans" panose="020B0503020203020204" pitchFamily="34" charset="0"/>
              </a:rPr>
              <a:t>TR</a:t>
            </a:r>
            <a:endParaRPr lang="fr-FR" sz="1400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0CF94C2-3E6B-2B13-6EEE-9C6C04FC4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099" y="3273248"/>
            <a:ext cx="287179" cy="29575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0AD6521-7C78-E906-0A38-C1C7C0C828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8461" y="4241053"/>
            <a:ext cx="300038" cy="29146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E233AB3-9E7F-FA1F-8A91-499142CA0D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4806" y="4567170"/>
            <a:ext cx="295751" cy="28717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B8DA57D-A9CE-8F3A-E6A8-48C40C9B6A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769" y="2336595"/>
            <a:ext cx="291465" cy="282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E612A-4694-8440-991D-9B246D587D7E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7AB762F-CFD2-C981-7F78-1249632FE10D}"/>
              </a:ext>
            </a:extLst>
          </p:cNvPr>
          <p:cNvSpPr txBox="1">
            <a:spLocks/>
          </p:cNvSpPr>
          <p:nvPr/>
        </p:nvSpPr>
        <p:spPr>
          <a:xfrm>
            <a:off x="1314053" y="1126117"/>
            <a:ext cx="6840760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Top TV-</a:t>
            </a:r>
            <a:r>
              <a:rPr lang="en-GB" sz="1600" dirty="0" err="1">
                <a:solidFill>
                  <a:srgbClr val="11456E"/>
                </a:solidFill>
              </a:rPr>
              <a:t>Serien</a:t>
            </a:r>
            <a:r>
              <a:rPr lang="en-GB" sz="1600" dirty="0">
                <a:solidFill>
                  <a:srgbClr val="11456E"/>
                </a:solidFill>
              </a:rPr>
              <a:t> und </a:t>
            </a:r>
            <a:r>
              <a:rPr lang="en-GB" sz="1600" dirty="0" err="1">
                <a:solidFill>
                  <a:srgbClr val="11456E"/>
                </a:solidFill>
              </a:rPr>
              <a:t>deren</a:t>
            </a:r>
            <a:r>
              <a:rPr lang="en-GB" sz="1600" dirty="0">
                <a:solidFill>
                  <a:srgbClr val="11456E"/>
                </a:solidFill>
              </a:rPr>
              <a:t> Remakes </a:t>
            </a:r>
            <a:r>
              <a:rPr lang="en-GB" sz="1600" dirty="0" err="1">
                <a:solidFill>
                  <a:srgbClr val="11456E"/>
                </a:solidFill>
              </a:rPr>
              <a:t>nach</a:t>
            </a:r>
            <a:r>
              <a:rPr lang="en-GB" sz="1600" dirty="0">
                <a:solidFill>
                  <a:srgbClr val="11456E"/>
                </a:solidFill>
              </a:rPr>
              <a:t> </a:t>
            </a:r>
            <a:r>
              <a:rPr lang="en-GB" sz="1600" dirty="0" err="1">
                <a:solidFill>
                  <a:srgbClr val="11456E"/>
                </a:solidFill>
              </a:rPr>
              <a:t>Herkunftsland</a:t>
            </a:r>
            <a:r>
              <a:rPr lang="en-GB" sz="1600" dirty="0">
                <a:solidFill>
                  <a:srgbClr val="11456E"/>
                </a:solidFill>
              </a:rPr>
              <a:t> (2015-2022)</a:t>
            </a:r>
          </a:p>
        </p:txBody>
      </p:sp>
    </p:spTree>
    <p:extLst>
      <p:ext uri="{BB962C8B-B14F-4D97-AF65-F5344CB8AC3E}">
        <p14:creationId xmlns:p14="http://schemas.microsoft.com/office/powerpoint/2010/main" val="27042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09997" y="5581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Durschnittlicher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Zeitrahmen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ist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10 Jahre.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0" y="-8946"/>
            <a:ext cx="954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Verfilmungen in Europäischer TV-Fiktion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Zeitrahmen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TV-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Serien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Remakes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3B9E3922-DA1E-8145-9EB3-FB1CD143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217" y="293437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5221-1821-0D43-9839-BECF764FAC57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89E3D-A3C6-5752-DF48-F3ED99D5596B}"/>
              </a:ext>
            </a:extLst>
          </p:cNvPr>
          <p:cNvSpPr txBox="1">
            <a:spLocks/>
          </p:cNvSpPr>
          <p:nvPr/>
        </p:nvSpPr>
        <p:spPr>
          <a:xfrm>
            <a:off x="1314053" y="1173741"/>
            <a:ext cx="7416824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err="1">
                <a:solidFill>
                  <a:srgbClr val="11456E"/>
                </a:solidFill>
              </a:rPr>
              <a:t>Diffrenz</a:t>
            </a:r>
            <a:r>
              <a:rPr lang="en-GB" sz="1600" dirty="0">
                <a:solidFill>
                  <a:srgbClr val="11456E"/>
                </a:solidFill>
              </a:rPr>
              <a:t> </a:t>
            </a:r>
            <a:r>
              <a:rPr lang="en-GB" sz="1600" dirty="0" err="1">
                <a:solidFill>
                  <a:srgbClr val="11456E"/>
                </a:solidFill>
              </a:rPr>
              <a:t>zwischen</a:t>
            </a:r>
            <a:r>
              <a:rPr lang="en-GB" sz="1600" dirty="0">
                <a:solidFill>
                  <a:srgbClr val="11456E"/>
                </a:solidFill>
              </a:rPr>
              <a:t> </a:t>
            </a:r>
            <a:r>
              <a:rPr lang="en-GB" sz="1600" dirty="0" err="1">
                <a:solidFill>
                  <a:srgbClr val="11456E"/>
                </a:solidFill>
              </a:rPr>
              <a:t>Erstausstrahlung</a:t>
            </a:r>
            <a:r>
              <a:rPr lang="en-GB" sz="1600" dirty="0">
                <a:solidFill>
                  <a:srgbClr val="11456E"/>
                </a:solidFill>
              </a:rPr>
              <a:t> und Remake </a:t>
            </a:r>
            <a:r>
              <a:rPr lang="en-GB" sz="1600" dirty="0" err="1">
                <a:solidFill>
                  <a:srgbClr val="11456E"/>
                </a:solidFill>
              </a:rPr>
              <a:t>nach</a:t>
            </a:r>
            <a:r>
              <a:rPr lang="en-GB" sz="1600" dirty="0">
                <a:solidFill>
                  <a:srgbClr val="11456E"/>
                </a:solidFill>
              </a:rPr>
              <a:t> </a:t>
            </a:r>
            <a:r>
              <a:rPr lang="en-GB" sz="1600" dirty="0" err="1">
                <a:solidFill>
                  <a:srgbClr val="11456E"/>
                </a:solidFill>
              </a:rPr>
              <a:t>Häufigkeit</a:t>
            </a:r>
            <a:r>
              <a:rPr lang="en-GB" sz="1600" dirty="0">
                <a:solidFill>
                  <a:srgbClr val="11456E"/>
                </a:solidFill>
              </a:rPr>
              <a:t> (2015-2022)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EFDB5CF-B292-E3C6-47FA-4569C6861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745766"/>
              </p:ext>
            </p:extLst>
          </p:nvPr>
        </p:nvGraphicFramePr>
        <p:xfrm>
          <a:off x="1314053" y="1778794"/>
          <a:ext cx="7128792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98E776-B720-4F45-85C0-4D9568FF3484}"/>
              </a:ext>
            </a:extLst>
          </p:cNvPr>
          <p:cNvSpPr txBox="1"/>
          <p:nvPr/>
        </p:nvSpPr>
        <p:spPr>
          <a:xfrm>
            <a:off x="2301280" y="199826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PT Sans" panose="020B0503020203020204" pitchFamily="34" charset="0"/>
              </a:rPr>
              <a:t>39%</a:t>
            </a:r>
            <a:endParaRPr lang="fr-FR" b="1" dirty="0">
              <a:solidFill>
                <a:srgbClr val="002060"/>
              </a:solidFill>
              <a:latin typeface="PT Sans" panose="020B0503020203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F183B0-09BA-F6BE-FCFB-765E8D21A750}"/>
              </a:ext>
            </a:extLst>
          </p:cNvPr>
          <p:cNvCxnSpPr>
            <a:cxnSpLocks/>
          </p:cNvCxnSpPr>
          <p:nvPr/>
        </p:nvCxnSpPr>
        <p:spPr>
          <a:xfrm>
            <a:off x="3762325" y="1998266"/>
            <a:ext cx="0" cy="3672408"/>
          </a:xfrm>
          <a:prstGeom prst="line">
            <a:avLst/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264EF9-F449-E22F-EE9A-7CCA99BCD1D8}"/>
              </a:ext>
            </a:extLst>
          </p:cNvPr>
          <p:cNvCxnSpPr>
            <a:cxnSpLocks/>
          </p:cNvCxnSpPr>
          <p:nvPr/>
        </p:nvCxnSpPr>
        <p:spPr>
          <a:xfrm>
            <a:off x="5994573" y="1998266"/>
            <a:ext cx="0" cy="3672408"/>
          </a:xfrm>
          <a:prstGeom prst="line">
            <a:avLst/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7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09997" y="5581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Streamer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bieten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mehr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Remakes &amp;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Verfilmungen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an.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161926" y="-8946"/>
            <a:ext cx="937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Verfilmungen in Europäischer TV-Fiktion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-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Akteure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3B9E3922-DA1E-8145-9EB3-FB1CD143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217" y="2934370"/>
            <a:ext cx="914400" cy="914400"/>
          </a:xfrm>
          <a:prstGeom prst="rect">
            <a:avLst/>
          </a:prstGeom>
        </p:spPr>
      </p:pic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16ABB6D8-3FDA-FCDE-E76C-058DF3ACF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81172">
            <a:off x="169862" y="150968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5221-1821-0D43-9839-BECF764FAC57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89E3D-A3C6-5752-DF48-F3ED99D5596B}"/>
              </a:ext>
            </a:extLst>
          </p:cNvPr>
          <p:cNvSpPr txBox="1">
            <a:spLocks/>
          </p:cNvSpPr>
          <p:nvPr/>
        </p:nvSpPr>
        <p:spPr>
          <a:xfrm>
            <a:off x="1314053" y="1173741"/>
            <a:ext cx="6782675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11456E"/>
                </a:solidFill>
              </a:rPr>
              <a:t>Remakes &amp; </a:t>
            </a:r>
            <a:r>
              <a:rPr lang="en-GB" sz="1600" dirty="0" err="1">
                <a:solidFill>
                  <a:srgbClr val="11456E"/>
                </a:solidFill>
              </a:rPr>
              <a:t>Verfilmungen</a:t>
            </a:r>
            <a:r>
              <a:rPr lang="en-GB" sz="1600" dirty="0">
                <a:solidFill>
                  <a:srgbClr val="11456E"/>
                </a:solidFill>
              </a:rPr>
              <a:t> </a:t>
            </a:r>
            <a:r>
              <a:rPr lang="en-GB" sz="1600" dirty="0" err="1">
                <a:solidFill>
                  <a:srgbClr val="11456E"/>
                </a:solidFill>
              </a:rPr>
              <a:t>nach</a:t>
            </a:r>
            <a:r>
              <a:rPr lang="en-GB" sz="1600" dirty="0">
                <a:solidFill>
                  <a:srgbClr val="11456E"/>
                </a:solidFill>
              </a:rPr>
              <a:t> </a:t>
            </a:r>
            <a:r>
              <a:rPr lang="en-GB" sz="1600" dirty="0" err="1">
                <a:solidFill>
                  <a:srgbClr val="11456E"/>
                </a:solidFill>
              </a:rPr>
              <a:t>Akteuren</a:t>
            </a:r>
            <a:r>
              <a:rPr lang="en-GB" sz="1600" dirty="0">
                <a:solidFill>
                  <a:srgbClr val="11456E"/>
                </a:solidFill>
              </a:rPr>
              <a:t> (2015-2022)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94E9215-05E9-0A3D-FD47-D1DF65224D8C}"/>
              </a:ext>
            </a:extLst>
          </p:cNvPr>
          <p:cNvGraphicFramePr>
            <a:graphicFrameLocks/>
          </p:cNvGraphicFramePr>
          <p:nvPr/>
        </p:nvGraphicFramePr>
        <p:xfrm>
          <a:off x="593973" y="1541942"/>
          <a:ext cx="8064896" cy="427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F5049D9-F9DB-828C-82FF-EA6D3B44A00B}"/>
              </a:ext>
            </a:extLst>
          </p:cNvPr>
          <p:cNvSpPr/>
          <p:nvPr/>
        </p:nvSpPr>
        <p:spPr>
          <a:xfrm>
            <a:off x="1216196" y="1552772"/>
            <a:ext cx="1584176" cy="956848"/>
          </a:xfrm>
          <a:prstGeom prst="ellipse">
            <a:avLst/>
          </a:prstGeom>
          <a:noFill/>
          <a:ln w="57150">
            <a:solidFill>
              <a:srgbClr val="B319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3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842FAB-55C5-DC62-B150-ED864BF50F43}"/>
              </a:ext>
            </a:extLst>
          </p:cNvPr>
          <p:cNvSpPr txBox="1"/>
          <p:nvPr/>
        </p:nvSpPr>
        <p:spPr>
          <a:xfrm>
            <a:off x="809997" y="55810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Mehr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Verfilmungen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bei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 </a:t>
            </a:r>
            <a:r>
              <a:rPr lang="en-GB" sz="2400" b="1" dirty="0" err="1">
                <a:solidFill>
                  <a:srgbClr val="CC9900"/>
                </a:solidFill>
                <a:latin typeface="PT Sans" panose="020B0503020203020204" pitchFamily="34" charset="0"/>
              </a:rPr>
              <a:t>Koproduktionen</a:t>
            </a:r>
            <a:r>
              <a:rPr lang="en-GB" sz="2400" b="1" dirty="0">
                <a:solidFill>
                  <a:srgbClr val="CC9900"/>
                </a:solidFill>
                <a:latin typeface="PT Sans" panose="020B0503020203020204" pitchFamily="34" charset="0"/>
              </a:rPr>
              <a:t>.</a:t>
            </a:r>
            <a:endParaRPr lang="fr-FR" sz="2400" b="1" dirty="0">
              <a:solidFill>
                <a:srgbClr val="CC9900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29A2F8-89CB-08F6-9804-4B5F2C09694C}"/>
              </a:ext>
            </a:extLst>
          </p:cNvPr>
          <p:cNvSpPr txBox="1"/>
          <p:nvPr/>
        </p:nvSpPr>
        <p:spPr>
          <a:xfrm>
            <a:off x="161926" y="-8946"/>
            <a:ext cx="9378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Remakes &amp; Verfilmungen in Europäischer TV-Fiktion </a:t>
            </a:r>
            <a:r>
              <a:rPr lang="en-US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– </a:t>
            </a:r>
            <a:r>
              <a:rPr lang="en-US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Koproduktionen</a:t>
            </a:r>
            <a:endParaRPr lang="fr-FR" sz="20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4" name="Graphic 13" descr="Television with solid fill">
            <a:extLst>
              <a:ext uri="{FF2B5EF4-FFF2-40B4-BE49-F238E27FC236}">
                <a16:creationId xmlns:a16="http://schemas.microsoft.com/office/drawing/2014/main" id="{3B9E3922-DA1E-8145-9EB3-FB1CD143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3217" y="293437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85221-1821-0D43-9839-BECF764FAC57}"/>
              </a:ext>
            </a:extLst>
          </p:cNvPr>
          <p:cNvSpPr txBox="1"/>
          <p:nvPr/>
        </p:nvSpPr>
        <p:spPr>
          <a:xfrm>
            <a:off x="1962125" y="5887278"/>
            <a:ext cx="5214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PT Sans" panose="020B0503020203020204" pitchFamily="34" charset="0"/>
              </a:rPr>
              <a:t>Europäische Audiovisuelle Informationsstelle mit Daten von media-press.tv</a:t>
            </a:r>
            <a:endParaRPr lang="en-US" sz="1000" dirty="0">
              <a:latin typeface="PT Sans" panose="020B05030202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89E3D-A3C6-5752-DF48-F3ED99D5596B}"/>
              </a:ext>
            </a:extLst>
          </p:cNvPr>
          <p:cNvSpPr txBox="1">
            <a:spLocks/>
          </p:cNvSpPr>
          <p:nvPr/>
        </p:nvSpPr>
        <p:spPr>
          <a:xfrm>
            <a:off x="1314053" y="1173741"/>
            <a:ext cx="7272808" cy="368201"/>
          </a:xfrm>
          <a:prstGeom prst="rect">
            <a:avLst/>
          </a:prstGeom>
        </p:spPr>
        <p:txBody>
          <a:bodyPr vert="horz" lIns="71557" tIns="35778" rIns="71557" bIns="35778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000" b="1" kern="1200">
                <a:solidFill>
                  <a:schemeClr val="accent5"/>
                </a:solidFill>
                <a:latin typeface="PT Sans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rgbClr val="11456E"/>
                </a:solidFill>
              </a:rPr>
              <a:t>Anteil an Verfilmungen bei Koproduktionen und Nicht-Koproduktionen </a:t>
            </a:r>
            <a:r>
              <a:rPr lang="en-GB" sz="1600" dirty="0">
                <a:solidFill>
                  <a:srgbClr val="11456E"/>
                </a:solidFill>
              </a:rPr>
              <a:t>(2015-2022)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52B655-8ACE-4B53-D43A-6E5CCAEA8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810479"/>
              </p:ext>
            </p:extLst>
          </p:nvPr>
        </p:nvGraphicFramePr>
        <p:xfrm>
          <a:off x="954013" y="1541943"/>
          <a:ext cx="7488832" cy="420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Graphic 7" descr="Handshake with solid fill">
            <a:extLst>
              <a:ext uri="{FF2B5EF4-FFF2-40B4-BE49-F238E27FC236}">
                <a16:creationId xmlns:a16="http://schemas.microsoft.com/office/drawing/2014/main" id="{7193E464-200F-45A7-54D8-4D78D80D0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6181" y="28623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99534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howeet them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CED20190041178</dmdocid>
    <TaxCatchAll xmlns="4838c6fa-9a4a-497b-a233-5c4f8bc6fea9">
      <Value>302</Value>
      <Value>219</Value>
      <Value>218</Value>
      <Value>217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aef4c704a7df414c8c73fe16caeecd2f xmlns="67a33a64-024f-43c9-ba03-423464b664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IMF Reports - other</TermName>
          <TermId xmlns="http://schemas.microsoft.com/office/infopath/2007/PartnerControls">fa0ed84d-57ee-4045-a342-da8672d98c61</TermId>
        </TermInfo>
      </Terms>
    </aef4c704a7df414c8c73fe16caeecd2f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2017-10-04T22:00:00+00:00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Audiovisual Observatory</TermName>
          <TermId xmlns="http://schemas.microsoft.com/office/infopath/2007/PartnerControls">592dd60a-8fef-415a-a763-d9197d71fadf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</documentManagement>
</p:properties>
</file>

<file path=customXml/item2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_presentation" ma:contentTypeID="0x0101005C0F1944167B4B6AA71171AA08BA3EEF00E1CDE30017C94646991A13FF8D7211E12C00B04750CB8581DE47BF697728F239A41D" ma:contentTypeVersion="11" ma:contentTypeDescription="" ma:contentTypeScope="" ma:versionID="9a2110756bb109a576bcad8b3cc8c5d7">
  <xsd:schema xmlns:xsd="http://www.w3.org/2001/XMLSchema" xmlns:xs="http://www.w3.org/2001/XMLSchema" xmlns:p="http://schemas.microsoft.com/office/2006/metadata/properties" xmlns:ns2="4838c6fa-9a4a-497b-a233-5c4f8bc6fea9" xmlns:ns3="67a33a64-024f-43c9-ba03-423464b66493" targetNamespace="http://schemas.microsoft.com/office/2006/metadata/properties" ma:root="true" ma:fieldsID="3b8b67e0d1d03600b82168c4c2cd5391" ns2:_="" ns3:_="">
    <xsd:import namespace="4838c6fa-9a4a-497b-a233-5c4f8bc6fea9"/>
    <xsd:import namespace="67a33a64-024f-43c9-ba03-423464b6649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j40de1a117634500ac65b87be0377059" minOccurs="0"/>
                <xsd:element ref="ns2:dmrmpath" minOccurs="0"/>
                <xsd:element ref="ns2:dmsubjectpersonal" minOccurs="0"/>
                <xsd:element ref="ns2:dmgeneralnote" minOccurs="0"/>
                <xsd:element ref="ns2:dmlanguagelinks" minOccurs="0"/>
                <xsd:element ref="ns2:dmreferencenumber" minOccurs="0"/>
                <xsd:element ref="ns2:dmdocid" minOccurs="0"/>
                <xsd:element ref="ns3:aef4c704a7df414c8c73fe16caeecd2f" minOccurs="0"/>
                <xsd:element ref="ns2:dmtitlecontinuation" minOccurs="0"/>
                <xsd:element ref="ns2:dmdocumentdate"/>
                <xsd:element ref="ns2:dmauthorpersonal" minOccurs="0"/>
                <xsd:element ref="ns2:bc08140a316241cdb48e2f700880873d" minOccurs="0"/>
                <xsd:element ref="ns2:f1b20b977cca481182d958d0719f4bd9" minOccurs="0"/>
                <xsd:element ref="ns2:cbf16a577d6b43db99dfbc9d10cb2eb5" minOccurs="0"/>
                <xsd:element ref="ns2:hcd3c982855d4afda7a8ae75fc54341a" minOccurs="0"/>
                <xsd:element ref="ns2:a4fd9ae738a64d2389bd84194e60f6aa" minOccurs="0"/>
                <xsd:element ref="ns2:i7f2c7483f3d43c5aba50b29884f06a5" minOccurs="0"/>
                <xsd:element ref="ns2:iadfe8f1f56a4ddf8aeef4e2577fa743" minOccurs="0"/>
                <xsd:element ref="ns2:ce04ed8e094b477198ff21eacd4d7eea" minOccurs="0"/>
                <xsd:element ref="ns2:b9180c0c23d6484cb1319ad92de8b532" minOccurs="0"/>
                <xsd:element ref="ns2:nbd601fd50244aec8a595a25377b2ac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bbe67be6-d3cf-4c0c-840e-a9c10a46e87f}" ma:internalName="TaxCatchAll" ma:showField="CatchAllData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bbe67be6-d3cf-4c0c-840e-a9c10a46e87f}" ma:internalName="TaxCatchAllLabel" ma:readOnly="true" ma:showField="CatchAllDataLabel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9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12" nillable="true" ma:displayName="RMS" ma:description="Contient le chemin RMS vers lequel sera déplacé le document" ma:internalName="dmrmpath">
      <xsd:simpleType>
        <xsd:restriction base="dms:Not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dmreferencenumber" ma:index="23" nillable="true" ma:displayName="Document reference" ma:description="Unique item identifier" ma:internalName="dmreferencenumber">
      <xsd:simpleType>
        <xsd:restriction base="dms:Text"/>
      </xsd:simpleType>
    </xsd:element>
    <xsd:element name="dmdocid" ma:index="26" nillable="true" ma:displayName="Identifier" ma:description="" ma:hidden="true" ma:internalName="dmdocid">
      <xsd:simpleType>
        <xsd:restriction base="dms:Unknown"/>
      </xsd:simpleType>
    </xsd:element>
    <xsd:element name="dmtitlecontinuation" ma:index="28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documentdate" ma:index="30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authorpersonal" ma:index="31" nillable="true" ma:displayName="Author - Personal" ma:description="Personal author" ma:internalName="dmauthorpersonal">
      <xsd:simpleType>
        <xsd:restriction base="dms:Text"/>
      </xsd:simpleType>
    </xsd:element>
    <xsd:element name="bc08140a316241cdb48e2f700880873d" ma:index="33" ma:taxonomy="true" ma:internalName="bc08140a316241cdb48e2f700880873d" ma:taxonomyFieldName="dmaccessclassificationlevel" ma:displayName="Access Classification level" ma:default="217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b20b977cca481182d958d0719f4bd9" ma:index="34" ma:taxonomy="true" ma:internalName="f1b20b977cca481182d958d0719f4bd9" ma:taxonomyFieldName="dmauthorcorporate" ma:displayName="Author - Corporate" ma:readOnly="false" ma:default="218;#European Audiovisual Observatory|592dd60a-8fef-415a-a763-d9197d71fadf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5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6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7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8" nillable="true" ma:taxonomy="true" ma:internalName="i7f2c7483f3d43c5aba50b29884f06a5" ma:taxonomyFieldName="dmsubjectcorporate" ma:displayName="Subject - Corporate body" ma:readOnly="false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9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40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41" nillable="true" ma:taxonomy="true" ma:internalName="b9180c0c23d6484cb1319ad92de8b532" ma:taxonomyFieldName="dmsubjectkeyword" ma:displayName="Subject -  Keywords" ma:readOnly="false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42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3a64-024f-43c9-ba03-423464b66493" elementFormDefault="qualified">
    <xsd:import namespace="http://schemas.microsoft.com/office/2006/documentManagement/types"/>
    <xsd:import namespace="http://schemas.microsoft.com/office/infopath/2007/PartnerControls"/>
    <xsd:element name="aef4c704a7df414c8c73fe16caeecd2f" ma:index="27" ma:taxonomy="true" ma:internalName="aef4c704a7df414c8c73fe16caeecd2f" ma:taxonomyFieldName="obsbusinessgrouping" ma:displayName="Business grouping" ma:default="" ma:fieldId="{aef4c704-a7df-414c-8c73-fe16caeecd2f}" ma:taxonomyMulti="true" ma:sspId="e2ffc9e2-f137-4959-b204-145a48f82b0b" ma:termSetId="7b60823a-4955-46f0-895f-85381d342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LongProperties xmlns="http://schemas.microsoft.com/office/2006/metadata/longProperties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AC20F-0AEA-47D0-B29C-54CC55DCD95F}">
  <ds:schemaRefs>
    <ds:schemaRef ds:uri="http://purl.org/dc/elements/1.1/"/>
    <ds:schemaRef ds:uri="http://purl.org/dc/terms/"/>
    <ds:schemaRef ds:uri="http://purl.org/dc/dcmitype/"/>
    <ds:schemaRef ds:uri="67a33a64-024f-43c9-ba03-423464b6649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838c6fa-9a4a-497b-a233-5c4f8bc6fea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A88AF6-ED35-4741-8AA3-9C590A59C59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D642D9A-2785-47C7-8431-C81EC882E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BBF780B-4317-42D9-AB83-A6500D0237BE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2DE8C80F-2312-4027-B717-3C49257D5046}">
  <ds:schemaRefs>
    <ds:schemaRef ds:uri="http://schemas.microsoft.com/office/2006/metadata/longProperties"/>
  </ds:schemaRefs>
</ds:datastoreItem>
</file>

<file path=customXml/itemProps6.xml><?xml version="1.0" encoding="utf-8"?>
<ds:datastoreItem xmlns:ds="http://schemas.openxmlformats.org/officeDocument/2006/customXml" ds:itemID="{BE70CC46-C55D-473F-8B1C-EB432E17FF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general_presentation</Template>
  <TotalTime>47306</TotalTime>
  <Words>760</Words>
  <Application>Microsoft Office PowerPoint</Application>
  <PresentationFormat>Custom</PresentationFormat>
  <Paragraphs>138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PT Sans</vt:lpstr>
      <vt:lpstr>GeosansLight</vt:lpstr>
      <vt:lpstr>Courier New</vt:lpstr>
      <vt:lpstr>Arial</vt:lpstr>
      <vt:lpstr>Verdana</vt:lpstr>
      <vt:lpstr>general_presentation</vt:lpstr>
      <vt:lpstr>1_Showeet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AV services in Europe: the state of play - Report</dc:title>
  <dc:creator>Agnes SCHNEEBERGER</dc:creator>
  <cp:lastModifiedBy>REUNGOAT Lena</cp:lastModifiedBy>
  <cp:revision>2410</cp:revision>
  <cp:lastPrinted>2019-09-11T09:29:00Z</cp:lastPrinted>
  <dcterms:created xsi:type="dcterms:W3CDTF">2017-09-27T09:52:46Z</dcterms:created>
  <dcterms:modified xsi:type="dcterms:W3CDTF">2024-11-29T13:47:56Z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0x0101005C0F1944167B4B6AA71171AA08BA3EEF00E1CDE30017C94646991A13FF8D7211E12C00B04750CB8581DE47BF697728F239A41D</vt:lpwstr>
  </property>
  <property fmtid="{D5CDD505-2E9C-101B-9397-08002B2CF9AE}" pid="3" name="dmdocid">
    <vt:lpwstr/>
  </property>
  <property fmtid="{D5CDD505-2E9C-101B-9397-08002B2CF9AE}" pid="4" name="TaxCatchAll">
    <vt:lpwstr/>
  </property>
  <property fmtid="{D5CDD505-2E9C-101B-9397-08002B2CF9AE}" pid="5" name="a4fd9ae738a64d2389bd84194e60f6aa">
    <vt:lpwstr/>
  </property>
  <property fmtid="{D5CDD505-2E9C-101B-9397-08002B2CF9AE}" pid="6" name="dmauthorpersonal">
    <vt:lpwstr/>
  </property>
  <property fmtid="{D5CDD505-2E9C-101B-9397-08002B2CF9AE}" pid="7" name="aef4c704a7df414c8c73fe16caeecd2f">
    <vt:lpwstr/>
  </property>
  <property fmtid="{D5CDD505-2E9C-101B-9397-08002B2CF9AE}" pid="8" name="b9180c0c23d6484cb1319ad92de8b532">
    <vt:lpwstr/>
  </property>
  <property fmtid="{D5CDD505-2E9C-101B-9397-08002B2CF9AE}" pid="9" name="dmreferencenumber">
    <vt:lpwstr/>
  </property>
  <property fmtid="{D5CDD505-2E9C-101B-9397-08002B2CF9AE}" pid="10" name="dmdocumentdate">
    <vt:lpwstr/>
  </property>
  <property fmtid="{D5CDD505-2E9C-101B-9397-08002B2CF9AE}" pid="11" name="ce04ed8e094b477198ff21eacd4d7eea">
    <vt:lpwstr/>
  </property>
  <property fmtid="{D5CDD505-2E9C-101B-9397-08002B2CF9AE}" pid="12" name="dmgeneralnote">
    <vt:lpwstr/>
  </property>
  <property fmtid="{D5CDD505-2E9C-101B-9397-08002B2CF9AE}" pid="13" name="bc08140a316241cdb48e2f700880873d">
    <vt:lpwstr>Internal|6e84e9be-f6bc-4243-9c22-c1ff20989e24</vt:lpwstr>
  </property>
  <property fmtid="{D5CDD505-2E9C-101B-9397-08002B2CF9AE}" pid="14" name="f1b20b977cca481182d958d0719f4bd9">
    <vt:lpwstr>European Audiovisual Observatory|592dd60a-8fef-415a-a763-d9197d71fadf</vt:lpwstr>
  </property>
  <property fmtid="{D5CDD505-2E9C-101B-9397-08002B2CF9AE}" pid="15" name="cbf16a577d6b43db99dfbc9d10cb2eb5">
    <vt:lpwstr/>
  </property>
  <property fmtid="{D5CDD505-2E9C-101B-9397-08002B2CF9AE}" pid="16" name="hcd3c982855d4afda7a8ae75fc54341a">
    <vt:lpwstr/>
  </property>
  <property fmtid="{D5CDD505-2E9C-101B-9397-08002B2CF9AE}" pid="17" name="i7f2c7483f3d43c5aba50b29884f06a5">
    <vt:lpwstr/>
  </property>
  <property fmtid="{D5CDD505-2E9C-101B-9397-08002B2CF9AE}" pid="18" name="dmlanguagelinks">
    <vt:lpwstr/>
  </property>
  <property fmtid="{D5CDD505-2E9C-101B-9397-08002B2CF9AE}" pid="19" name="nbd601fd50244aec8a595a25377b2ac1">
    <vt:lpwstr/>
  </property>
  <property fmtid="{D5CDD505-2E9C-101B-9397-08002B2CF9AE}" pid="20" name="iadfe8f1f56a4ddf8aeef4e2577fa743">
    <vt:lpwstr/>
  </property>
  <property fmtid="{D5CDD505-2E9C-101B-9397-08002B2CF9AE}" pid="21" name="dmtitlecontinuation">
    <vt:lpwstr/>
  </property>
  <property fmtid="{D5CDD505-2E9C-101B-9397-08002B2CF9AE}" pid="22" name="dmrmpath">
    <vt:lpwstr/>
  </property>
  <property fmtid="{D5CDD505-2E9C-101B-9397-08002B2CF9AE}" pid="23" name="j40de1a117634500ac65b87be0377059">
    <vt:lpwstr/>
  </property>
  <property fmtid="{D5CDD505-2E9C-101B-9397-08002B2CF9AE}" pid="24" name="dmsubjectpersonal">
    <vt:lpwstr/>
  </property>
  <property fmtid="{D5CDD505-2E9C-101B-9397-08002B2CF9AE}" pid="25" name="dmprogrammeactivities">
    <vt:lpwstr/>
  </property>
  <property fmtid="{D5CDD505-2E9C-101B-9397-08002B2CF9AE}" pid="26" name="dmaccessclassificationlevel">
    <vt:lpwstr>217;#Internal|6e84e9be-f6bc-4243-9c22-c1ff20989e24</vt:lpwstr>
  </property>
  <property fmtid="{D5CDD505-2E9C-101B-9397-08002B2CF9AE}" pid="27" name="obsbusinessgrouping">
    <vt:lpwstr>302;#IMF Reports - other|fa0ed84d-57ee-4045-a342-da8672d98c61</vt:lpwstr>
  </property>
  <property fmtid="{D5CDD505-2E9C-101B-9397-08002B2CF9AE}" pid="28" name="dmauthorcorporate">
    <vt:lpwstr>218;#European Audiovisual Observatory|592dd60a-8fef-415a-a763-d9197d71fadf</vt:lpwstr>
  </property>
  <property fmtid="{D5CDD505-2E9C-101B-9397-08002B2CF9AE}" pid="29" name="dmsubjectgeographical">
    <vt:lpwstr/>
  </property>
  <property fmtid="{D5CDD505-2E9C-101B-9397-08002B2CF9AE}" pid="30" name="dmlanguages">
    <vt:lpwstr>219;#English|d32f64ea-693d-469e-a004-b8126254efc8</vt:lpwstr>
  </property>
  <property fmtid="{D5CDD505-2E9C-101B-9397-08002B2CF9AE}" pid="31" name="dmsubjectcorporate">
    <vt:lpwstr/>
  </property>
  <property fmtid="{D5CDD505-2E9C-101B-9397-08002B2CF9AE}" pid="32" name="dmdocumenttype">
    <vt:lpwstr/>
  </property>
  <property fmtid="{D5CDD505-2E9C-101B-9397-08002B2CF9AE}" pid="33" name="dmsubjectkeyword">
    <vt:lpwstr/>
  </property>
  <property fmtid="{D5CDD505-2E9C-101B-9397-08002B2CF9AE}" pid="34" name="dmsubjectfreekeyword">
    <vt:lpwstr/>
  </property>
  <property fmtid="{D5CDD505-2E9C-101B-9397-08002B2CF9AE}" pid="35" name="dmothercorporate">
    <vt:lpwstr/>
  </property>
  <property fmtid="{D5CDD505-2E9C-101B-9397-08002B2CF9AE}" pid="36" name="dmtopic">
    <vt:lpwstr/>
  </property>
</Properties>
</file>