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7"/>
    <p:sldMasterId id="2147483671" r:id="rId8"/>
    <p:sldMasterId id="2147483675" r:id="rId9"/>
  </p:sldMasterIdLst>
  <p:notesMasterIdLst>
    <p:notesMasterId r:id="rId24"/>
  </p:notesMasterIdLst>
  <p:handoutMasterIdLst>
    <p:handoutMasterId r:id="rId25"/>
  </p:handoutMasterIdLst>
  <p:sldIdLst>
    <p:sldId id="1232" r:id="rId10"/>
    <p:sldId id="341" r:id="rId11"/>
    <p:sldId id="342" r:id="rId12"/>
    <p:sldId id="328" r:id="rId13"/>
    <p:sldId id="329" r:id="rId14"/>
    <p:sldId id="330" r:id="rId15"/>
    <p:sldId id="344" r:id="rId16"/>
    <p:sldId id="343" r:id="rId17"/>
    <p:sldId id="339" r:id="rId18"/>
    <p:sldId id="340" r:id="rId19"/>
    <p:sldId id="336" r:id="rId20"/>
    <p:sldId id="335" r:id="rId21"/>
    <p:sldId id="337" r:id="rId22"/>
    <p:sldId id="338" r:id="rId23"/>
  </p:sldIdLst>
  <p:sldSz cx="9144000" cy="5143500" type="screen16x9"/>
  <p:notesSz cx="6805613" cy="9944100"/>
  <p:embeddedFontLst>
    <p:embeddedFont>
      <p:font typeface="PT Sans" panose="020B0503020203020204" pitchFamily="34" charset="0"/>
      <p:regular r:id="rId26"/>
      <p:bold r:id="rId27"/>
      <p:italic r:id="rId28"/>
      <p:boldItalic r:id="rId29"/>
    </p:embeddedFont>
  </p:embeddedFontLst>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56E"/>
    <a:srgbClr val="2184D5"/>
    <a:srgbClr val="006600"/>
    <a:srgbClr val="8BC1ED"/>
    <a:srgbClr val="B6D8F4"/>
    <a:srgbClr val="767884"/>
    <a:srgbClr val="13334D"/>
    <a:srgbClr val="2E5F97"/>
    <a:srgbClr val="00CBFF"/>
    <a:srgbClr val="007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3" autoAdjust="0"/>
    <p:restoredTop sz="94648" autoAdjust="0"/>
  </p:normalViewPr>
  <p:slideViewPr>
    <p:cSldViewPr snapToObjects="1">
      <p:cViewPr varScale="1">
        <p:scale>
          <a:sx n="50" d="100"/>
          <a:sy n="50" d="100"/>
        </p:scale>
        <p:origin x="1080" y="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3.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fontaine\Documents\Owner%20ship%20+%20Country%20profiles\Data%20Bxl.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fontaine\Documents\Owner%20ship%20+%20Country%20profiles\Data%20Bxl.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Sheet1!$A$18</c:f>
              <c:strCache>
                <c:ptCount val="1"/>
                <c:pt idx="0">
                  <c:v>Public funding of PSMs</c:v>
                </c:pt>
              </c:strCache>
            </c:strRef>
          </c:tx>
          <c:spPr>
            <a:solidFill>
              <a:schemeClr val="accent1"/>
            </a:solidFill>
            <a:ln>
              <a:noFill/>
            </a:ln>
            <a:effectLst/>
          </c:spPr>
          <c:dLbls>
            <c:dLbl>
              <c:idx val="0"/>
              <c:layout>
                <c:manualLayout>
                  <c:x val="6.0159303731061068E-3"/>
                  <c:y val="0"/>
                </c:manualLayout>
              </c:layout>
              <c:spPr>
                <a:solidFill>
                  <a:schemeClr val="bg1"/>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extLst>
                <c:ext xmlns:c15="http://schemas.microsoft.com/office/drawing/2012/chart" uri="{CE6537A1-D6FC-4f65-9D91-7224C49458BB}">
                  <c15:layout>
                    <c:manualLayout>
                      <c:w val="0.34047229000889756"/>
                      <c:h val="7.21535510051554E-2"/>
                    </c:manualLayout>
                  </c15:layout>
                </c:ext>
                <c:ext xmlns:c16="http://schemas.microsoft.com/office/drawing/2014/chart" uri="{C3380CC4-5D6E-409C-BE32-E72D297353CC}">
                  <c16:uniqueId val="{00000000-1A60-4E49-99C3-7ED5E991B2C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Sheet1!$B$17:$G$17</c:f>
              <c:numCache>
                <c:formatCode>General</c:formatCode>
                <c:ptCount val="6"/>
                <c:pt idx="0">
                  <c:v>2018</c:v>
                </c:pt>
                <c:pt idx="1">
                  <c:v>2019</c:v>
                </c:pt>
                <c:pt idx="2">
                  <c:v>2020</c:v>
                </c:pt>
                <c:pt idx="3">
                  <c:v>2021</c:v>
                </c:pt>
                <c:pt idx="4">
                  <c:v>2022</c:v>
                </c:pt>
                <c:pt idx="5">
                  <c:v>2023</c:v>
                </c:pt>
              </c:numCache>
            </c:numRef>
          </c:cat>
          <c:val>
            <c:numRef>
              <c:f>Sheet1!$B$18:$G$18</c:f>
              <c:numCache>
                <c:formatCode>0</c:formatCode>
                <c:ptCount val="6"/>
                <c:pt idx="0">
                  <c:v>21.164497223714999</c:v>
                </c:pt>
                <c:pt idx="1">
                  <c:v>21.421576389077</c:v>
                </c:pt>
                <c:pt idx="2">
                  <c:v>21.572146201672201</c:v>
                </c:pt>
                <c:pt idx="3">
                  <c:v>22.2122426149073</c:v>
                </c:pt>
                <c:pt idx="4">
                  <c:v>22.549211649554501</c:v>
                </c:pt>
                <c:pt idx="5">
                  <c:v>23.532044102487998</c:v>
                </c:pt>
              </c:numCache>
            </c:numRef>
          </c:val>
          <c:extLst>
            <c:ext xmlns:c16="http://schemas.microsoft.com/office/drawing/2014/chart" uri="{C3380CC4-5D6E-409C-BE32-E72D297353CC}">
              <c16:uniqueId val="{00000001-1A60-4E49-99C3-7ED5E991B2CE}"/>
            </c:ext>
          </c:extLst>
        </c:ser>
        <c:ser>
          <c:idx val="1"/>
          <c:order val="1"/>
          <c:tx>
            <c:strRef>
              <c:f>Sheet1!$A$19</c:f>
              <c:strCache>
                <c:ptCount val="1"/>
                <c:pt idx="0">
                  <c:v>Subscriptions</c:v>
                </c:pt>
              </c:strCache>
            </c:strRef>
          </c:tx>
          <c:spPr>
            <a:solidFill>
              <a:srgbClr val="70AD47">
                <a:lumMod val="75000"/>
              </a:srgbClr>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2-1A60-4E49-99C3-7ED5E991B2CE}"/>
                </c:ext>
              </c:extLst>
            </c:dLbl>
            <c:dLbl>
              <c:idx val="1"/>
              <c:delete val="1"/>
              <c:extLst>
                <c:ext xmlns:c15="http://schemas.microsoft.com/office/drawing/2012/chart" uri="{CE6537A1-D6FC-4f65-9D91-7224C49458BB}"/>
                <c:ext xmlns:c16="http://schemas.microsoft.com/office/drawing/2014/chart" uri="{C3380CC4-5D6E-409C-BE32-E72D297353CC}">
                  <c16:uniqueId val="{00000003-1A60-4E49-99C3-7ED5E991B2CE}"/>
                </c:ext>
              </c:extLst>
            </c:dLbl>
            <c:dLbl>
              <c:idx val="2"/>
              <c:delete val="1"/>
              <c:extLst>
                <c:ext xmlns:c15="http://schemas.microsoft.com/office/drawing/2012/chart" uri="{CE6537A1-D6FC-4f65-9D91-7224C49458BB}"/>
                <c:ext xmlns:c16="http://schemas.microsoft.com/office/drawing/2014/chart" uri="{C3380CC4-5D6E-409C-BE32-E72D297353CC}">
                  <c16:uniqueId val="{00000004-1A60-4E49-99C3-7ED5E991B2CE}"/>
                </c:ext>
              </c:extLst>
            </c:dLbl>
            <c:dLbl>
              <c:idx val="3"/>
              <c:layout>
                <c:manualLayout>
                  <c:x val="-8.3333333333333384E-2"/>
                  <c:y val="9.2592592592592171E-3"/>
                </c:manualLayout>
              </c:layout>
              <c:spPr>
                <a:solidFill>
                  <a:schemeClr val="bg1"/>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1A60-4E49-99C3-7ED5E991B2CE}"/>
                </c:ext>
              </c:extLst>
            </c:dLbl>
            <c:dLbl>
              <c:idx val="4"/>
              <c:delete val="1"/>
              <c:extLst>
                <c:ext xmlns:c15="http://schemas.microsoft.com/office/drawing/2012/chart" uri="{CE6537A1-D6FC-4f65-9D91-7224C49458BB}"/>
                <c:ext xmlns:c16="http://schemas.microsoft.com/office/drawing/2014/chart" uri="{C3380CC4-5D6E-409C-BE32-E72D297353CC}">
                  <c16:uniqueId val="{00000006-1A60-4E49-99C3-7ED5E991B2CE}"/>
                </c:ext>
              </c:extLst>
            </c:dLbl>
            <c:dLbl>
              <c:idx val="5"/>
              <c:delete val="1"/>
              <c:extLst>
                <c:ext xmlns:c15="http://schemas.microsoft.com/office/drawing/2012/chart" uri="{CE6537A1-D6FC-4f65-9D91-7224C49458BB}"/>
                <c:ext xmlns:c16="http://schemas.microsoft.com/office/drawing/2014/chart" uri="{C3380CC4-5D6E-409C-BE32-E72D297353CC}">
                  <c16:uniqueId val="{00000007-1A60-4E49-99C3-7ED5E991B2C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Sheet1!$B$17:$G$17</c:f>
              <c:numCache>
                <c:formatCode>General</c:formatCode>
                <c:ptCount val="6"/>
                <c:pt idx="0">
                  <c:v>2018</c:v>
                </c:pt>
                <c:pt idx="1">
                  <c:v>2019</c:v>
                </c:pt>
                <c:pt idx="2">
                  <c:v>2020</c:v>
                </c:pt>
                <c:pt idx="3">
                  <c:v>2021</c:v>
                </c:pt>
                <c:pt idx="4">
                  <c:v>2022</c:v>
                </c:pt>
                <c:pt idx="5">
                  <c:v>2023</c:v>
                </c:pt>
              </c:numCache>
            </c:numRef>
          </c:cat>
          <c:val>
            <c:numRef>
              <c:f>Sheet1!$B$19:$G$19</c:f>
              <c:numCache>
                <c:formatCode>0</c:formatCode>
                <c:ptCount val="6"/>
                <c:pt idx="0">
                  <c:v>31.043440000000004</c:v>
                </c:pt>
                <c:pt idx="1">
                  <c:v>32.505050000000004</c:v>
                </c:pt>
                <c:pt idx="2">
                  <c:v>34.288489999999996</c:v>
                </c:pt>
                <c:pt idx="3">
                  <c:v>37.479179999999999</c:v>
                </c:pt>
                <c:pt idx="4">
                  <c:v>40.431330000000003</c:v>
                </c:pt>
                <c:pt idx="5">
                  <c:v>42.88579</c:v>
                </c:pt>
              </c:numCache>
            </c:numRef>
          </c:val>
          <c:extLst>
            <c:ext xmlns:c16="http://schemas.microsoft.com/office/drawing/2014/chart" uri="{C3380CC4-5D6E-409C-BE32-E72D297353CC}">
              <c16:uniqueId val="{00000008-1A60-4E49-99C3-7ED5E991B2CE}"/>
            </c:ext>
          </c:extLst>
        </c:ser>
        <c:ser>
          <c:idx val="2"/>
          <c:order val="2"/>
          <c:tx>
            <c:strRef>
              <c:f>Sheet1!$A$20</c:f>
              <c:strCache>
                <c:ptCount val="1"/>
                <c:pt idx="0">
                  <c:v>Advertising</c:v>
                </c:pt>
              </c:strCache>
            </c:strRef>
          </c:tx>
          <c:spPr>
            <a:solidFill>
              <a:srgbClr val="C00000"/>
            </a:solidFill>
            <a:ln>
              <a:noFill/>
            </a:ln>
            <a:effectLst/>
          </c:spPr>
          <c:dLbls>
            <c:dLbl>
              <c:idx val="0"/>
              <c:spPr>
                <a:solidFill>
                  <a:schemeClr val="bg1"/>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extLst>
                <c:ext xmlns:c16="http://schemas.microsoft.com/office/drawing/2014/chart" uri="{C3380CC4-5D6E-409C-BE32-E72D297353CC}">
                  <c16:uniqueId val="{00000009-1A60-4E49-99C3-7ED5E991B2CE}"/>
                </c:ext>
              </c:extLst>
            </c:dLbl>
            <c:dLbl>
              <c:idx val="3"/>
              <c:layout>
                <c:manualLayout>
                  <c:x val="-0.11111111111111116"/>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1A60-4E49-99C3-7ED5E991B2C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Sheet1!$B$17:$G$17</c:f>
              <c:numCache>
                <c:formatCode>General</c:formatCode>
                <c:ptCount val="6"/>
                <c:pt idx="0">
                  <c:v>2018</c:v>
                </c:pt>
                <c:pt idx="1">
                  <c:v>2019</c:v>
                </c:pt>
                <c:pt idx="2">
                  <c:v>2020</c:v>
                </c:pt>
                <c:pt idx="3">
                  <c:v>2021</c:v>
                </c:pt>
                <c:pt idx="4">
                  <c:v>2022</c:v>
                </c:pt>
                <c:pt idx="5">
                  <c:v>2023</c:v>
                </c:pt>
              </c:numCache>
            </c:numRef>
          </c:cat>
          <c:val>
            <c:numRef>
              <c:f>Sheet1!$B$20:$G$20</c:f>
              <c:numCache>
                <c:formatCode>0</c:formatCode>
                <c:ptCount val="6"/>
                <c:pt idx="0">
                  <c:v>25.411188600000003</c:v>
                </c:pt>
                <c:pt idx="1">
                  <c:v>26.066762600000004</c:v>
                </c:pt>
                <c:pt idx="2">
                  <c:v>24.614855500000001</c:v>
                </c:pt>
                <c:pt idx="3">
                  <c:v>29.146374000000002</c:v>
                </c:pt>
                <c:pt idx="4">
                  <c:v>29.599249500000003</c:v>
                </c:pt>
                <c:pt idx="5">
                  <c:v>30.601897535999996</c:v>
                </c:pt>
              </c:numCache>
            </c:numRef>
          </c:val>
          <c:extLst>
            <c:ext xmlns:c16="http://schemas.microsoft.com/office/drawing/2014/chart" uri="{C3380CC4-5D6E-409C-BE32-E72D297353CC}">
              <c16:uniqueId val="{0000000B-1A60-4E49-99C3-7ED5E991B2CE}"/>
            </c:ext>
          </c:extLst>
        </c:ser>
        <c:dLbls>
          <c:showLegendKey val="0"/>
          <c:showVal val="0"/>
          <c:showCatName val="0"/>
          <c:showSerName val="0"/>
          <c:showPercent val="0"/>
          <c:showBubbleSize val="0"/>
        </c:dLbls>
        <c:axId val="681555856"/>
        <c:axId val="681556576"/>
      </c:areaChart>
      <c:catAx>
        <c:axId val="681555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81556576"/>
        <c:crosses val="autoZero"/>
        <c:auto val="1"/>
        <c:lblAlgn val="ctr"/>
        <c:lblOffset val="100"/>
        <c:noMultiLvlLbl val="0"/>
      </c:catAx>
      <c:valAx>
        <c:axId val="681556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81555856"/>
        <c:crosses val="autoZero"/>
        <c:crossBetween val="midCat"/>
      </c:valAx>
    </c:plotArea>
    <c:plotVisOnly val="1"/>
    <c:dispBlanksAs val="zero"/>
    <c:showDLblsOverMax val="0"/>
  </c:chart>
  <c:txPr>
    <a:bodyPr/>
    <a:lstStyle/>
    <a:p>
      <a:pPr>
        <a:defRPr sz="12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Sheet1!$A$25</c:f>
              <c:strCache>
                <c:ptCount val="1"/>
                <c:pt idx="0">
                  <c:v>Public funding of PSMs</c:v>
                </c:pt>
              </c:strCache>
            </c:strRef>
          </c:tx>
          <c:spPr>
            <a:solidFill>
              <a:srgbClr val="9FC5E0"/>
            </a:solidFill>
            <a:ln>
              <a:noFill/>
            </a:ln>
            <a:effectLst/>
          </c:spPr>
          <c:dLbls>
            <c:dLbl>
              <c:idx val="0"/>
              <c:showLegendKey val="0"/>
              <c:showVal val="0"/>
              <c:showCatName val="0"/>
              <c:showSerName val="1"/>
              <c:showPercent val="0"/>
              <c:showBubbleSize val="0"/>
              <c:extLst>
                <c:ext xmlns:c15="http://schemas.microsoft.com/office/drawing/2012/chart" uri="{CE6537A1-D6FC-4f65-9D91-7224C49458BB}">
                  <c15:layout>
                    <c:manualLayout>
                      <c:w val="0.34047222222222223"/>
                      <c:h val="0.11560185185185186"/>
                    </c:manualLayout>
                  </c15:layout>
                </c:ext>
                <c:ext xmlns:c16="http://schemas.microsoft.com/office/drawing/2014/chart" uri="{C3380CC4-5D6E-409C-BE32-E72D297353CC}">
                  <c16:uniqueId val="{00000000-7ADB-4AB9-A2FA-AB99DB6CFEBF}"/>
                </c:ext>
              </c:extLst>
            </c:dLbl>
            <c:spPr>
              <a:noFill/>
              <a:ln>
                <a:noFill/>
              </a:ln>
              <a:effectLst/>
            </c:spPr>
            <c:txPr>
              <a:bodyPr rot="0" vert="horz"/>
              <a:lstStyle/>
              <a:p>
                <a:pPr>
                  <a:defRPr b="1">
                    <a:solidFill>
                      <a:schemeClr val="bg1">
                        <a:lumMod val="75000"/>
                      </a:schemeClr>
                    </a:solidFill>
                  </a:defRPr>
                </a:pPr>
                <a:endParaRPr lang="fr-FR"/>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Sheet1!$B$24:$G$24</c:f>
              <c:numCache>
                <c:formatCode>General</c:formatCode>
                <c:ptCount val="6"/>
                <c:pt idx="0">
                  <c:v>2018</c:v>
                </c:pt>
                <c:pt idx="1">
                  <c:v>2019</c:v>
                </c:pt>
                <c:pt idx="2">
                  <c:v>2020</c:v>
                </c:pt>
                <c:pt idx="3">
                  <c:v>2021</c:v>
                </c:pt>
                <c:pt idx="4">
                  <c:v>2022</c:v>
                </c:pt>
                <c:pt idx="5">
                  <c:v>2023</c:v>
                </c:pt>
              </c:numCache>
            </c:numRef>
          </c:cat>
          <c:val>
            <c:numRef>
              <c:f>Sheet1!$B$25:$G$25</c:f>
              <c:numCache>
                <c:formatCode>0</c:formatCode>
                <c:ptCount val="6"/>
                <c:pt idx="0">
                  <c:v>21.164497223714999</c:v>
                </c:pt>
                <c:pt idx="1">
                  <c:v>21.421576389077</c:v>
                </c:pt>
                <c:pt idx="2">
                  <c:v>21.572146201672201</c:v>
                </c:pt>
                <c:pt idx="3">
                  <c:v>22.2122426149073</c:v>
                </c:pt>
                <c:pt idx="4">
                  <c:v>22.549211649554501</c:v>
                </c:pt>
                <c:pt idx="5">
                  <c:v>23.532044102487998</c:v>
                </c:pt>
              </c:numCache>
            </c:numRef>
          </c:val>
          <c:extLst>
            <c:ext xmlns:c16="http://schemas.microsoft.com/office/drawing/2014/chart" uri="{C3380CC4-5D6E-409C-BE32-E72D297353CC}">
              <c16:uniqueId val="{00000001-7ADB-4AB9-A2FA-AB99DB6CFEBF}"/>
            </c:ext>
          </c:extLst>
        </c:ser>
        <c:ser>
          <c:idx val="1"/>
          <c:order val="1"/>
          <c:tx>
            <c:strRef>
              <c:f>Sheet1!$A$26</c:f>
              <c:strCache>
                <c:ptCount val="1"/>
                <c:pt idx="0">
                  <c:v>Linear Pay-TV</c:v>
                </c:pt>
              </c:strCache>
            </c:strRef>
          </c:tx>
          <c:spPr>
            <a:solidFill>
              <a:srgbClr val="70AD47">
                <a:lumMod val="50000"/>
              </a:srgbClr>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2-7ADB-4AB9-A2FA-AB99DB6CFEBF}"/>
                </c:ext>
              </c:extLst>
            </c:dLbl>
            <c:dLbl>
              <c:idx val="1"/>
              <c:delete val="1"/>
              <c:extLst>
                <c:ext xmlns:c15="http://schemas.microsoft.com/office/drawing/2012/chart" uri="{CE6537A1-D6FC-4f65-9D91-7224C49458BB}"/>
                <c:ext xmlns:c16="http://schemas.microsoft.com/office/drawing/2014/chart" uri="{C3380CC4-5D6E-409C-BE32-E72D297353CC}">
                  <c16:uniqueId val="{00000003-7ADB-4AB9-A2FA-AB99DB6CFEBF}"/>
                </c:ext>
              </c:extLst>
            </c:dLbl>
            <c:dLbl>
              <c:idx val="2"/>
              <c:delete val="1"/>
              <c:extLst>
                <c:ext xmlns:c15="http://schemas.microsoft.com/office/drawing/2012/chart" uri="{CE6537A1-D6FC-4f65-9D91-7224C49458BB}"/>
                <c:ext xmlns:c16="http://schemas.microsoft.com/office/drawing/2014/chart" uri="{C3380CC4-5D6E-409C-BE32-E72D297353CC}">
                  <c16:uniqueId val="{00000004-7ADB-4AB9-A2FA-AB99DB6CFEBF}"/>
                </c:ext>
              </c:extLst>
            </c:dLbl>
            <c:dLbl>
              <c:idx val="3"/>
              <c:layout>
                <c:manualLayout>
                  <c:x val="-8.3333333333333384E-2"/>
                  <c:y val="9.2592592592592171E-3"/>
                </c:manualLayout>
              </c:layout>
              <c:spPr>
                <a:solidFill>
                  <a:schemeClr val="bg1"/>
                </a:solidFill>
                <a:ln>
                  <a:noFill/>
                </a:ln>
                <a:effectLst/>
              </c:spPr>
              <c:txPr>
                <a:bodyPr rot="0" vert="horz"/>
                <a:lstStyle/>
                <a:p>
                  <a:pPr>
                    <a:defRPr b="1"/>
                  </a:pPr>
                  <a:endParaRPr lang="fr-FR"/>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7ADB-4AB9-A2FA-AB99DB6CFEBF}"/>
                </c:ext>
              </c:extLst>
            </c:dLbl>
            <c:dLbl>
              <c:idx val="4"/>
              <c:delete val="1"/>
              <c:extLst>
                <c:ext xmlns:c15="http://schemas.microsoft.com/office/drawing/2012/chart" uri="{CE6537A1-D6FC-4f65-9D91-7224C49458BB}"/>
                <c:ext xmlns:c16="http://schemas.microsoft.com/office/drawing/2014/chart" uri="{C3380CC4-5D6E-409C-BE32-E72D297353CC}">
                  <c16:uniqueId val="{00000006-7ADB-4AB9-A2FA-AB99DB6CFEBF}"/>
                </c:ext>
              </c:extLst>
            </c:dLbl>
            <c:dLbl>
              <c:idx val="5"/>
              <c:delete val="1"/>
              <c:extLst>
                <c:ext xmlns:c15="http://schemas.microsoft.com/office/drawing/2012/chart" uri="{CE6537A1-D6FC-4f65-9D91-7224C49458BB}"/>
                <c:ext xmlns:c16="http://schemas.microsoft.com/office/drawing/2014/chart" uri="{C3380CC4-5D6E-409C-BE32-E72D297353CC}">
                  <c16:uniqueId val="{00000007-7ADB-4AB9-A2FA-AB99DB6CFEBF}"/>
                </c:ext>
              </c:extLst>
            </c:dLbl>
            <c:spPr>
              <a:noFill/>
              <a:ln>
                <a:noFill/>
              </a:ln>
              <a:effectLst/>
            </c:spPr>
            <c:txPr>
              <a:bodyPr rot="0" vert="horz"/>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Sheet1!$B$24:$G$24</c:f>
              <c:numCache>
                <c:formatCode>General</c:formatCode>
                <c:ptCount val="6"/>
                <c:pt idx="0">
                  <c:v>2018</c:v>
                </c:pt>
                <c:pt idx="1">
                  <c:v>2019</c:v>
                </c:pt>
                <c:pt idx="2">
                  <c:v>2020</c:v>
                </c:pt>
                <c:pt idx="3">
                  <c:v>2021</c:v>
                </c:pt>
                <c:pt idx="4">
                  <c:v>2022</c:v>
                </c:pt>
                <c:pt idx="5">
                  <c:v>2023</c:v>
                </c:pt>
              </c:numCache>
            </c:numRef>
          </c:cat>
          <c:val>
            <c:numRef>
              <c:f>Sheet1!$B$26:$G$26</c:f>
              <c:numCache>
                <c:formatCode>0</c:formatCode>
                <c:ptCount val="6"/>
                <c:pt idx="0">
                  <c:v>23.058509999999998</c:v>
                </c:pt>
                <c:pt idx="1">
                  <c:v>24.327689999999997</c:v>
                </c:pt>
                <c:pt idx="2">
                  <c:v>24.987749999999998</c:v>
                </c:pt>
                <c:pt idx="3">
                  <c:v>26.07809</c:v>
                </c:pt>
                <c:pt idx="4">
                  <c:v>26.30724</c:v>
                </c:pt>
                <c:pt idx="5">
                  <c:v>26.083650000000002</c:v>
                </c:pt>
              </c:numCache>
            </c:numRef>
          </c:val>
          <c:extLst>
            <c:ext xmlns:c16="http://schemas.microsoft.com/office/drawing/2014/chart" uri="{C3380CC4-5D6E-409C-BE32-E72D297353CC}">
              <c16:uniqueId val="{00000008-7ADB-4AB9-A2FA-AB99DB6CFEBF}"/>
            </c:ext>
          </c:extLst>
        </c:ser>
        <c:ser>
          <c:idx val="2"/>
          <c:order val="2"/>
          <c:tx>
            <c:strRef>
              <c:f>Sheet1!$A$27</c:f>
              <c:strCache>
                <c:ptCount val="1"/>
                <c:pt idx="0">
                  <c:v>SVOD</c:v>
                </c:pt>
              </c:strCache>
            </c:strRef>
          </c:tx>
          <c:spPr>
            <a:solidFill>
              <a:srgbClr val="70AD47">
                <a:lumMod val="60000"/>
                <a:lumOff val="40000"/>
              </a:srgbClr>
            </a:solidFill>
            <a:ln>
              <a:noFill/>
            </a:ln>
            <a:effectLst/>
          </c:spPr>
          <c:dLbls>
            <c:dLbl>
              <c:idx val="0"/>
              <c:spPr>
                <a:solidFill>
                  <a:schemeClr val="bg1"/>
                </a:solidFill>
                <a:ln>
                  <a:noFill/>
                </a:ln>
                <a:effectLst/>
              </c:spPr>
              <c:txPr>
                <a:bodyPr rot="0" vert="horz"/>
                <a:lstStyle/>
                <a:p>
                  <a:pPr>
                    <a:defRPr b="1"/>
                  </a:pPr>
                  <a:endParaRPr lang="fr-FR"/>
                </a:p>
              </c:txPr>
              <c:showLegendKey val="0"/>
              <c:showVal val="0"/>
              <c:showCatName val="0"/>
              <c:showSerName val="1"/>
              <c:showPercent val="0"/>
              <c:showBubbleSize val="0"/>
              <c:extLst>
                <c:ext xmlns:c16="http://schemas.microsoft.com/office/drawing/2014/chart" uri="{C3380CC4-5D6E-409C-BE32-E72D297353CC}">
                  <c16:uniqueId val="{00000009-7ADB-4AB9-A2FA-AB99DB6CFEBF}"/>
                </c:ext>
              </c:extLst>
            </c:dLbl>
            <c:dLbl>
              <c:idx val="3"/>
              <c:layout>
                <c:manualLayout>
                  <c:x val="-0.11111111111111116"/>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7ADB-4AB9-A2FA-AB99DB6CFEBF}"/>
                </c:ext>
              </c:extLst>
            </c:dLbl>
            <c:spPr>
              <a:noFill/>
              <a:ln>
                <a:noFill/>
              </a:ln>
              <a:effectLst/>
            </c:spPr>
            <c:txPr>
              <a:bodyPr rot="0" vert="horz"/>
              <a:lstStyle/>
              <a:p>
                <a:pPr>
                  <a:defRPr b="1"/>
                </a:pPr>
                <a:endParaRPr lang="fr-FR"/>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Sheet1!$B$24:$G$24</c:f>
              <c:numCache>
                <c:formatCode>General</c:formatCode>
                <c:ptCount val="6"/>
                <c:pt idx="0">
                  <c:v>2018</c:v>
                </c:pt>
                <c:pt idx="1">
                  <c:v>2019</c:v>
                </c:pt>
                <c:pt idx="2">
                  <c:v>2020</c:v>
                </c:pt>
                <c:pt idx="3">
                  <c:v>2021</c:v>
                </c:pt>
                <c:pt idx="4">
                  <c:v>2022</c:v>
                </c:pt>
                <c:pt idx="5">
                  <c:v>2023</c:v>
                </c:pt>
              </c:numCache>
            </c:numRef>
          </c:cat>
          <c:val>
            <c:numRef>
              <c:f>Sheet1!$B$27:$G$27</c:f>
              <c:numCache>
                <c:formatCode>0</c:formatCode>
                <c:ptCount val="6"/>
                <c:pt idx="0">
                  <c:v>4.7362000000000002</c:v>
                </c:pt>
                <c:pt idx="1">
                  <c:v>6.4213999999999993</c:v>
                </c:pt>
                <c:pt idx="2">
                  <c:v>8.2786000000000008</c:v>
                </c:pt>
                <c:pt idx="3">
                  <c:v>10.843299999999999</c:v>
                </c:pt>
                <c:pt idx="4">
                  <c:v>13.414999999999999</c:v>
                </c:pt>
                <c:pt idx="5">
                  <c:v>15.59</c:v>
                </c:pt>
              </c:numCache>
            </c:numRef>
          </c:val>
          <c:extLst>
            <c:ext xmlns:c16="http://schemas.microsoft.com/office/drawing/2014/chart" uri="{C3380CC4-5D6E-409C-BE32-E72D297353CC}">
              <c16:uniqueId val="{0000000B-7ADB-4AB9-A2FA-AB99DB6CFEBF}"/>
            </c:ext>
          </c:extLst>
        </c:ser>
        <c:ser>
          <c:idx val="3"/>
          <c:order val="3"/>
          <c:tx>
            <c:strRef>
              <c:f>Sheet1!$A$28</c:f>
              <c:strCache>
                <c:ptCount val="1"/>
                <c:pt idx="0">
                  <c:v>Advertising</c:v>
                </c:pt>
              </c:strCache>
            </c:strRef>
          </c:tx>
          <c:spPr>
            <a:solidFill>
              <a:srgbClr val="E09B9B"/>
            </a:solidFill>
          </c:spPr>
          <c:dLbls>
            <c:spPr>
              <a:noFill/>
              <a:ln>
                <a:noFill/>
              </a:ln>
              <a:effectLst/>
            </c:spPr>
            <c:txPr>
              <a:bodyPr/>
              <a:lstStyle/>
              <a:p>
                <a:pPr>
                  <a:defRPr b="1">
                    <a:solidFill>
                      <a:schemeClr val="bg1">
                        <a:lumMod val="75000"/>
                      </a:schemeClr>
                    </a:solidFill>
                  </a:defRPr>
                </a:pPr>
                <a:endParaRPr lang="fr-FR"/>
              </a:p>
            </c:tx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numRef>
              <c:f>Sheet1!$B$24:$G$24</c:f>
              <c:numCache>
                <c:formatCode>General</c:formatCode>
                <c:ptCount val="6"/>
                <c:pt idx="0">
                  <c:v>2018</c:v>
                </c:pt>
                <c:pt idx="1">
                  <c:v>2019</c:v>
                </c:pt>
                <c:pt idx="2">
                  <c:v>2020</c:v>
                </c:pt>
                <c:pt idx="3">
                  <c:v>2021</c:v>
                </c:pt>
                <c:pt idx="4">
                  <c:v>2022</c:v>
                </c:pt>
                <c:pt idx="5">
                  <c:v>2023</c:v>
                </c:pt>
              </c:numCache>
            </c:numRef>
          </c:cat>
          <c:val>
            <c:numRef>
              <c:f>Sheet1!$B$28:$G$28</c:f>
              <c:numCache>
                <c:formatCode>0</c:formatCode>
                <c:ptCount val="6"/>
                <c:pt idx="0">
                  <c:v>25.402257200000001</c:v>
                </c:pt>
                <c:pt idx="1">
                  <c:v>26.052688600000003</c:v>
                </c:pt>
                <c:pt idx="2">
                  <c:v>24.579646700000001</c:v>
                </c:pt>
                <c:pt idx="3">
                  <c:v>29.0740263</c:v>
                </c:pt>
                <c:pt idx="4">
                  <c:v>29.459156400000001</c:v>
                </c:pt>
                <c:pt idx="5">
                  <c:v>30.390488799999996</c:v>
                </c:pt>
              </c:numCache>
            </c:numRef>
          </c:val>
          <c:extLst>
            <c:ext xmlns:c16="http://schemas.microsoft.com/office/drawing/2014/chart" uri="{C3380CC4-5D6E-409C-BE32-E72D297353CC}">
              <c16:uniqueId val="{0000000C-7ADB-4AB9-A2FA-AB99DB6CFEBF}"/>
            </c:ext>
          </c:extLst>
        </c:ser>
        <c:dLbls>
          <c:showLegendKey val="0"/>
          <c:showVal val="0"/>
          <c:showCatName val="0"/>
          <c:showSerName val="0"/>
          <c:showPercent val="0"/>
          <c:showBubbleSize val="0"/>
        </c:dLbls>
        <c:axId val="681555856"/>
        <c:axId val="681556576"/>
      </c:areaChart>
      <c:catAx>
        <c:axId val="681555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681556576"/>
        <c:crosses val="autoZero"/>
        <c:auto val="1"/>
        <c:lblAlgn val="ctr"/>
        <c:lblOffset val="100"/>
        <c:noMultiLvlLbl val="0"/>
      </c:catAx>
      <c:valAx>
        <c:axId val="681556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fr-FR"/>
          </a:p>
        </c:txPr>
        <c:crossAx val="681555856"/>
        <c:crosses val="autoZero"/>
        <c:crossBetween val="midCat"/>
      </c:valAx>
    </c:plotArea>
    <c:plotVisOnly val="1"/>
    <c:dispBlanksAs val="zero"/>
    <c:showDLblsOverMax val="0"/>
  </c:chart>
  <c:txPr>
    <a:bodyPr/>
    <a:lstStyle/>
    <a:p>
      <a:pPr>
        <a:defRPr sz="120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Sheet1!$A$32</c:f>
              <c:strCache>
                <c:ptCount val="1"/>
                <c:pt idx="0">
                  <c:v>Public funding of PSMs</c:v>
                </c:pt>
              </c:strCache>
            </c:strRef>
          </c:tx>
          <c:spPr>
            <a:solidFill>
              <a:srgbClr val="9FC5E0"/>
            </a:solidFill>
            <a:ln>
              <a:noFill/>
            </a:ln>
            <a:effectLst/>
          </c:spPr>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65000"/>
                        </a:schemeClr>
                      </a:solidFill>
                      <a:latin typeface="+mn-lt"/>
                      <a:ea typeface="+mn-ea"/>
                      <a:cs typeface="+mn-cs"/>
                    </a:defRPr>
                  </a:pPr>
                  <a:endParaRPr lang="fr-FR"/>
                </a:p>
              </c:txPr>
              <c:showLegendKey val="0"/>
              <c:showVal val="0"/>
              <c:showCatName val="0"/>
              <c:showSerName val="1"/>
              <c:showPercent val="0"/>
              <c:showBubbleSize val="0"/>
              <c:extLst>
                <c:ext xmlns:c15="http://schemas.microsoft.com/office/drawing/2012/chart" uri="{CE6537A1-D6FC-4f65-9D91-7224C49458BB}">
                  <c15:layout>
                    <c:manualLayout>
                      <c:w val="0.34047222222222223"/>
                      <c:h val="0.11560185185185186"/>
                    </c:manualLayout>
                  </c15:layout>
                </c:ext>
                <c:ext xmlns:c16="http://schemas.microsoft.com/office/drawing/2014/chart" uri="{C3380CC4-5D6E-409C-BE32-E72D297353CC}">
                  <c16:uniqueId val="{00000000-60B3-48BB-A890-DE8459629B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65000"/>
                      </a:schemeClr>
                    </a:solidFill>
                    <a:latin typeface="+mn-lt"/>
                    <a:ea typeface="+mn-ea"/>
                    <a:cs typeface="+mn-cs"/>
                  </a:defRPr>
                </a:pPr>
                <a:endParaRPr lang="fr-FR"/>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Sheet1!$B$31:$G$31</c:f>
              <c:numCache>
                <c:formatCode>General</c:formatCode>
                <c:ptCount val="6"/>
                <c:pt idx="0">
                  <c:v>2018</c:v>
                </c:pt>
                <c:pt idx="1">
                  <c:v>2019</c:v>
                </c:pt>
                <c:pt idx="2">
                  <c:v>2020</c:v>
                </c:pt>
                <c:pt idx="3">
                  <c:v>2021</c:v>
                </c:pt>
                <c:pt idx="4">
                  <c:v>2022</c:v>
                </c:pt>
                <c:pt idx="5">
                  <c:v>2023</c:v>
                </c:pt>
              </c:numCache>
            </c:numRef>
          </c:cat>
          <c:val>
            <c:numRef>
              <c:f>Sheet1!$B$32:$G$32</c:f>
              <c:numCache>
                <c:formatCode>0</c:formatCode>
                <c:ptCount val="6"/>
                <c:pt idx="0">
                  <c:v>21.164497223714999</c:v>
                </c:pt>
                <c:pt idx="1">
                  <c:v>21.421576389077</c:v>
                </c:pt>
                <c:pt idx="2">
                  <c:v>21.572146201672201</c:v>
                </c:pt>
                <c:pt idx="3">
                  <c:v>22.2122426149073</c:v>
                </c:pt>
                <c:pt idx="4">
                  <c:v>22.549211649554501</c:v>
                </c:pt>
                <c:pt idx="5">
                  <c:v>23.532044102487998</c:v>
                </c:pt>
              </c:numCache>
            </c:numRef>
          </c:val>
          <c:extLst>
            <c:ext xmlns:c16="http://schemas.microsoft.com/office/drawing/2014/chart" uri="{C3380CC4-5D6E-409C-BE32-E72D297353CC}">
              <c16:uniqueId val="{00000001-60B3-48BB-A890-DE8459629BE8}"/>
            </c:ext>
          </c:extLst>
        </c:ser>
        <c:ser>
          <c:idx val="1"/>
          <c:order val="1"/>
          <c:tx>
            <c:strRef>
              <c:f>Sheet1!$A$33</c:f>
              <c:strCache>
                <c:ptCount val="1"/>
                <c:pt idx="0">
                  <c:v>Subscriptions</c:v>
                </c:pt>
              </c:strCache>
            </c:strRef>
          </c:tx>
          <c:spPr>
            <a:solidFill>
              <a:srgbClr val="C4D2BB"/>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2-60B3-48BB-A890-DE8459629BE8}"/>
                </c:ext>
              </c:extLst>
            </c:dLbl>
            <c:dLbl>
              <c:idx val="1"/>
              <c:delete val="1"/>
              <c:extLst>
                <c:ext xmlns:c15="http://schemas.microsoft.com/office/drawing/2012/chart" uri="{CE6537A1-D6FC-4f65-9D91-7224C49458BB}"/>
                <c:ext xmlns:c16="http://schemas.microsoft.com/office/drawing/2014/chart" uri="{C3380CC4-5D6E-409C-BE32-E72D297353CC}">
                  <c16:uniqueId val="{00000003-60B3-48BB-A890-DE8459629BE8}"/>
                </c:ext>
              </c:extLst>
            </c:dLbl>
            <c:dLbl>
              <c:idx val="2"/>
              <c:delete val="1"/>
              <c:extLst>
                <c:ext xmlns:c15="http://schemas.microsoft.com/office/drawing/2012/chart" uri="{CE6537A1-D6FC-4f65-9D91-7224C49458BB}"/>
                <c:ext xmlns:c16="http://schemas.microsoft.com/office/drawing/2014/chart" uri="{C3380CC4-5D6E-409C-BE32-E72D297353CC}">
                  <c16:uniqueId val="{00000004-60B3-48BB-A890-DE8459629BE8}"/>
                </c:ext>
              </c:extLst>
            </c:dLbl>
            <c:dLbl>
              <c:idx val="3"/>
              <c:layout>
                <c:manualLayout>
                  <c:x val="-8.3333333333333384E-2"/>
                  <c:y val="9.2592592592592171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A5A5A5"/>
                      </a:solidFill>
                      <a:latin typeface="+mn-lt"/>
                      <a:ea typeface="+mn-ea"/>
                      <a:cs typeface="+mn-cs"/>
                    </a:defRPr>
                  </a:pPr>
                  <a:endParaRPr lang="fr-FR"/>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60B3-48BB-A890-DE8459629BE8}"/>
                </c:ext>
              </c:extLst>
            </c:dLbl>
            <c:dLbl>
              <c:idx val="4"/>
              <c:delete val="1"/>
              <c:extLst>
                <c:ext xmlns:c15="http://schemas.microsoft.com/office/drawing/2012/chart" uri="{CE6537A1-D6FC-4f65-9D91-7224C49458BB}"/>
                <c:ext xmlns:c16="http://schemas.microsoft.com/office/drawing/2014/chart" uri="{C3380CC4-5D6E-409C-BE32-E72D297353CC}">
                  <c16:uniqueId val="{00000006-60B3-48BB-A890-DE8459629BE8}"/>
                </c:ext>
              </c:extLst>
            </c:dLbl>
            <c:dLbl>
              <c:idx val="5"/>
              <c:delete val="1"/>
              <c:extLst>
                <c:ext xmlns:c15="http://schemas.microsoft.com/office/drawing/2012/chart" uri="{CE6537A1-D6FC-4f65-9D91-7224C49458BB}"/>
                <c:ext xmlns:c16="http://schemas.microsoft.com/office/drawing/2014/chart" uri="{C3380CC4-5D6E-409C-BE32-E72D297353CC}">
                  <c16:uniqueId val="{00000007-60B3-48BB-A890-DE8459629B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A5A5A5"/>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Sheet1!$B$31:$G$31</c:f>
              <c:numCache>
                <c:formatCode>General</c:formatCode>
                <c:ptCount val="6"/>
                <c:pt idx="0">
                  <c:v>2018</c:v>
                </c:pt>
                <c:pt idx="1">
                  <c:v>2019</c:v>
                </c:pt>
                <c:pt idx="2">
                  <c:v>2020</c:v>
                </c:pt>
                <c:pt idx="3">
                  <c:v>2021</c:v>
                </c:pt>
                <c:pt idx="4">
                  <c:v>2022</c:v>
                </c:pt>
                <c:pt idx="5">
                  <c:v>2023</c:v>
                </c:pt>
              </c:numCache>
            </c:numRef>
          </c:cat>
          <c:val>
            <c:numRef>
              <c:f>Sheet1!$B$33:$G$33</c:f>
              <c:numCache>
                <c:formatCode>0</c:formatCode>
                <c:ptCount val="6"/>
                <c:pt idx="0">
                  <c:v>31.043440000000004</c:v>
                </c:pt>
                <c:pt idx="1">
                  <c:v>32.505050000000004</c:v>
                </c:pt>
                <c:pt idx="2">
                  <c:v>34.288489999999996</c:v>
                </c:pt>
                <c:pt idx="3">
                  <c:v>37.479179999999999</c:v>
                </c:pt>
                <c:pt idx="4">
                  <c:v>40.431330000000003</c:v>
                </c:pt>
                <c:pt idx="5">
                  <c:v>42.88579</c:v>
                </c:pt>
              </c:numCache>
            </c:numRef>
          </c:val>
          <c:extLst>
            <c:ext xmlns:c16="http://schemas.microsoft.com/office/drawing/2014/chart" uri="{C3380CC4-5D6E-409C-BE32-E72D297353CC}">
              <c16:uniqueId val="{00000008-60B3-48BB-A890-DE8459629BE8}"/>
            </c:ext>
          </c:extLst>
        </c:ser>
        <c:ser>
          <c:idx val="2"/>
          <c:order val="2"/>
          <c:tx>
            <c:strRef>
              <c:f>Sheet1!$A$34</c:f>
              <c:strCache>
                <c:ptCount val="1"/>
                <c:pt idx="0">
                  <c:v>Advertising (linear)</c:v>
                </c:pt>
              </c:strCache>
            </c:strRef>
          </c:tx>
          <c:spPr>
            <a:solidFill>
              <a:srgbClr val="C00000"/>
            </a:solidFill>
            <a:ln>
              <a:noFill/>
            </a:ln>
            <a:effectLst/>
          </c:spPr>
          <c:dLbls>
            <c:dLbl>
              <c:idx val="0"/>
              <c:layout>
                <c:manualLayout>
                  <c:x val="2.3176983907515707E-2"/>
                  <c:y val="-3.3426639116058152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0"/>
              <c:showCatName val="0"/>
              <c:showSerName val="1"/>
              <c:showPercent val="0"/>
              <c:showBubbleSize val="0"/>
              <c:extLst>
                <c:ext xmlns:c15="http://schemas.microsoft.com/office/drawing/2012/chart" uri="{CE6537A1-D6FC-4f65-9D91-7224C49458BB}">
                  <c15:layout>
                    <c:manualLayout>
                      <c:w val="0.28007286281020383"/>
                      <c:h val="0.10797514232238262"/>
                    </c:manualLayout>
                  </c15:layout>
                </c:ext>
                <c:ext xmlns:c16="http://schemas.microsoft.com/office/drawing/2014/chart" uri="{C3380CC4-5D6E-409C-BE32-E72D297353CC}">
                  <c16:uniqueId val="{00000009-60B3-48BB-A890-DE8459629BE8}"/>
                </c:ext>
              </c:extLst>
            </c:dLbl>
            <c:dLbl>
              <c:idx val="3"/>
              <c:layout>
                <c:manualLayout>
                  <c:x val="-0.11111111111111116"/>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60B3-48BB-A890-DE8459629BE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Sheet1!$B$31:$G$31</c:f>
              <c:numCache>
                <c:formatCode>General</c:formatCode>
                <c:ptCount val="6"/>
                <c:pt idx="0">
                  <c:v>2018</c:v>
                </c:pt>
                <c:pt idx="1">
                  <c:v>2019</c:v>
                </c:pt>
                <c:pt idx="2">
                  <c:v>2020</c:v>
                </c:pt>
                <c:pt idx="3">
                  <c:v>2021</c:v>
                </c:pt>
                <c:pt idx="4">
                  <c:v>2022</c:v>
                </c:pt>
                <c:pt idx="5">
                  <c:v>2023</c:v>
                </c:pt>
              </c:numCache>
            </c:numRef>
          </c:cat>
          <c:val>
            <c:numRef>
              <c:f>Sheet1!$B$34:$G$34</c:f>
              <c:numCache>
                <c:formatCode>0</c:formatCode>
                <c:ptCount val="6"/>
                <c:pt idx="0">
                  <c:v>22.988887533000003</c:v>
                </c:pt>
                <c:pt idx="1">
                  <c:v>22.633620600000004</c:v>
                </c:pt>
                <c:pt idx="2">
                  <c:v>20.077641700000001</c:v>
                </c:pt>
                <c:pt idx="3">
                  <c:v>22.9385488</c:v>
                </c:pt>
                <c:pt idx="4">
                  <c:v>22.389950500000001</c:v>
                </c:pt>
                <c:pt idx="5">
                  <c:v>21.985294863999997</c:v>
                </c:pt>
              </c:numCache>
            </c:numRef>
          </c:val>
          <c:extLst>
            <c:ext xmlns:c16="http://schemas.microsoft.com/office/drawing/2014/chart" uri="{C3380CC4-5D6E-409C-BE32-E72D297353CC}">
              <c16:uniqueId val="{0000000B-60B3-48BB-A890-DE8459629BE8}"/>
            </c:ext>
          </c:extLst>
        </c:ser>
        <c:ser>
          <c:idx val="3"/>
          <c:order val="3"/>
          <c:tx>
            <c:strRef>
              <c:f>Sheet1!$A$35</c:f>
              <c:strCache>
                <c:ptCount val="1"/>
                <c:pt idx="0">
                  <c:v>Advertising (AVOD)</c:v>
                </c:pt>
              </c:strCache>
            </c:strRef>
          </c:tx>
          <c:spPr>
            <a:solidFill>
              <a:srgbClr val="FF0000"/>
            </a:solidFill>
          </c:spPr>
          <c:dLbls>
            <c:dLbl>
              <c:idx val="0"/>
              <c:layout>
                <c:manualLayout>
                  <c:x val="-5.3776822794681843E-2"/>
                  <c:y val="-0.13502859082152679"/>
                </c:manualLayout>
              </c:layout>
              <c:spPr>
                <a:noFill/>
                <a:ln>
                  <a:noFill/>
                </a:ln>
                <a:effectLst/>
              </c:spPr>
              <c:txPr>
                <a:bodyPr wrap="square" lIns="38100" tIns="19050" rIns="38100" bIns="19050" anchor="ctr">
                  <a:noAutofit/>
                </a:bodyPr>
                <a:lstStyle/>
                <a:p>
                  <a:pPr>
                    <a:defRPr sz="1200" b="1">
                      <a:solidFill>
                        <a:srgbClr val="C00000"/>
                      </a:solidFill>
                    </a:defRPr>
                  </a:pPr>
                  <a:endParaRPr lang="fr-FR"/>
                </a:p>
              </c:txPr>
              <c:showLegendKey val="0"/>
              <c:showVal val="0"/>
              <c:showCatName val="0"/>
              <c:showSerName val="1"/>
              <c:showPercent val="0"/>
              <c:showBubbleSize val="0"/>
              <c:extLst>
                <c:ext xmlns:c15="http://schemas.microsoft.com/office/drawing/2012/chart" uri="{CE6537A1-D6FC-4f65-9D91-7224C49458BB}">
                  <c15:layout>
                    <c:manualLayout>
                      <c:w val="0.30691669251567583"/>
                      <c:h val="0.13581245628375122"/>
                    </c:manualLayout>
                  </c15:layout>
                </c:ext>
                <c:ext xmlns:c16="http://schemas.microsoft.com/office/drawing/2014/chart" uri="{C3380CC4-5D6E-409C-BE32-E72D297353CC}">
                  <c16:uniqueId val="{0000000C-60B3-48BB-A890-DE8459629BE8}"/>
                </c:ext>
              </c:extLst>
            </c:dLbl>
            <c:spPr>
              <a:noFill/>
              <a:ln>
                <a:noFill/>
              </a:ln>
              <a:effectLst/>
            </c:spPr>
            <c:txPr>
              <a:bodyPr wrap="square" lIns="38100" tIns="19050" rIns="38100" bIns="19050" anchor="ctr">
                <a:spAutoFit/>
              </a:bodyPr>
              <a:lstStyle/>
              <a:p>
                <a:pPr>
                  <a:defRPr sz="1200"/>
                </a:pPr>
                <a:endParaRPr lang="fr-FR"/>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Sheet1!$B$31:$G$31</c:f>
              <c:numCache>
                <c:formatCode>General</c:formatCode>
                <c:ptCount val="6"/>
                <c:pt idx="0">
                  <c:v>2018</c:v>
                </c:pt>
                <c:pt idx="1">
                  <c:v>2019</c:v>
                </c:pt>
                <c:pt idx="2">
                  <c:v>2020</c:v>
                </c:pt>
                <c:pt idx="3">
                  <c:v>2021</c:v>
                </c:pt>
                <c:pt idx="4">
                  <c:v>2022</c:v>
                </c:pt>
                <c:pt idx="5">
                  <c:v>2023</c:v>
                </c:pt>
              </c:numCache>
            </c:numRef>
          </c:cat>
          <c:val>
            <c:numRef>
              <c:f>Sheet1!$B$35:$G$35</c:f>
              <c:numCache>
                <c:formatCode>0.0</c:formatCode>
                <c:ptCount val="6"/>
                <c:pt idx="0">
                  <c:v>0.35894386699999997</c:v>
                </c:pt>
                <c:pt idx="1">
                  <c:v>0.50285340000000001</c:v>
                </c:pt>
                <c:pt idx="2">
                  <c:v>0.69146710000000011</c:v>
                </c:pt>
                <c:pt idx="3">
                  <c:v>0.88109890000000002</c:v>
                </c:pt>
                <c:pt idx="4">
                  <c:v>1.1155425999999999</c:v>
                </c:pt>
                <c:pt idx="5">
                  <c:v>1.3537138720000002</c:v>
                </c:pt>
              </c:numCache>
            </c:numRef>
          </c:val>
          <c:extLst>
            <c:ext xmlns:c16="http://schemas.microsoft.com/office/drawing/2014/chart" uri="{C3380CC4-5D6E-409C-BE32-E72D297353CC}">
              <c16:uniqueId val="{0000000D-60B3-48BB-A890-DE8459629BE8}"/>
            </c:ext>
          </c:extLst>
        </c:ser>
        <c:ser>
          <c:idx val="4"/>
          <c:order val="4"/>
          <c:tx>
            <c:strRef>
              <c:f>Sheet1!$A$36</c:f>
              <c:strCache>
                <c:ptCount val="1"/>
                <c:pt idx="0">
                  <c:v>Advertising (VSPs)</c:v>
                </c:pt>
              </c:strCache>
            </c:strRef>
          </c:tx>
          <c:spPr>
            <a:solidFill>
              <a:srgbClr val="660033"/>
            </a:solidFill>
            <a:ln>
              <a:noFill/>
            </a:ln>
            <a:effectLst/>
          </c:spPr>
          <c:dLbls>
            <c:dLbl>
              <c:idx val="0"/>
              <c:layout>
                <c:manualLayout>
                  <c:x val="0.27445473241984819"/>
                  <c:y val="-0.19500105462982492"/>
                </c:manualLayout>
              </c:layout>
              <c:spPr>
                <a:noFill/>
                <a:ln>
                  <a:noFill/>
                </a:ln>
                <a:effectLst/>
              </c:spPr>
              <c:txPr>
                <a:bodyPr wrap="square" lIns="38100" tIns="19050" rIns="38100" bIns="19050" anchor="ctr">
                  <a:spAutoFit/>
                </a:bodyPr>
                <a:lstStyle/>
                <a:p>
                  <a:pPr>
                    <a:defRPr sz="1200" b="1">
                      <a:solidFill>
                        <a:srgbClr val="660033"/>
                      </a:solidFill>
                    </a:defRPr>
                  </a:pPr>
                  <a:endParaRPr lang="fr-FR"/>
                </a:p>
              </c:txPr>
              <c:showLegendKey val="0"/>
              <c:showVal val="0"/>
              <c:showCatName val="0"/>
              <c:showSerName val="1"/>
              <c:showPercent val="0"/>
              <c:showBubbleSize val="0"/>
              <c:extLst>
                <c:ext xmlns:c15="http://schemas.microsoft.com/office/drawing/2012/chart" uri="{CE6537A1-D6FC-4f65-9D91-7224C49458BB}">
                  <c15:layout>
                    <c:manualLayout>
                      <c:w val="0.28056849401370437"/>
                      <c:h val="0.14396662245761385"/>
                    </c:manualLayout>
                  </c15:layout>
                </c:ext>
                <c:ext xmlns:c16="http://schemas.microsoft.com/office/drawing/2014/chart" uri="{C3380CC4-5D6E-409C-BE32-E72D297353CC}">
                  <c16:uniqueId val="{0000000F-60B3-48BB-A890-DE8459629BE8}"/>
                </c:ext>
              </c:extLst>
            </c:dLbl>
            <c:spPr>
              <a:noFill/>
              <a:ln>
                <a:noFill/>
              </a:ln>
              <a:effectLst/>
            </c:spPr>
            <c:txPr>
              <a:bodyPr wrap="square" lIns="38100" tIns="19050" rIns="38100" bIns="19050" anchor="ctr">
                <a:spAutoFit/>
              </a:bodyPr>
              <a:lstStyle/>
              <a:p>
                <a:pPr>
                  <a:defRPr sz="1200" b="1"/>
                </a:pPr>
                <a:endParaRPr lang="fr-FR"/>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Sheet1!$B$31:$G$31</c:f>
              <c:numCache>
                <c:formatCode>General</c:formatCode>
                <c:ptCount val="6"/>
                <c:pt idx="0">
                  <c:v>2018</c:v>
                </c:pt>
                <c:pt idx="1">
                  <c:v>2019</c:v>
                </c:pt>
                <c:pt idx="2">
                  <c:v>2020</c:v>
                </c:pt>
                <c:pt idx="3">
                  <c:v>2021</c:v>
                </c:pt>
                <c:pt idx="4">
                  <c:v>2022</c:v>
                </c:pt>
                <c:pt idx="5">
                  <c:v>2023</c:v>
                </c:pt>
              </c:numCache>
            </c:numRef>
          </c:cat>
          <c:val>
            <c:numRef>
              <c:f>Sheet1!$B$36:$G$36</c:f>
              <c:numCache>
                <c:formatCode>0.0</c:formatCode>
                <c:ptCount val="6"/>
                <c:pt idx="0">
                  <c:v>2.0633572</c:v>
                </c:pt>
                <c:pt idx="1">
                  <c:v>2.9302885999999999</c:v>
                </c:pt>
                <c:pt idx="2">
                  <c:v>3.8457466999999999</c:v>
                </c:pt>
                <c:pt idx="3">
                  <c:v>5.3267262999999998</c:v>
                </c:pt>
                <c:pt idx="4">
                  <c:v>6.0937564000000002</c:v>
                </c:pt>
                <c:pt idx="5">
                  <c:v>7.2628887999999998</c:v>
                </c:pt>
              </c:numCache>
            </c:numRef>
          </c:val>
          <c:extLst>
            <c:ext xmlns:c16="http://schemas.microsoft.com/office/drawing/2014/chart" uri="{C3380CC4-5D6E-409C-BE32-E72D297353CC}">
              <c16:uniqueId val="{0000000E-60B3-48BB-A890-DE8459629BE8}"/>
            </c:ext>
          </c:extLst>
        </c:ser>
        <c:dLbls>
          <c:showLegendKey val="0"/>
          <c:showVal val="0"/>
          <c:showCatName val="0"/>
          <c:showSerName val="0"/>
          <c:showPercent val="0"/>
          <c:showBubbleSize val="0"/>
        </c:dLbls>
        <c:axId val="681555856"/>
        <c:axId val="681556576"/>
      </c:areaChart>
      <c:catAx>
        <c:axId val="681555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81556576"/>
        <c:crosses val="autoZero"/>
        <c:auto val="1"/>
        <c:lblAlgn val="ctr"/>
        <c:lblOffset val="100"/>
        <c:noMultiLvlLbl val="0"/>
      </c:catAx>
      <c:valAx>
        <c:axId val="681556576"/>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81555856"/>
        <c:crosses val="autoZero"/>
        <c:crossBetween val="midCat"/>
      </c:valAx>
    </c:plotArea>
    <c:plotVisOnly val="1"/>
    <c:dispBlanksAs val="zero"/>
    <c:showDLblsOverMax val="0"/>
  </c:chart>
  <c:txPr>
    <a:bodyPr/>
    <a:lstStyle/>
    <a:p>
      <a:pPr>
        <a:defRPr/>
      </a:pPr>
      <a:endParaRPr lang="fr-FR"/>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Sheet1!$A$18</c:f>
              <c:strCache>
                <c:ptCount val="1"/>
                <c:pt idx="0">
                  <c:v>Public funding of PSMs</c:v>
                </c:pt>
              </c:strCache>
            </c:strRef>
          </c:tx>
          <c:spPr>
            <a:solidFill>
              <a:schemeClr val="accent1"/>
            </a:solidFill>
            <a:ln>
              <a:noFill/>
            </a:ln>
            <a:effectLst/>
          </c:spPr>
          <c:dLbls>
            <c:dLbl>
              <c:idx val="0"/>
              <c:layout>
                <c:manualLayout>
                  <c:x val="6.0159303731061068E-3"/>
                  <c:y val="0"/>
                </c:manualLayout>
              </c:layout>
              <c:spPr>
                <a:solidFill>
                  <a:schemeClr val="bg1"/>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extLst>
                <c:ext xmlns:c15="http://schemas.microsoft.com/office/drawing/2012/chart" uri="{CE6537A1-D6FC-4f65-9D91-7224C49458BB}">
                  <c15:layout>
                    <c:manualLayout>
                      <c:w val="0.34047229000889756"/>
                      <c:h val="7.21535510051554E-2"/>
                    </c:manualLayout>
                  </c15:layout>
                </c:ext>
                <c:ext xmlns:c16="http://schemas.microsoft.com/office/drawing/2014/chart" uri="{C3380CC4-5D6E-409C-BE32-E72D297353CC}">
                  <c16:uniqueId val="{00000000-1A60-4E49-99C3-7ED5E991B2C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Sheet1!$B$17:$G$17</c:f>
              <c:numCache>
                <c:formatCode>General</c:formatCode>
                <c:ptCount val="6"/>
                <c:pt idx="0">
                  <c:v>2018</c:v>
                </c:pt>
                <c:pt idx="1">
                  <c:v>2019</c:v>
                </c:pt>
                <c:pt idx="2">
                  <c:v>2020</c:v>
                </c:pt>
                <c:pt idx="3">
                  <c:v>2021</c:v>
                </c:pt>
                <c:pt idx="4">
                  <c:v>2022</c:v>
                </c:pt>
                <c:pt idx="5">
                  <c:v>2023</c:v>
                </c:pt>
              </c:numCache>
            </c:numRef>
          </c:cat>
          <c:val>
            <c:numRef>
              <c:f>Sheet1!$B$18:$G$18</c:f>
              <c:numCache>
                <c:formatCode>0</c:formatCode>
                <c:ptCount val="6"/>
                <c:pt idx="0">
                  <c:v>21.164497223714999</c:v>
                </c:pt>
                <c:pt idx="1">
                  <c:v>21.421576389077</c:v>
                </c:pt>
                <c:pt idx="2">
                  <c:v>21.572146201672201</c:v>
                </c:pt>
                <c:pt idx="3">
                  <c:v>22.2122426149073</c:v>
                </c:pt>
                <c:pt idx="4">
                  <c:v>22.549211649554501</c:v>
                </c:pt>
                <c:pt idx="5">
                  <c:v>23.532044102487998</c:v>
                </c:pt>
              </c:numCache>
            </c:numRef>
          </c:val>
          <c:extLst>
            <c:ext xmlns:c16="http://schemas.microsoft.com/office/drawing/2014/chart" uri="{C3380CC4-5D6E-409C-BE32-E72D297353CC}">
              <c16:uniqueId val="{00000001-1A60-4E49-99C3-7ED5E991B2CE}"/>
            </c:ext>
          </c:extLst>
        </c:ser>
        <c:ser>
          <c:idx val="1"/>
          <c:order val="1"/>
          <c:tx>
            <c:strRef>
              <c:f>Sheet1!$A$19</c:f>
              <c:strCache>
                <c:ptCount val="1"/>
                <c:pt idx="0">
                  <c:v>Subscriptions</c:v>
                </c:pt>
              </c:strCache>
            </c:strRef>
          </c:tx>
          <c:spPr>
            <a:solidFill>
              <a:srgbClr val="C4D2BB"/>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2-1A60-4E49-99C3-7ED5E991B2CE}"/>
                </c:ext>
              </c:extLst>
            </c:dLbl>
            <c:dLbl>
              <c:idx val="1"/>
              <c:delete val="1"/>
              <c:extLst>
                <c:ext xmlns:c15="http://schemas.microsoft.com/office/drawing/2012/chart" uri="{CE6537A1-D6FC-4f65-9D91-7224C49458BB}"/>
                <c:ext xmlns:c16="http://schemas.microsoft.com/office/drawing/2014/chart" uri="{C3380CC4-5D6E-409C-BE32-E72D297353CC}">
                  <c16:uniqueId val="{00000003-1A60-4E49-99C3-7ED5E991B2CE}"/>
                </c:ext>
              </c:extLst>
            </c:dLbl>
            <c:dLbl>
              <c:idx val="2"/>
              <c:delete val="1"/>
              <c:extLst>
                <c:ext xmlns:c15="http://schemas.microsoft.com/office/drawing/2012/chart" uri="{CE6537A1-D6FC-4f65-9D91-7224C49458BB}"/>
                <c:ext xmlns:c16="http://schemas.microsoft.com/office/drawing/2014/chart" uri="{C3380CC4-5D6E-409C-BE32-E72D297353CC}">
                  <c16:uniqueId val="{00000004-1A60-4E49-99C3-7ED5E991B2CE}"/>
                </c:ext>
              </c:extLst>
            </c:dLbl>
            <c:dLbl>
              <c:idx val="3"/>
              <c:layout>
                <c:manualLayout>
                  <c:x val="-8.3333333333333384E-2"/>
                  <c:y val="9.2592592592592171E-3"/>
                </c:manualLayout>
              </c:layout>
              <c:spPr>
                <a:solidFill>
                  <a:schemeClr val="bg1"/>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1A60-4E49-99C3-7ED5E991B2CE}"/>
                </c:ext>
              </c:extLst>
            </c:dLbl>
            <c:dLbl>
              <c:idx val="4"/>
              <c:delete val="1"/>
              <c:extLst>
                <c:ext xmlns:c15="http://schemas.microsoft.com/office/drawing/2012/chart" uri="{CE6537A1-D6FC-4f65-9D91-7224C49458BB}"/>
                <c:ext xmlns:c16="http://schemas.microsoft.com/office/drawing/2014/chart" uri="{C3380CC4-5D6E-409C-BE32-E72D297353CC}">
                  <c16:uniqueId val="{00000006-1A60-4E49-99C3-7ED5E991B2CE}"/>
                </c:ext>
              </c:extLst>
            </c:dLbl>
            <c:dLbl>
              <c:idx val="5"/>
              <c:delete val="1"/>
              <c:extLst>
                <c:ext xmlns:c15="http://schemas.microsoft.com/office/drawing/2012/chart" uri="{CE6537A1-D6FC-4f65-9D91-7224C49458BB}"/>
                <c:ext xmlns:c16="http://schemas.microsoft.com/office/drawing/2014/chart" uri="{C3380CC4-5D6E-409C-BE32-E72D297353CC}">
                  <c16:uniqueId val="{00000007-1A60-4E49-99C3-7ED5E991B2C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Sheet1!$B$17:$G$17</c:f>
              <c:numCache>
                <c:formatCode>General</c:formatCode>
                <c:ptCount val="6"/>
                <c:pt idx="0">
                  <c:v>2018</c:v>
                </c:pt>
                <c:pt idx="1">
                  <c:v>2019</c:v>
                </c:pt>
                <c:pt idx="2">
                  <c:v>2020</c:v>
                </c:pt>
                <c:pt idx="3">
                  <c:v>2021</c:v>
                </c:pt>
                <c:pt idx="4">
                  <c:v>2022</c:v>
                </c:pt>
                <c:pt idx="5">
                  <c:v>2023</c:v>
                </c:pt>
              </c:numCache>
            </c:numRef>
          </c:cat>
          <c:val>
            <c:numRef>
              <c:f>Sheet1!$B$19:$G$19</c:f>
              <c:numCache>
                <c:formatCode>0</c:formatCode>
                <c:ptCount val="6"/>
                <c:pt idx="0">
                  <c:v>31.043440000000004</c:v>
                </c:pt>
                <c:pt idx="1">
                  <c:v>32.505050000000004</c:v>
                </c:pt>
                <c:pt idx="2">
                  <c:v>34.288489999999996</c:v>
                </c:pt>
                <c:pt idx="3">
                  <c:v>37.479179999999999</c:v>
                </c:pt>
                <c:pt idx="4">
                  <c:v>40.431330000000003</c:v>
                </c:pt>
                <c:pt idx="5">
                  <c:v>42.88579</c:v>
                </c:pt>
              </c:numCache>
            </c:numRef>
          </c:val>
          <c:extLst>
            <c:ext xmlns:c16="http://schemas.microsoft.com/office/drawing/2014/chart" uri="{C3380CC4-5D6E-409C-BE32-E72D297353CC}">
              <c16:uniqueId val="{00000008-1A60-4E49-99C3-7ED5E991B2CE}"/>
            </c:ext>
          </c:extLst>
        </c:ser>
        <c:ser>
          <c:idx val="2"/>
          <c:order val="2"/>
          <c:tx>
            <c:strRef>
              <c:f>Sheet1!$A$20</c:f>
              <c:strCache>
                <c:ptCount val="1"/>
                <c:pt idx="0">
                  <c:v>Advertising</c:v>
                </c:pt>
              </c:strCache>
            </c:strRef>
          </c:tx>
          <c:spPr>
            <a:solidFill>
              <a:srgbClr val="E09B9B"/>
            </a:solidFill>
            <a:ln>
              <a:noFill/>
            </a:ln>
            <a:effectLst/>
          </c:spPr>
          <c:dLbls>
            <c:dLbl>
              <c:idx val="0"/>
              <c:spPr>
                <a:solidFill>
                  <a:schemeClr val="bg1"/>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extLst>
                <c:ext xmlns:c16="http://schemas.microsoft.com/office/drawing/2014/chart" uri="{C3380CC4-5D6E-409C-BE32-E72D297353CC}">
                  <c16:uniqueId val="{00000009-1A60-4E49-99C3-7ED5E991B2CE}"/>
                </c:ext>
              </c:extLst>
            </c:dLbl>
            <c:dLbl>
              <c:idx val="3"/>
              <c:layout>
                <c:manualLayout>
                  <c:x val="-0.11111111111111116"/>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1A60-4E49-99C3-7ED5E991B2C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Sheet1!$B$17:$G$17</c:f>
              <c:numCache>
                <c:formatCode>General</c:formatCode>
                <c:ptCount val="6"/>
                <c:pt idx="0">
                  <c:v>2018</c:v>
                </c:pt>
                <c:pt idx="1">
                  <c:v>2019</c:v>
                </c:pt>
                <c:pt idx="2">
                  <c:v>2020</c:v>
                </c:pt>
                <c:pt idx="3">
                  <c:v>2021</c:v>
                </c:pt>
                <c:pt idx="4">
                  <c:v>2022</c:v>
                </c:pt>
                <c:pt idx="5">
                  <c:v>2023</c:v>
                </c:pt>
              </c:numCache>
            </c:numRef>
          </c:cat>
          <c:val>
            <c:numRef>
              <c:f>Sheet1!$B$20:$G$20</c:f>
              <c:numCache>
                <c:formatCode>0</c:formatCode>
                <c:ptCount val="6"/>
                <c:pt idx="0">
                  <c:v>25.411188600000003</c:v>
                </c:pt>
                <c:pt idx="1">
                  <c:v>26.066762600000004</c:v>
                </c:pt>
                <c:pt idx="2">
                  <c:v>24.614855500000001</c:v>
                </c:pt>
                <c:pt idx="3">
                  <c:v>29.146374000000002</c:v>
                </c:pt>
                <c:pt idx="4">
                  <c:v>29.599249500000003</c:v>
                </c:pt>
                <c:pt idx="5">
                  <c:v>30.601897535999996</c:v>
                </c:pt>
              </c:numCache>
            </c:numRef>
          </c:val>
          <c:extLst>
            <c:ext xmlns:c16="http://schemas.microsoft.com/office/drawing/2014/chart" uri="{C3380CC4-5D6E-409C-BE32-E72D297353CC}">
              <c16:uniqueId val="{0000000B-1A60-4E49-99C3-7ED5E991B2CE}"/>
            </c:ext>
          </c:extLst>
        </c:ser>
        <c:dLbls>
          <c:showLegendKey val="0"/>
          <c:showVal val="0"/>
          <c:showCatName val="0"/>
          <c:showSerName val="0"/>
          <c:showPercent val="0"/>
          <c:showBubbleSize val="0"/>
        </c:dLbls>
        <c:axId val="681555856"/>
        <c:axId val="681556576"/>
      </c:areaChart>
      <c:catAx>
        <c:axId val="681555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81556576"/>
        <c:crosses val="autoZero"/>
        <c:auto val="1"/>
        <c:lblAlgn val="ctr"/>
        <c:lblOffset val="100"/>
        <c:noMultiLvlLbl val="0"/>
      </c:catAx>
      <c:valAx>
        <c:axId val="681556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81555856"/>
        <c:crosses val="autoZero"/>
        <c:crossBetween val="midCat"/>
      </c:valAx>
    </c:plotArea>
    <c:plotVisOnly val="1"/>
    <c:dispBlanksAs val="zero"/>
    <c:showDLblsOverMax val="0"/>
  </c:chart>
  <c:txPr>
    <a:bodyPr/>
    <a:lstStyle/>
    <a:p>
      <a:pPr>
        <a:defRPr sz="1200"/>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Sheet1!$A$56</c:f>
              <c:strCache>
                <c:ptCount val="1"/>
                <c:pt idx="0">
                  <c:v>Legacy services</c:v>
                </c:pt>
              </c:strCache>
            </c:strRef>
          </c:tx>
          <c:spPr>
            <a:solidFill>
              <a:srgbClr val="002060"/>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8D0B-4CE5-B648-218C7AE64CCF}"/>
                </c:ext>
              </c:extLst>
            </c:dLbl>
            <c:dLbl>
              <c:idx val="1"/>
              <c:delete val="1"/>
              <c:extLst>
                <c:ext xmlns:c15="http://schemas.microsoft.com/office/drawing/2012/chart" uri="{CE6537A1-D6FC-4f65-9D91-7224C49458BB}"/>
                <c:ext xmlns:c16="http://schemas.microsoft.com/office/drawing/2014/chart" uri="{C3380CC4-5D6E-409C-BE32-E72D297353CC}">
                  <c16:uniqueId val="{00000001-8D0B-4CE5-B648-218C7AE64CCF}"/>
                </c:ext>
              </c:extLst>
            </c:dLbl>
            <c:dLbl>
              <c:idx val="2"/>
              <c:delete val="1"/>
              <c:extLst>
                <c:ext xmlns:c15="http://schemas.microsoft.com/office/drawing/2012/chart" uri="{CE6537A1-D6FC-4f65-9D91-7224C49458BB}"/>
                <c:ext xmlns:c16="http://schemas.microsoft.com/office/drawing/2014/chart" uri="{C3380CC4-5D6E-409C-BE32-E72D297353CC}">
                  <c16:uniqueId val="{00000002-8D0B-4CE5-B648-218C7AE64CCF}"/>
                </c:ext>
              </c:extLst>
            </c:dLbl>
            <c:dLbl>
              <c:idx val="3"/>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fr-FR"/>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8D0B-4CE5-B648-218C7AE64CCF}"/>
                </c:ext>
              </c:extLst>
            </c:dLbl>
            <c:dLbl>
              <c:idx val="4"/>
              <c:delete val="1"/>
              <c:extLst>
                <c:ext xmlns:c15="http://schemas.microsoft.com/office/drawing/2012/chart" uri="{CE6537A1-D6FC-4f65-9D91-7224C49458BB}"/>
                <c:ext xmlns:c16="http://schemas.microsoft.com/office/drawing/2014/chart" uri="{C3380CC4-5D6E-409C-BE32-E72D297353CC}">
                  <c16:uniqueId val="{00000004-8D0B-4CE5-B648-218C7AE64CCF}"/>
                </c:ext>
              </c:extLst>
            </c:dLbl>
            <c:dLbl>
              <c:idx val="5"/>
              <c:delete val="1"/>
              <c:extLst>
                <c:ext xmlns:c15="http://schemas.microsoft.com/office/drawing/2012/chart" uri="{CE6537A1-D6FC-4f65-9D91-7224C49458BB}"/>
                <c:ext xmlns:c16="http://schemas.microsoft.com/office/drawing/2014/chart" uri="{C3380CC4-5D6E-409C-BE32-E72D297353CC}">
                  <c16:uniqueId val="{00000005-8D0B-4CE5-B648-218C7AE64CC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Sheet1!$B$55:$G$55</c:f>
              <c:numCache>
                <c:formatCode>General</c:formatCode>
                <c:ptCount val="6"/>
                <c:pt idx="0">
                  <c:v>2018</c:v>
                </c:pt>
                <c:pt idx="1">
                  <c:v>2019</c:v>
                </c:pt>
                <c:pt idx="2">
                  <c:v>2020</c:v>
                </c:pt>
                <c:pt idx="3">
                  <c:v>2021</c:v>
                </c:pt>
                <c:pt idx="4">
                  <c:v>2022</c:v>
                </c:pt>
                <c:pt idx="5">
                  <c:v>2023</c:v>
                </c:pt>
              </c:numCache>
            </c:numRef>
          </c:cat>
          <c:val>
            <c:numRef>
              <c:f>Sheet1!$B$56:$G$56</c:f>
              <c:numCache>
                <c:formatCode>0</c:formatCode>
                <c:ptCount val="6"/>
                <c:pt idx="0">
                  <c:v>70.460624756714992</c:v>
                </c:pt>
                <c:pt idx="1">
                  <c:v>70.13884698907701</c:v>
                </c:pt>
                <c:pt idx="2">
                  <c:v>67.659677901672197</c:v>
                </c:pt>
                <c:pt idx="3">
                  <c:v>71.786671414907289</c:v>
                </c:pt>
                <c:pt idx="4">
                  <c:v>71.955492149554502</c:v>
                </c:pt>
                <c:pt idx="5">
                  <c:v>72.813128966487994</c:v>
                </c:pt>
              </c:numCache>
            </c:numRef>
          </c:val>
          <c:extLst>
            <c:ext xmlns:c16="http://schemas.microsoft.com/office/drawing/2014/chart" uri="{C3380CC4-5D6E-409C-BE32-E72D297353CC}">
              <c16:uniqueId val="{00000006-8D0B-4CE5-B648-218C7AE64CCF}"/>
            </c:ext>
          </c:extLst>
        </c:ser>
        <c:ser>
          <c:idx val="1"/>
          <c:order val="1"/>
          <c:tx>
            <c:strRef>
              <c:f>Sheet1!$A$57</c:f>
              <c:strCache>
                <c:ptCount val="1"/>
                <c:pt idx="0">
                  <c:v>New services</c:v>
                </c:pt>
              </c:strCache>
            </c:strRef>
          </c:tx>
          <c:spPr>
            <a:solidFill>
              <a:srgbClr val="C00000"/>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D-8D0B-4CE5-B648-218C7AE64CCF}"/>
                </c:ext>
              </c:extLst>
            </c:dLbl>
            <c:dLbl>
              <c:idx val="1"/>
              <c:delete val="1"/>
              <c:extLst>
                <c:ext xmlns:c15="http://schemas.microsoft.com/office/drawing/2012/chart" uri="{CE6537A1-D6FC-4f65-9D91-7224C49458BB}"/>
                <c:ext xmlns:c16="http://schemas.microsoft.com/office/drawing/2014/chart" uri="{C3380CC4-5D6E-409C-BE32-E72D297353CC}">
                  <c16:uniqueId val="{00000007-8D0B-4CE5-B648-218C7AE64CCF}"/>
                </c:ext>
              </c:extLst>
            </c:dLbl>
            <c:dLbl>
              <c:idx val="2"/>
              <c:delete val="1"/>
              <c:extLst>
                <c:ext xmlns:c15="http://schemas.microsoft.com/office/drawing/2012/chart" uri="{CE6537A1-D6FC-4f65-9D91-7224C49458BB}"/>
                <c:ext xmlns:c16="http://schemas.microsoft.com/office/drawing/2014/chart" uri="{C3380CC4-5D6E-409C-BE32-E72D297353CC}">
                  <c16:uniqueId val="{00000008-8D0B-4CE5-B648-218C7AE64CCF}"/>
                </c:ext>
              </c:extLst>
            </c:dLbl>
            <c:dLbl>
              <c:idx val="3"/>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8D0B-4CE5-B648-218C7AE64CCF}"/>
                </c:ext>
              </c:extLst>
            </c:dLbl>
            <c:dLbl>
              <c:idx val="4"/>
              <c:delete val="1"/>
              <c:extLst>
                <c:ext xmlns:c15="http://schemas.microsoft.com/office/drawing/2012/chart" uri="{CE6537A1-D6FC-4f65-9D91-7224C49458BB}"/>
                <c:ext xmlns:c16="http://schemas.microsoft.com/office/drawing/2014/chart" uri="{C3380CC4-5D6E-409C-BE32-E72D297353CC}">
                  <c16:uniqueId val="{0000000A-8D0B-4CE5-B648-218C7AE64CCF}"/>
                </c:ext>
              </c:extLst>
            </c:dLbl>
            <c:dLbl>
              <c:idx val="5"/>
              <c:delete val="1"/>
              <c:extLst>
                <c:ext xmlns:c15="http://schemas.microsoft.com/office/drawing/2012/chart" uri="{CE6537A1-D6FC-4f65-9D91-7224C49458BB}"/>
                <c:ext xmlns:c16="http://schemas.microsoft.com/office/drawing/2014/chart" uri="{C3380CC4-5D6E-409C-BE32-E72D297353CC}">
                  <c16:uniqueId val="{0000000B-8D0B-4CE5-B648-218C7AE64CC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Sheet1!$B$55:$G$55</c:f>
              <c:numCache>
                <c:formatCode>General</c:formatCode>
                <c:ptCount val="6"/>
                <c:pt idx="0">
                  <c:v>2018</c:v>
                </c:pt>
                <c:pt idx="1">
                  <c:v>2019</c:v>
                </c:pt>
                <c:pt idx="2">
                  <c:v>2020</c:v>
                </c:pt>
                <c:pt idx="3">
                  <c:v>2021</c:v>
                </c:pt>
                <c:pt idx="4">
                  <c:v>2022</c:v>
                </c:pt>
                <c:pt idx="5">
                  <c:v>2023</c:v>
                </c:pt>
              </c:numCache>
            </c:numRef>
          </c:cat>
          <c:val>
            <c:numRef>
              <c:f>Sheet1!$B$57:$G$57</c:f>
              <c:numCache>
                <c:formatCode>0</c:formatCode>
                <c:ptCount val="6"/>
                <c:pt idx="0">
                  <c:v>6.7995572000000006</c:v>
                </c:pt>
                <c:pt idx="1">
                  <c:v>9.3516885999999992</c:v>
                </c:pt>
                <c:pt idx="2">
                  <c:v>12.1243467</c:v>
                </c:pt>
                <c:pt idx="3">
                  <c:v>16.1700263</c:v>
                </c:pt>
                <c:pt idx="4">
                  <c:v>19.508756399999999</c:v>
                </c:pt>
                <c:pt idx="5">
                  <c:v>22.852888799999999</c:v>
                </c:pt>
              </c:numCache>
            </c:numRef>
          </c:val>
          <c:extLst>
            <c:ext xmlns:c16="http://schemas.microsoft.com/office/drawing/2014/chart" uri="{C3380CC4-5D6E-409C-BE32-E72D297353CC}">
              <c16:uniqueId val="{0000000C-8D0B-4CE5-B648-218C7AE64CCF}"/>
            </c:ext>
          </c:extLst>
        </c:ser>
        <c:dLbls>
          <c:showLegendKey val="0"/>
          <c:showVal val="0"/>
          <c:showCatName val="0"/>
          <c:showSerName val="0"/>
          <c:showPercent val="0"/>
          <c:showBubbleSize val="0"/>
        </c:dLbls>
        <c:axId val="1277897304"/>
        <c:axId val="1277898384"/>
      </c:areaChart>
      <c:catAx>
        <c:axId val="1277897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277898384"/>
        <c:crosses val="autoZero"/>
        <c:auto val="1"/>
        <c:lblAlgn val="ctr"/>
        <c:lblOffset val="100"/>
        <c:noMultiLvlLbl val="0"/>
      </c:catAx>
      <c:valAx>
        <c:axId val="1277898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277897304"/>
        <c:crosses val="autoZero"/>
        <c:crossBetween val="midCat"/>
      </c:valAx>
    </c:plotArea>
    <c:plotVisOnly val="1"/>
    <c:dispBlanksAs val="zero"/>
    <c:showDLblsOverMax val="0"/>
  </c:chart>
  <c:txPr>
    <a:bodyPr/>
    <a:lstStyle/>
    <a:p>
      <a:pPr>
        <a:defRPr sz="1200"/>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Concentration!$AC$1</c:f>
              <c:strCache>
                <c:ptCount val="1"/>
                <c:pt idx="0">
                  <c:v>EU countries average</c:v>
                </c:pt>
              </c:strCache>
            </c:strRef>
          </c:tx>
          <c:spPr>
            <a:solidFill>
              <a:srgbClr val="002060"/>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Concentration!$A$2:$A$3</c:f>
              <c:strCache>
                <c:ptCount val="2"/>
                <c:pt idx="0">
                  <c:v>Pay-TV Top 3</c:v>
                </c:pt>
                <c:pt idx="1">
                  <c:v>SVOD Top 3</c:v>
                </c:pt>
              </c:strCache>
            </c:strRef>
          </c:cat>
          <c:val>
            <c:numRef>
              <c:f>Concentration!$AC$2:$AC$3</c:f>
              <c:numCache>
                <c:formatCode>0%</c:formatCode>
                <c:ptCount val="2"/>
                <c:pt idx="0">
                  <c:v>0.79737871724708853</c:v>
                </c:pt>
                <c:pt idx="1">
                  <c:v>0.77733143770241975</c:v>
                </c:pt>
              </c:numCache>
            </c:numRef>
          </c:val>
          <c:extLst>
            <c:ext xmlns:c16="http://schemas.microsoft.com/office/drawing/2014/chart" uri="{C3380CC4-5D6E-409C-BE32-E72D297353CC}">
              <c16:uniqueId val="{00000000-63F0-4165-B2D6-06519B0EB543}"/>
            </c:ext>
          </c:extLst>
        </c:ser>
        <c:dLbls>
          <c:showLegendKey val="0"/>
          <c:showVal val="0"/>
          <c:showCatName val="0"/>
          <c:showSerName val="0"/>
          <c:showPercent val="0"/>
          <c:showBubbleSize val="0"/>
        </c:dLbls>
        <c:gapWidth val="219"/>
        <c:overlap val="-27"/>
        <c:axId val="1274953896"/>
        <c:axId val="1274954976"/>
      </c:barChart>
      <c:catAx>
        <c:axId val="127495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r-FR"/>
          </a:p>
        </c:txPr>
        <c:crossAx val="1274954976"/>
        <c:crosses val="autoZero"/>
        <c:auto val="1"/>
        <c:lblAlgn val="ctr"/>
        <c:lblOffset val="100"/>
        <c:noMultiLvlLbl val="0"/>
      </c:catAx>
      <c:valAx>
        <c:axId val="1274954976"/>
        <c:scaling>
          <c:orientation val="minMax"/>
          <c:min val="0"/>
        </c:scaling>
        <c:delete val="1"/>
        <c:axPos val="l"/>
        <c:numFmt formatCode="0%" sourceLinked="1"/>
        <c:majorTickMark val="none"/>
        <c:minorTickMark val="none"/>
        <c:tickLblPos val="nextTo"/>
        <c:crossAx val="1274953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Concentration!$AC$1</c:f>
              <c:strCache>
                <c:ptCount val="1"/>
                <c:pt idx="0">
                  <c:v>EU countries average</c:v>
                </c:pt>
              </c:strCache>
            </c:strRef>
          </c:tx>
          <c:spPr>
            <a:solidFill>
              <a:srgbClr val="00206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Concentration!$A$2:$A$3</c:f>
              <c:strCache>
                <c:ptCount val="2"/>
                <c:pt idx="0">
                  <c:v>Pay-TV Top 3</c:v>
                </c:pt>
                <c:pt idx="1">
                  <c:v>SVOD Top 3</c:v>
                </c:pt>
              </c:strCache>
            </c:strRef>
          </c:cat>
          <c:val>
            <c:numRef>
              <c:f>Concentration!$AC$2:$AC$3</c:f>
              <c:numCache>
                <c:formatCode>0%</c:formatCode>
                <c:ptCount val="2"/>
                <c:pt idx="0">
                  <c:v>0.79737871724708853</c:v>
                </c:pt>
                <c:pt idx="1">
                  <c:v>0.77733143770241975</c:v>
                </c:pt>
              </c:numCache>
            </c:numRef>
          </c:val>
          <c:extLst>
            <c:ext xmlns:c16="http://schemas.microsoft.com/office/drawing/2014/chart" uri="{C3380CC4-5D6E-409C-BE32-E72D297353CC}">
              <c16:uniqueId val="{00000000-4058-49C0-A1BE-A35FA188F15D}"/>
            </c:ext>
          </c:extLst>
        </c:ser>
        <c:ser>
          <c:idx val="0"/>
          <c:order val="1"/>
          <c:tx>
            <c:strRef>
              <c:f>Concentration!$AB$1</c:f>
              <c:strCache>
                <c:ptCount val="1"/>
                <c:pt idx="0">
                  <c:v>EU level</c:v>
                </c:pt>
              </c:strCache>
            </c:strRef>
          </c:tx>
          <c:spPr>
            <a:solidFill>
              <a:srgbClr val="C0000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Concentration!$A$2:$A$3</c:f>
              <c:strCache>
                <c:ptCount val="2"/>
                <c:pt idx="0">
                  <c:v>Pay-TV Top 3</c:v>
                </c:pt>
                <c:pt idx="1">
                  <c:v>SVOD Top 3</c:v>
                </c:pt>
              </c:strCache>
            </c:strRef>
          </c:cat>
          <c:val>
            <c:numRef>
              <c:f>Concentration!$AB$2:$AB$3</c:f>
              <c:numCache>
                <c:formatCode>0%</c:formatCode>
                <c:ptCount val="2"/>
                <c:pt idx="0">
                  <c:v>0.23613130086157683</c:v>
                </c:pt>
                <c:pt idx="1">
                  <c:v>0.67914014330026151</c:v>
                </c:pt>
              </c:numCache>
            </c:numRef>
          </c:val>
          <c:extLst>
            <c:ext xmlns:c16="http://schemas.microsoft.com/office/drawing/2014/chart" uri="{C3380CC4-5D6E-409C-BE32-E72D297353CC}">
              <c16:uniqueId val="{00000001-4058-49C0-A1BE-A35FA188F15D}"/>
            </c:ext>
          </c:extLst>
        </c:ser>
        <c:dLbls>
          <c:showLegendKey val="0"/>
          <c:showVal val="0"/>
          <c:showCatName val="0"/>
          <c:showSerName val="0"/>
          <c:showPercent val="0"/>
          <c:showBubbleSize val="0"/>
        </c:dLbls>
        <c:gapWidth val="219"/>
        <c:overlap val="-27"/>
        <c:axId val="1274946696"/>
        <c:axId val="1274945616"/>
      </c:barChart>
      <c:catAx>
        <c:axId val="127494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fr-FR"/>
          </a:p>
        </c:txPr>
        <c:crossAx val="1274945616"/>
        <c:crosses val="autoZero"/>
        <c:auto val="1"/>
        <c:lblAlgn val="ctr"/>
        <c:lblOffset val="100"/>
        <c:noMultiLvlLbl val="0"/>
      </c:catAx>
      <c:valAx>
        <c:axId val="1274945616"/>
        <c:scaling>
          <c:orientation val="minMax"/>
        </c:scaling>
        <c:delete val="1"/>
        <c:axPos val="l"/>
        <c:numFmt formatCode="0%" sourceLinked="1"/>
        <c:majorTickMark val="none"/>
        <c:minorTickMark val="none"/>
        <c:tickLblPos val="nextTo"/>
        <c:crossAx val="1274946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Concentration!$A$16</c:f>
              <c:strCache>
                <c:ptCount val="1"/>
                <c:pt idx="0">
                  <c:v>Pay-TV Top 3</c:v>
                </c:pt>
              </c:strCache>
            </c:strRef>
          </c:tx>
          <c:spPr>
            <a:solidFill>
              <a:srgbClr val="002060"/>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Concentration!$B$15:$C$15</c:f>
              <c:strCache>
                <c:ptCount val="2"/>
                <c:pt idx="0">
                  <c:v>EU countries average</c:v>
                </c:pt>
                <c:pt idx="1">
                  <c:v>EU level</c:v>
                </c:pt>
              </c:strCache>
            </c:strRef>
          </c:cat>
          <c:val>
            <c:numRef>
              <c:f>Concentration!$B$16:$C$16</c:f>
              <c:numCache>
                <c:formatCode>0%</c:formatCode>
                <c:ptCount val="2"/>
                <c:pt idx="0">
                  <c:v>0.79737871724708853</c:v>
                </c:pt>
                <c:pt idx="1">
                  <c:v>0.23613130086157683</c:v>
                </c:pt>
              </c:numCache>
            </c:numRef>
          </c:val>
          <c:extLst>
            <c:ext xmlns:c16="http://schemas.microsoft.com/office/drawing/2014/chart" uri="{C3380CC4-5D6E-409C-BE32-E72D297353CC}">
              <c16:uniqueId val="{00000000-27BD-4364-BE76-B989A64C53D7}"/>
            </c:ext>
          </c:extLst>
        </c:ser>
        <c:ser>
          <c:idx val="1"/>
          <c:order val="1"/>
          <c:tx>
            <c:strRef>
              <c:f>Concentration!$A$17</c:f>
              <c:strCache>
                <c:ptCount val="1"/>
                <c:pt idx="0">
                  <c:v>SVOD Top 3</c:v>
                </c:pt>
              </c:strCache>
            </c:strRef>
          </c:tx>
          <c:spPr>
            <a:solidFill>
              <a:srgbClr val="C00000"/>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Concentration!$B$15:$C$15</c:f>
              <c:strCache>
                <c:ptCount val="2"/>
                <c:pt idx="0">
                  <c:v>EU countries average</c:v>
                </c:pt>
                <c:pt idx="1">
                  <c:v>EU level</c:v>
                </c:pt>
              </c:strCache>
            </c:strRef>
          </c:cat>
          <c:val>
            <c:numRef>
              <c:f>Concentration!$B$17:$C$17</c:f>
              <c:numCache>
                <c:formatCode>0%</c:formatCode>
                <c:ptCount val="2"/>
                <c:pt idx="0">
                  <c:v>0.77733143770241975</c:v>
                </c:pt>
                <c:pt idx="1">
                  <c:v>0.67914014330026151</c:v>
                </c:pt>
              </c:numCache>
            </c:numRef>
          </c:val>
          <c:extLst>
            <c:ext xmlns:c16="http://schemas.microsoft.com/office/drawing/2014/chart" uri="{C3380CC4-5D6E-409C-BE32-E72D297353CC}">
              <c16:uniqueId val="{00000001-27BD-4364-BE76-B989A64C53D7}"/>
            </c:ext>
          </c:extLst>
        </c:ser>
        <c:ser>
          <c:idx val="2"/>
          <c:order val="2"/>
          <c:tx>
            <c:strRef>
              <c:f>Concentration!$A$18</c:f>
              <c:strCache>
                <c:ptCount val="1"/>
                <c:pt idx="0">
                  <c:v>Pay-TV+SVOD Top 3</c:v>
                </c:pt>
              </c:strCache>
            </c:strRef>
          </c:tx>
          <c:spPr>
            <a:solidFill>
              <a:srgbClr val="70AD47">
                <a:lumMod val="75000"/>
              </a:srgbClr>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Concentration!$B$15:$C$15</c:f>
              <c:strCache>
                <c:ptCount val="2"/>
                <c:pt idx="0">
                  <c:v>EU countries average</c:v>
                </c:pt>
                <c:pt idx="1">
                  <c:v>EU level</c:v>
                </c:pt>
              </c:strCache>
            </c:strRef>
          </c:cat>
          <c:val>
            <c:numRef>
              <c:f>Concentration!$B$18:$C$18</c:f>
              <c:numCache>
                <c:formatCode>0%</c:formatCode>
                <c:ptCount val="2"/>
                <c:pt idx="0">
                  <c:v>0.60977660295513347</c:v>
                </c:pt>
                <c:pt idx="1">
                  <c:v>0.37099797425828496</c:v>
                </c:pt>
              </c:numCache>
            </c:numRef>
          </c:val>
          <c:extLst>
            <c:ext xmlns:c16="http://schemas.microsoft.com/office/drawing/2014/chart" uri="{C3380CC4-5D6E-409C-BE32-E72D297353CC}">
              <c16:uniqueId val="{00000002-27BD-4364-BE76-B989A64C53D7}"/>
            </c:ext>
          </c:extLst>
        </c:ser>
        <c:dLbls>
          <c:showLegendKey val="0"/>
          <c:showVal val="0"/>
          <c:showCatName val="0"/>
          <c:showSerName val="0"/>
          <c:showPercent val="0"/>
          <c:showBubbleSize val="0"/>
        </c:dLbls>
        <c:gapWidth val="219"/>
        <c:overlap val="-27"/>
        <c:axId val="1274957496"/>
        <c:axId val="487277584"/>
      </c:barChart>
      <c:catAx>
        <c:axId val="127495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r-FR"/>
          </a:p>
        </c:txPr>
        <c:crossAx val="487277584"/>
        <c:crosses val="autoZero"/>
        <c:auto val="1"/>
        <c:lblAlgn val="ctr"/>
        <c:lblOffset val="100"/>
        <c:noMultiLvlLbl val="0"/>
      </c:catAx>
      <c:valAx>
        <c:axId val="487277584"/>
        <c:scaling>
          <c:orientation val="minMax"/>
        </c:scaling>
        <c:delete val="1"/>
        <c:axPos val="l"/>
        <c:numFmt formatCode="0%" sourceLinked="1"/>
        <c:majorTickMark val="none"/>
        <c:minorTickMark val="none"/>
        <c:tickLblPos val="nextTo"/>
        <c:crossAx val="1274957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Concentration!$A$28</c:f>
              <c:strCache>
                <c:ptCount val="1"/>
                <c:pt idx="0">
                  <c:v>TV Advertising top 3</c:v>
                </c:pt>
              </c:strCache>
            </c:strRef>
          </c:tx>
          <c:spPr>
            <a:solidFill>
              <a:srgbClr val="002060"/>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Concentration!$B$27:$C$27</c:f>
              <c:strCache>
                <c:ptCount val="2"/>
                <c:pt idx="0">
                  <c:v>EU countries average</c:v>
                </c:pt>
                <c:pt idx="1">
                  <c:v>EU level</c:v>
                </c:pt>
              </c:strCache>
            </c:strRef>
          </c:cat>
          <c:val>
            <c:numRef>
              <c:f>Concentration!$B$28:$C$28</c:f>
              <c:numCache>
                <c:formatCode>0%</c:formatCode>
                <c:ptCount val="2"/>
                <c:pt idx="0">
                  <c:v>0.85643167940554532</c:v>
                </c:pt>
                <c:pt idx="1">
                  <c:v>0.43865224836261635</c:v>
                </c:pt>
              </c:numCache>
            </c:numRef>
          </c:val>
          <c:extLst>
            <c:ext xmlns:c16="http://schemas.microsoft.com/office/drawing/2014/chart" uri="{C3380CC4-5D6E-409C-BE32-E72D297353CC}">
              <c16:uniqueId val="{00000000-C0F6-415F-B144-E3DF4F9114B2}"/>
            </c:ext>
          </c:extLst>
        </c:ser>
        <c:ser>
          <c:idx val="1"/>
          <c:order val="1"/>
          <c:tx>
            <c:strRef>
              <c:f>Concentration!$A$29</c:f>
              <c:strCache>
                <c:ptCount val="1"/>
                <c:pt idx="0">
                  <c:v>AVOD Top 3</c:v>
                </c:pt>
              </c:strCache>
            </c:strRef>
          </c:tx>
          <c:spPr>
            <a:solidFill>
              <a:srgbClr val="C00000"/>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Concentration!$B$27:$C$27</c:f>
              <c:strCache>
                <c:ptCount val="2"/>
                <c:pt idx="0">
                  <c:v>EU countries average</c:v>
                </c:pt>
                <c:pt idx="1">
                  <c:v>EU level</c:v>
                </c:pt>
              </c:strCache>
            </c:strRef>
          </c:cat>
          <c:val>
            <c:numRef>
              <c:f>Concentration!$B$29:$C$29</c:f>
              <c:numCache>
                <c:formatCode>0%</c:formatCode>
                <c:ptCount val="2"/>
                <c:pt idx="0">
                  <c:v>0.90886699962636941</c:v>
                </c:pt>
                <c:pt idx="1">
                  <c:v>0.84463963291293842</c:v>
                </c:pt>
              </c:numCache>
            </c:numRef>
          </c:val>
          <c:extLst>
            <c:ext xmlns:c16="http://schemas.microsoft.com/office/drawing/2014/chart" uri="{C3380CC4-5D6E-409C-BE32-E72D297353CC}">
              <c16:uniqueId val="{00000001-C0F6-415F-B144-E3DF4F9114B2}"/>
            </c:ext>
          </c:extLst>
        </c:ser>
        <c:ser>
          <c:idx val="2"/>
          <c:order val="2"/>
          <c:tx>
            <c:strRef>
              <c:f>Concentration!$A$30</c:f>
              <c:strCache>
                <c:ptCount val="1"/>
                <c:pt idx="0">
                  <c:v>TV + AVOD Top 3</c:v>
                </c:pt>
              </c:strCache>
            </c:strRef>
          </c:tx>
          <c:spPr>
            <a:solidFill>
              <a:srgbClr val="70AD47">
                <a:lumMod val="75000"/>
              </a:srgbClr>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Concentration!$B$27:$C$27</c:f>
              <c:strCache>
                <c:ptCount val="2"/>
                <c:pt idx="0">
                  <c:v>EU countries average</c:v>
                </c:pt>
                <c:pt idx="1">
                  <c:v>EU level</c:v>
                </c:pt>
              </c:strCache>
            </c:strRef>
          </c:cat>
          <c:val>
            <c:numRef>
              <c:f>Concentration!$B$30:$C$30</c:f>
              <c:numCache>
                <c:formatCode>0%</c:formatCode>
                <c:ptCount val="2"/>
                <c:pt idx="0">
                  <c:v>0.73515401097138744</c:v>
                </c:pt>
                <c:pt idx="1">
                  <c:v>0.38329728086955001</c:v>
                </c:pt>
              </c:numCache>
            </c:numRef>
          </c:val>
          <c:extLst>
            <c:ext xmlns:c16="http://schemas.microsoft.com/office/drawing/2014/chart" uri="{C3380CC4-5D6E-409C-BE32-E72D297353CC}">
              <c16:uniqueId val="{00000002-C0F6-415F-B144-E3DF4F9114B2}"/>
            </c:ext>
          </c:extLst>
        </c:ser>
        <c:dLbls>
          <c:showLegendKey val="0"/>
          <c:showVal val="0"/>
          <c:showCatName val="0"/>
          <c:showSerName val="0"/>
          <c:showPercent val="0"/>
          <c:showBubbleSize val="0"/>
        </c:dLbls>
        <c:gapWidth val="219"/>
        <c:overlap val="-27"/>
        <c:axId val="972657016"/>
        <c:axId val="972657736"/>
      </c:barChart>
      <c:catAx>
        <c:axId val="97265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r-FR"/>
          </a:p>
        </c:txPr>
        <c:crossAx val="972657736"/>
        <c:crosses val="autoZero"/>
        <c:auto val="1"/>
        <c:lblAlgn val="ctr"/>
        <c:lblOffset val="100"/>
        <c:noMultiLvlLbl val="0"/>
      </c:catAx>
      <c:valAx>
        <c:axId val="972657736"/>
        <c:scaling>
          <c:orientation val="minMax"/>
        </c:scaling>
        <c:delete val="1"/>
        <c:axPos val="l"/>
        <c:numFmt formatCode="0%" sourceLinked="1"/>
        <c:majorTickMark val="none"/>
        <c:minorTickMark val="none"/>
        <c:tickLblPos val="nextTo"/>
        <c:crossAx val="972657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0.5915</cdr:x>
      <cdr:y>0.20992</cdr:y>
    </cdr:from>
    <cdr:to>
      <cdr:x>0.78386</cdr:x>
      <cdr:y>0.29053</cdr:y>
    </cdr:to>
    <cdr:cxnSp macro="">
      <cdr:nvCxnSpPr>
        <cdr:cNvPr id="3" name="Straight Connector 2">
          <a:extLst xmlns:a="http://schemas.openxmlformats.org/drawingml/2006/main">
            <a:ext uri="{FF2B5EF4-FFF2-40B4-BE49-F238E27FC236}">
              <a16:creationId xmlns:a16="http://schemas.microsoft.com/office/drawing/2014/main" id="{7F5FC81C-0621-B2CC-AFDE-59D877F09E10}"/>
            </a:ext>
          </a:extLst>
        </cdr:cNvPr>
        <cdr:cNvCxnSpPr/>
      </cdr:nvCxnSpPr>
      <cdr:spPr>
        <a:xfrm xmlns:a="http://schemas.openxmlformats.org/drawingml/2006/main">
          <a:off x="3768049" y="797511"/>
          <a:ext cx="1225398" cy="306249"/>
        </a:xfrm>
        <a:prstGeom xmlns:a="http://schemas.openxmlformats.org/drawingml/2006/main" prst="lin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0.89344</cdr:x>
      <cdr:y>0.17369</cdr:y>
    </cdr:from>
    <cdr:to>
      <cdr:x>0.92277</cdr:x>
      <cdr:y>0.22286</cdr:y>
    </cdr:to>
    <cdr:cxnSp macro="">
      <cdr:nvCxnSpPr>
        <cdr:cNvPr id="5" name="Straight Connector 4">
          <a:extLst xmlns:a="http://schemas.openxmlformats.org/drawingml/2006/main">
            <a:ext uri="{FF2B5EF4-FFF2-40B4-BE49-F238E27FC236}">
              <a16:creationId xmlns:a16="http://schemas.microsoft.com/office/drawing/2014/main" id="{C5D85221-5146-F390-3D72-69FC147B339A}"/>
            </a:ext>
          </a:extLst>
        </cdr:cNvPr>
        <cdr:cNvCxnSpPr/>
      </cdr:nvCxnSpPr>
      <cdr:spPr>
        <a:xfrm xmlns:a="http://schemas.openxmlformats.org/drawingml/2006/main">
          <a:off x="5691537" y="659872"/>
          <a:ext cx="186813" cy="186813"/>
        </a:xfrm>
        <a:prstGeom xmlns:a="http://schemas.openxmlformats.org/drawingml/2006/main" prst="line">
          <a:avLst/>
        </a:prstGeom>
        <a:ln xmlns:a="http://schemas.openxmlformats.org/drawingml/2006/main">
          <a:solidFill>
            <a:srgbClr val="66003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4CD9C4CD-2D71-4548-80D7-8308DEA058B0}" type="datetimeFigureOut">
              <a:rPr lang="en-US" smtClean="0"/>
              <a:t>12/5/2024</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6622C8A5-9F61-4292-9CC5-8A5D3D4FAB1D}" type="slidenum">
              <a:rPr lang="en-US" smtClean="0"/>
              <a:t>‹#›</a:t>
            </a:fld>
            <a:endParaRPr lang="en-US"/>
          </a:p>
        </p:txBody>
      </p:sp>
    </p:spTree>
    <p:extLst>
      <p:ext uri="{BB962C8B-B14F-4D97-AF65-F5344CB8AC3E}">
        <p14:creationId xmlns:p14="http://schemas.microsoft.com/office/powerpoint/2010/main" val="35198148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C6CF2452-4AA9-4DB3-BF85-7017BF2531D0}" type="datetimeFigureOut">
              <a:rPr lang="fr-FR" smtClean="0"/>
              <a:t>05/12/2024</a:t>
            </a:fld>
            <a:endParaRPr lang="fr-FR"/>
          </a:p>
        </p:txBody>
      </p:sp>
      <p:sp>
        <p:nvSpPr>
          <p:cNvPr id="4" name="Espace réservé de l'image des diapositives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B9F50266-3012-4D8F-9DA8-26C9308551C5}" type="slidenum">
              <a:rPr lang="fr-FR" smtClean="0"/>
              <a:t>‹#›</a:t>
            </a:fld>
            <a:endParaRPr lang="fr-FR"/>
          </a:p>
        </p:txBody>
      </p:sp>
    </p:spTree>
    <p:extLst>
      <p:ext uri="{BB962C8B-B14F-4D97-AF65-F5344CB8AC3E}">
        <p14:creationId xmlns:p14="http://schemas.microsoft.com/office/powerpoint/2010/main" val="6426393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80942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19200" y="1543050"/>
            <a:ext cx="7772400" cy="1102519"/>
          </a:xfrm>
        </p:spPr>
        <p:txBody>
          <a:bodyPr/>
          <a:lstStyle>
            <a:lvl1pPr algn="ctr">
              <a:defRPr>
                <a:latin typeface="PT Sans" panose="020B0503020203020204" pitchFamily="34" charset="0"/>
              </a:defRPr>
            </a:lvl1pPr>
          </a:lstStyle>
          <a:p>
            <a:r>
              <a:rPr lang="en-US"/>
              <a:t>Click to edit Master title style</a:t>
            </a:r>
            <a:endParaRPr lang="fr-FR" dirty="0"/>
          </a:p>
        </p:txBody>
      </p:sp>
      <p:sp>
        <p:nvSpPr>
          <p:cNvPr id="3" name="Sous-titre 2"/>
          <p:cNvSpPr>
            <a:spLocks noGrp="1"/>
          </p:cNvSpPr>
          <p:nvPr>
            <p:ph type="subTitle" idx="1"/>
          </p:nvPr>
        </p:nvSpPr>
        <p:spPr>
          <a:xfrm>
            <a:off x="1905000" y="2700338"/>
            <a:ext cx="6400800" cy="1314450"/>
          </a:xfrm>
        </p:spPr>
        <p:txBody>
          <a:bodyPr/>
          <a:lstStyle>
            <a:lvl1pPr marL="0" indent="0" algn="ctr">
              <a:buNone/>
              <a:defRPr>
                <a:solidFill>
                  <a:schemeClr val="tx1">
                    <a:tint val="75000"/>
                  </a:schemeClr>
                </a:solidFill>
                <a:latin typeface="PT Sans" panose="020B0503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dirty="0"/>
          </a:p>
        </p:txBody>
      </p:sp>
    </p:spTree>
    <p:extLst>
      <p:ext uri="{BB962C8B-B14F-4D97-AF65-F5344CB8AC3E}">
        <p14:creationId xmlns:p14="http://schemas.microsoft.com/office/powerpoint/2010/main" val="248021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CF08-6EB7-DF6A-EC86-56F2C77C1666}"/>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6E8765-9F2A-28B3-3E15-8897FDBD2E2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C37A0E3-0C86-BF19-DE31-44D23BC7048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4C3D72-F227-DC84-82F5-8BD0EA2760A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DA2140B-E3A3-CE91-9450-47F352C3CC2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F94519-FCD5-63CC-FB84-E6F0440DE85D}"/>
              </a:ext>
            </a:extLst>
          </p:cNvPr>
          <p:cNvSpPr>
            <a:spLocks noGrp="1"/>
          </p:cNvSpPr>
          <p:nvPr>
            <p:ph type="dt" sz="half" idx="10"/>
          </p:nvPr>
        </p:nvSpPr>
        <p:spPr/>
        <p:txBody>
          <a:bodyPr/>
          <a:lstStyle/>
          <a:p>
            <a:fld id="{8E8B7E3A-0B73-4275-B145-FE9F0A8EE4FC}" type="datetimeFigureOut">
              <a:rPr lang="en-GB" smtClean="0"/>
              <a:t>05/12/2024</a:t>
            </a:fld>
            <a:endParaRPr lang="en-GB"/>
          </a:p>
        </p:txBody>
      </p:sp>
      <p:sp>
        <p:nvSpPr>
          <p:cNvPr id="8" name="Footer Placeholder 7">
            <a:extLst>
              <a:ext uri="{FF2B5EF4-FFF2-40B4-BE49-F238E27FC236}">
                <a16:creationId xmlns:a16="http://schemas.microsoft.com/office/drawing/2014/main" id="{1FFD35CA-7E7C-F911-CBB3-89E411A0FB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C6C356-0B81-FE12-4673-A693EC8D36E5}"/>
              </a:ext>
            </a:extLst>
          </p:cNvPr>
          <p:cNvSpPr>
            <a:spLocks noGrp="1"/>
          </p:cNvSpPr>
          <p:nvPr>
            <p:ph type="sldNum" sz="quarter" idx="12"/>
          </p:nvPr>
        </p:nvSpPr>
        <p:spPr/>
        <p:txBody>
          <a:bodyPr/>
          <a:lstStyle/>
          <a:p>
            <a:fld id="{82B4FA3D-4188-494D-B636-606D4C10B587}" type="slidenum">
              <a:rPr lang="en-GB" smtClean="0"/>
              <a:t>‹#›</a:t>
            </a:fld>
            <a:endParaRPr lang="en-GB"/>
          </a:p>
        </p:txBody>
      </p:sp>
    </p:spTree>
    <p:extLst>
      <p:ext uri="{BB962C8B-B14F-4D97-AF65-F5344CB8AC3E}">
        <p14:creationId xmlns:p14="http://schemas.microsoft.com/office/powerpoint/2010/main" val="422077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3594-610A-5320-6A7F-B6C6172D94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413158-DC8E-82B1-3CD8-395BAE710E87}"/>
              </a:ext>
            </a:extLst>
          </p:cNvPr>
          <p:cNvSpPr>
            <a:spLocks noGrp="1"/>
          </p:cNvSpPr>
          <p:nvPr>
            <p:ph type="dt" sz="half" idx="10"/>
          </p:nvPr>
        </p:nvSpPr>
        <p:spPr/>
        <p:txBody>
          <a:bodyPr/>
          <a:lstStyle/>
          <a:p>
            <a:fld id="{8E8B7E3A-0B73-4275-B145-FE9F0A8EE4FC}" type="datetimeFigureOut">
              <a:rPr lang="en-GB" smtClean="0"/>
              <a:t>05/12/2024</a:t>
            </a:fld>
            <a:endParaRPr lang="en-GB"/>
          </a:p>
        </p:txBody>
      </p:sp>
      <p:sp>
        <p:nvSpPr>
          <p:cNvPr id="4" name="Footer Placeholder 3">
            <a:extLst>
              <a:ext uri="{FF2B5EF4-FFF2-40B4-BE49-F238E27FC236}">
                <a16:creationId xmlns:a16="http://schemas.microsoft.com/office/drawing/2014/main" id="{E27CA8A7-87C2-A0FA-9DE5-5DCEC0DE7F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230404-108D-B996-60B3-C888B2BF5852}"/>
              </a:ext>
            </a:extLst>
          </p:cNvPr>
          <p:cNvSpPr>
            <a:spLocks noGrp="1"/>
          </p:cNvSpPr>
          <p:nvPr>
            <p:ph type="sldNum" sz="quarter" idx="12"/>
          </p:nvPr>
        </p:nvSpPr>
        <p:spPr/>
        <p:txBody>
          <a:bodyPr/>
          <a:lstStyle/>
          <a:p>
            <a:fld id="{82B4FA3D-4188-494D-B636-606D4C10B587}" type="slidenum">
              <a:rPr lang="en-GB" smtClean="0"/>
              <a:t>‹#›</a:t>
            </a:fld>
            <a:endParaRPr lang="en-GB"/>
          </a:p>
        </p:txBody>
      </p:sp>
    </p:spTree>
    <p:extLst>
      <p:ext uri="{BB962C8B-B14F-4D97-AF65-F5344CB8AC3E}">
        <p14:creationId xmlns:p14="http://schemas.microsoft.com/office/powerpoint/2010/main" val="7306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74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A366-CB07-264B-126E-C794E176670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D05DFA-C14B-35B4-A811-7CA9B318197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455AFB-277A-ECDE-F500-32E35E6226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B270338-AB33-2E07-4394-B3AD567AF1FC}"/>
              </a:ext>
            </a:extLst>
          </p:cNvPr>
          <p:cNvSpPr>
            <a:spLocks noGrp="1"/>
          </p:cNvSpPr>
          <p:nvPr>
            <p:ph type="dt" sz="half" idx="10"/>
          </p:nvPr>
        </p:nvSpPr>
        <p:spPr/>
        <p:txBody>
          <a:bodyPr/>
          <a:lstStyle/>
          <a:p>
            <a:fld id="{8E8B7E3A-0B73-4275-B145-FE9F0A8EE4FC}" type="datetimeFigureOut">
              <a:rPr lang="en-GB" smtClean="0"/>
              <a:t>05/12/2024</a:t>
            </a:fld>
            <a:endParaRPr lang="en-GB"/>
          </a:p>
        </p:txBody>
      </p:sp>
      <p:sp>
        <p:nvSpPr>
          <p:cNvPr id="6" name="Footer Placeholder 5">
            <a:extLst>
              <a:ext uri="{FF2B5EF4-FFF2-40B4-BE49-F238E27FC236}">
                <a16:creationId xmlns:a16="http://schemas.microsoft.com/office/drawing/2014/main" id="{71D3B092-93FB-C723-BEED-6718177E01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913F9B-A3F4-6ACF-57C7-CA500CC16848}"/>
              </a:ext>
            </a:extLst>
          </p:cNvPr>
          <p:cNvSpPr>
            <a:spLocks noGrp="1"/>
          </p:cNvSpPr>
          <p:nvPr>
            <p:ph type="sldNum" sz="quarter" idx="12"/>
          </p:nvPr>
        </p:nvSpPr>
        <p:spPr/>
        <p:txBody>
          <a:bodyPr/>
          <a:lstStyle/>
          <a:p>
            <a:fld id="{82B4FA3D-4188-494D-B636-606D4C10B587}" type="slidenum">
              <a:rPr lang="en-GB" smtClean="0"/>
              <a:t>‹#›</a:t>
            </a:fld>
            <a:endParaRPr lang="en-GB"/>
          </a:p>
        </p:txBody>
      </p:sp>
    </p:spTree>
    <p:extLst>
      <p:ext uri="{BB962C8B-B14F-4D97-AF65-F5344CB8AC3E}">
        <p14:creationId xmlns:p14="http://schemas.microsoft.com/office/powerpoint/2010/main" val="1012109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6F98-0DFF-81E8-0FD2-656D69E0AD2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088ED2-D533-44C0-3410-E6812DD8CE4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FDB310C-9926-8BD2-7170-D2BA7C517A5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08054A-B90D-DF68-1765-06942D6E41E8}"/>
              </a:ext>
            </a:extLst>
          </p:cNvPr>
          <p:cNvSpPr>
            <a:spLocks noGrp="1"/>
          </p:cNvSpPr>
          <p:nvPr>
            <p:ph type="dt" sz="half" idx="10"/>
          </p:nvPr>
        </p:nvSpPr>
        <p:spPr/>
        <p:txBody>
          <a:bodyPr/>
          <a:lstStyle/>
          <a:p>
            <a:fld id="{8E8B7E3A-0B73-4275-B145-FE9F0A8EE4FC}" type="datetimeFigureOut">
              <a:rPr lang="en-GB" smtClean="0"/>
              <a:t>05/12/2024</a:t>
            </a:fld>
            <a:endParaRPr lang="en-GB"/>
          </a:p>
        </p:txBody>
      </p:sp>
      <p:sp>
        <p:nvSpPr>
          <p:cNvPr id="6" name="Footer Placeholder 5">
            <a:extLst>
              <a:ext uri="{FF2B5EF4-FFF2-40B4-BE49-F238E27FC236}">
                <a16:creationId xmlns:a16="http://schemas.microsoft.com/office/drawing/2014/main" id="{AD68AF2B-962E-E4CF-1A4E-DF7BBAB420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735079-5DA6-574A-7678-860BD7B4FBC6}"/>
              </a:ext>
            </a:extLst>
          </p:cNvPr>
          <p:cNvSpPr>
            <a:spLocks noGrp="1"/>
          </p:cNvSpPr>
          <p:nvPr>
            <p:ph type="sldNum" sz="quarter" idx="12"/>
          </p:nvPr>
        </p:nvSpPr>
        <p:spPr/>
        <p:txBody>
          <a:bodyPr/>
          <a:lstStyle/>
          <a:p>
            <a:fld id="{82B4FA3D-4188-494D-B636-606D4C10B587}" type="slidenum">
              <a:rPr lang="en-GB" smtClean="0"/>
              <a:t>‹#›</a:t>
            </a:fld>
            <a:endParaRPr lang="en-GB"/>
          </a:p>
        </p:txBody>
      </p:sp>
    </p:spTree>
    <p:extLst>
      <p:ext uri="{BB962C8B-B14F-4D97-AF65-F5344CB8AC3E}">
        <p14:creationId xmlns:p14="http://schemas.microsoft.com/office/powerpoint/2010/main" val="21228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C59E-A37D-4776-4173-F45B51FD25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E4188A-3486-1971-DE64-F68774646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BD2268-217A-979E-EAB8-8D6F9FA6F66B}"/>
              </a:ext>
            </a:extLst>
          </p:cNvPr>
          <p:cNvSpPr>
            <a:spLocks noGrp="1"/>
          </p:cNvSpPr>
          <p:nvPr>
            <p:ph type="dt" sz="half" idx="10"/>
          </p:nvPr>
        </p:nvSpPr>
        <p:spPr/>
        <p:txBody>
          <a:bodyPr/>
          <a:lstStyle/>
          <a:p>
            <a:fld id="{8E8B7E3A-0B73-4275-B145-FE9F0A8EE4FC}" type="datetimeFigureOut">
              <a:rPr lang="en-GB" smtClean="0"/>
              <a:t>05/12/2024</a:t>
            </a:fld>
            <a:endParaRPr lang="en-GB"/>
          </a:p>
        </p:txBody>
      </p:sp>
      <p:sp>
        <p:nvSpPr>
          <p:cNvPr id="5" name="Footer Placeholder 4">
            <a:extLst>
              <a:ext uri="{FF2B5EF4-FFF2-40B4-BE49-F238E27FC236}">
                <a16:creationId xmlns:a16="http://schemas.microsoft.com/office/drawing/2014/main" id="{7FE2ECFC-6968-5475-945D-34FD90BF1D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D7C084-844C-E827-D948-0CC905F1557A}"/>
              </a:ext>
            </a:extLst>
          </p:cNvPr>
          <p:cNvSpPr>
            <a:spLocks noGrp="1"/>
          </p:cNvSpPr>
          <p:nvPr>
            <p:ph type="sldNum" sz="quarter" idx="12"/>
          </p:nvPr>
        </p:nvSpPr>
        <p:spPr/>
        <p:txBody>
          <a:bodyPr/>
          <a:lstStyle/>
          <a:p>
            <a:fld id="{82B4FA3D-4188-494D-B636-606D4C10B587}" type="slidenum">
              <a:rPr lang="en-GB" smtClean="0"/>
              <a:t>‹#›</a:t>
            </a:fld>
            <a:endParaRPr lang="en-GB"/>
          </a:p>
        </p:txBody>
      </p:sp>
    </p:spTree>
    <p:extLst>
      <p:ext uri="{BB962C8B-B14F-4D97-AF65-F5344CB8AC3E}">
        <p14:creationId xmlns:p14="http://schemas.microsoft.com/office/powerpoint/2010/main" val="211975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B00393-00B9-8D1E-3627-6A182EF6F6F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E497BD-8DBC-7A2A-E34B-CAAFE984318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1BF628-B9B7-E551-2B56-CD710483D138}"/>
              </a:ext>
            </a:extLst>
          </p:cNvPr>
          <p:cNvSpPr>
            <a:spLocks noGrp="1"/>
          </p:cNvSpPr>
          <p:nvPr>
            <p:ph type="dt" sz="half" idx="10"/>
          </p:nvPr>
        </p:nvSpPr>
        <p:spPr/>
        <p:txBody>
          <a:bodyPr/>
          <a:lstStyle/>
          <a:p>
            <a:fld id="{8E8B7E3A-0B73-4275-B145-FE9F0A8EE4FC}" type="datetimeFigureOut">
              <a:rPr lang="en-GB" smtClean="0"/>
              <a:t>05/12/2024</a:t>
            </a:fld>
            <a:endParaRPr lang="en-GB"/>
          </a:p>
        </p:txBody>
      </p:sp>
      <p:sp>
        <p:nvSpPr>
          <p:cNvPr id="5" name="Footer Placeholder 4">
            <a:extLst>
              <a:ext uri="{FF2B5EF4-FFF2-40B4-BE49-F238E27FC236}">
                <a16:creationId xmlns:a16="http://schemas.microsoft.com/office/drawing/2014/main" id="{13B75540-F73D-6C1B-FCAE-9484D696FD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AFFD04-57F5-2A57-8B1D-08143BB64DC7}"/>
              </a:ext>
            </a:extLst>
          </p:cNvPr>
          <p:cNvSpPr>
            <a:spLocks noGrp="1"/>
          </p:cNvSpPr>
          <p:nvPr>
            <p:ph type="sldNum" sz="quarter" idx="12"/>
          </p:nvPr>
        </p:nvSpPr>
        <p:spPr/>
        <p:txBody>
          <a:bodyPr/>
          <a:lstStyle/>
          <a:p>
            <a:fld id="{82B4FA3D-4188-494D-B636-606D4C10B587}" type="slidenum">
              <a:rPr lang="en-GB" smtClean="0"/>
              <a:t>‹#›</a:t>
            </a:fld>
            <a:endParaRPr lang="en-GB"/>
          </a:p>
        </p:txBody>
      </p:sp>
    </p:spTree>
    <p:extLst>
      <p:ext uri="{BB962C8B-B14F-4D97-AF65-F5344CB8AC3E}">
        <p14:creationId xmlns:p14="http://schemas.microsoft.com/office/powerpoint/2010/main" val="595985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0081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7848600" cy="457200"/>
          </a:xfrm>
        </p:spPr>
        <p:txBody>
          <a:bodyPr/>
          <a:lstStyle/>
          <a:p>
            <a:r>
              <a:rPr lang="en-US"/>
              <a:t>Click to edit Master title style</a:t>
            </a:r>
            <a:endParaRPr lang="fr-FR" dirty="0"/>
          </a:p>
        </p:txBody>
      </p:sp>
      <p:sp>
        <p:nvSpPr>
          <p:cNvPr id="3" name="Espace réservé du contenu 2"/>
          <p:cNvSpPr>
            <a:spLocks noGrp="1"/>
          </p:cNvSpPr>
          <p:nvPr>
            <p:ph idx="1"/>
          </p:nvPr>
        </p:nvSpPr>
        <p:spPr/>
        <p:txBody>
          <a:bodyPr/>
          <a:lstStyle>
            <a:lvl1pPr>
              <a:defRPr>
                <a:solidFill>
                  <a:srgbClr val="2E5F9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310960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19202" y="1543058"/>
            <a:ext cx="7772402" cy="1102518"/>
          </a:xfrm>
        </p:spPr>
        <p:txBody>
          <a:bodyPr/>
          <a:lstStyle>
            <a:lvl1pPr algn="ctr">
              <a:defRPr>
                <a:latin typeface="PT Sans" panose="020B0503020203020204" pitchFamily="34" charset="0"/>
              </a:defRPr>
            </a:lvl1pPr>
          </a:lstStyle>
          <a:p>
            <a:r>
              <a:rPr lang="en-US" dirty="0"/>
              <a:t>Click to edit Master title style</a:t>
            </a:r>
            <a:endParaRPr lang="fr-FR" dirty="0"/>
          </a:p>
        </p:txBody>
      </p:sp>
      <p:sp>
        <p:nvSpPr>
          <p:cNvPr id="3" name="Sous-titre 2"/>
          <p:cNvSpPr>
            <a:spLocks noGrp="1"/>
          </p:cNvSpPr>
          <p:nvPr>
            <p:ph type="subTitle" idx="1"/>
          </p:nvPr>
        </p:nvSpPr>
        <p:spPr>
          <a:xfrm>
            <a:off x="1905003" y="2700341"/>
            <a:ext cx="6400801" cy="1314450"/>
          </a:xfrm>
        </p:spPr>
        <p:txBody>
          <a:bodyPr/>
          <a:lstStyle>
            <a:lvl1pPr marL="0" indent="0" algn="ctr">
              <a:buNone/>
              <a:defRPr>
                <a:solidFill>
                  <a:schemeClr val="tx1">
                    <a:tint val="75000"/>
                  </a:schemeClr>
                </a:solidFill>
                <a:latin typeface="PT Sans" panose="020B0503020203020204" pitchFamily="34" charset="0"/>
              </a:defRPr>
            </a:lvl1pPr>
            <a:lvl2pPr marL="396305" indent="0" algn="ctr">
              <a:buNone/>
              <a:defRPr>
                <a:solidFill>
                  <a:schemeClr val="tx1">
                    <a:tint val="75000"/>
                  </a:schemeClr>
                </a:solidFill>
              </a:defRPr>
            </a:lvl2pPr>
            <a:lvl3pPr marL="792609" indent="0" algn="ctr">
              <a:buNone/>
              <a:defRPr>
                <a:solidFill>
                  <a:schemeClr val="tx1">
                    <a:tint val="75000"/>
                  </a:schemeClr>
                </a:solidFill>
              </a:defRPr>
            </a:lvl3pPr>
            <a:lvl4pPr marL="1188916" indent="0" algn="ctr">
              <a:buNone/>
              <a:defRPr>
                <a:solidFill>
                  <a:schemeClr val="tx1">
                    <a:tint val="75000"/>
                  </a:schemeClr>
                </a:solidFill>
              </a:defRPr>
            </a:lvl4pPr>
            <a:lvl5pPr marL="1585222" indent="0" algn="ctr">
              <a:buNone/>
              <a:defRPr>
                <a:solidFill>
                  <a:schemeClr val="tx1">
                    <a:tint val="75000"/>
                  </a:schemeClr>
                </a:solidFill>
              </a:defRPr>
            </a:lvl5pPr>
            <a:lvl6pPr marL="1981526" indent="0" algn="ctr">
              <a:buNone/>
              <a:defRPr>
                <a:solidFill>
                  <a:schemeClr val="tx1">
                    <a:tint val="75000"/>
                  </a:schemeClr>
                </a:solidFill>
              </a:defRPr>
            </a:lvl6pPr>
            <a:lvl7pPr marL="2377832" indent="0" algn="ctr">
              <a:buNone/>
              <a:defRPr>
                <a:solidFill>
                  <a:schemeClr val="tx1">
                    <a:tint val="75000"/>
                  </a:schemeClr>
                </a:solidFill>
              </a:defRPr>
            </a:lvl7pPr>
            <a:lvl8pPr marL="2774135" indent="0" algn="ctr">
              <a:buNone/>
              <a:defRPr>
                <a:solidFill>
                  <a:schemeClr val="tx1">
                    <a:tint val="75000"/>
                  </a:schemeClr>
                </a:solidFill>
              </a:defRPr>
            </a:lvl8pPr>
            <a:lvl9pPr marL="3170443" indent="0" algn="ctr">
              <a:buNone/>
              <a:defRPr>
                <a:solidFill>
                  <a:schemeClr val="tx1">
                    <a:tint val="75000"/>
                  </a:schemeClr>
                </a:solidFill>
              </a:defRPr>
            </a:lvl9pPr>
          </a:lstStyle>
          <a:p>
            <a:r>
              <a:rPr lang="en-US" dirty="0"/>
              <a:t>Click to edit Master subtitle style</a:t>
            </a:r>
            <a:endParaRPr lang="fr-FR" dirty="0"/>
          </a:p>
        </p:txBody>
      </p:sp>
      <p:pic>
        <p:nvPicPr>
          <p:cNvPr id="7" name="Picture 8"/>
          <p:cNvPicPr/>
          <p:nvPr userDrawn="1"/>
        </p:nvPicPr>
        <p:blipFill rotWithShape="1">
          <a:blip r:embed="rId2">
            <a:extLst>
              <a:ext uri="{28A0092B-C50C-407E-A947-70E740481C1C}">
                <a14:useLocalDpi xmlns:a14="http://schemas.microsoft.com/office/drawing/2010/main" val="0"/>
              </a:ext>
            </a:extLst>
          </a:blip>
          <a:srcRect b="16636"/>
          <a:stretch/>
        </p:blipFill>
        <p:spPr>
          <a:xfrm>
            <a:off x="6012168" y="296629"/>
            <a:ext cx="1173890" cy="1008112"/>
          </a:xfrm>
          <a:prstGeom prst="rect">
            <a:avLst/>
          </a:prstGeom>
          <a:extLst>
            <a:ext uri="{FAA26D3D-D897-4be2-8F04-BA451C77F1D7}">
              <ma14:placeholderFlag xmlns:ma14="http://schemas.microsoft.com/office/mac/drawingml/2011/main" xmlns=""/>
            </a:ext>
          </a:extLst>
        </p:spPr>
      </p:pic>
      <p:pic>
        <p:nvPicPr>
          <p:cNvPr id="9" name="Picture 5" descr="C:\Users\mpichaud\Desktop\_Archives Altran\OBS\Livrables\PowerPoint\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67749" y="473724"/>
            <a:ext cx="3640014" cy="104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6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
        <p:nvSpPr>
          <p:cNvPr id="3" name="Espace réservé du contenu 2"/>
          <p:cNvSpPr>
            <a:spLocks noGrp="1"/>
          </p:cNvSpPr>
          <p:nvPr>
            <p:ph idx="1"/>
          </p:nvPr>
        </p:nvSpPr>
        <p:spPr/>
        <p:txBody>
          <a:bodyPr/>
          <a:lstStyle>
            <a:lvl1pPr>
              <a:defRPr>
                <a:solidFill>
                  <a:srgbClr val="2E5F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Rectangle 3"/>
          <p:cNvSpPr/>
          <p:nvPr userDrawn="1"/>
        </p:nvSpPr>
        <p:spPr>
          <a:xfrm>
            <a:off x="8574737" y="514379"/>
            <a:ext cx="340669" cy="1763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4594" tIns="37296" rIns="74594" bIns="37296" rtlCol="0" anchor="ctr"/>
          <a:lstStyle/>
          <a:p>
            <a:pPr algn="ctr"/>
            <a:endParaRPr lang="en-GB" sz="1469" dirty="0"/>
          </a:p>
        </p:txBody>
      </p:sp>
      <p:sp>
        <p:nvSpPr>
          <p:cNvPr id="5" name="Rectangle 4"/>
          <p:cNvSpPr/>
          <p:nvPr userDrawn="1"/>
        </p:nvSpPr>
        <p:spPr>
          <a:xfrm>
            <a:off x="7884609" y="3752801"/>
            <a:ext cx="1173215" cy="111685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4594" tIns="37296" rIns="74594" bIns="37296" rtlCol="0" anchor="ctr"/>
          <a:lstStyle/>
          <a:p>
            <a:pPr algn="ctr"/>
            <a:endParaRPr lang="en-GB" sz="1469" dirty="0"/>
          </a:p>
        </p:txBody>
      </p:sp>
      <p:sp>
        <p:nvSpPr>
          <p:cNvPr id="7" name="Rectangle 6"/>
          <p:cNvSpPr/>
          <p:nvPr userDrawn="1"/>
        </p:nvSpPr>
        <p:spPr>
          <a:xfrm>
            <a:off x="2" y="-3"/>
            <a:ext cx="9144000" cy="338036"/>
          </a:xfrm>
          <a:prstGeom prst="rect">
            <a:avLst/>
          </a:prstGeom>
          <a:solidFill>
            <a:srgbClr val="13334D"/>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514" tIns="16514" rIns="16514" bIns="16514" numCol="1" spcCol="40456" rtlCol="0" anchor="ctr">
            <a:noAutofit/>
          </a:bodyPr>
          <a:lstStyle/>
          <a:p>
            <a:pPr algn="ctr" defTabSz="268332" fontAlgn="auto" hangingPunct="0">
              <a:spcBef>
                <a:spcPts val="0"/>
              </a:spcBef>
              <a:spcAft>
                <a:spcPts val="0"/>
              </a:spcAft>
            </a:pPr>
            <a:endParaRPr lang="fr-FR" sz="1062" dirty="0">
              <a:solidFill>
                <a:srgbClr val="FFFFFF"/>
              </a:solidFill>
            </a:endParaRPr>
          </a:p>
        </p:txBody>
      </p:sp>
      <p:pic>
        <p:nvPicPr>
          <p:cNvPr id="9" name="Image 8">
            <a:extLst>
              <a:ext uri="{FF2B5EF4-FFF2-40B4-BE49-F238E27FC236}">
                <a16:creationId xmlns:a16="http://schemas.microsoft.com/office/drawing/2014/main" id="{1679E566-F8DB-4BB9-A20A-3573B7983D27}"/>
              </a:ext>
            </a:extLst>
          </p:cNvPr>
          <p:cNvPicPr>
            <a:picLocks noChangeAspect="1"/>
          </p:cNvPicPr>
          <p:nvPr userDrawn="1"/>
        </p:nvPicPr>
        <p:blipFill>
          <a:blip r:embed="rId2"/>
          <a:stretch>
            <a:fillRect/>
          </a:stretch>
        </p:blipFill>
        <p:spPr>
          <a:xfrm>
            <a:off x="8294277" y="4629127"/>
            <a:ext cx="692339" cy="447740"/>
          </a:xfrm>
          <a:prstGeom prst="rect">
            <a:avLst/>
          </a:prstGeom>
        </p:spPr>
      </p:pic>
    </p:spTree>
    <p:extLst>
      <p:ext uri="{BB962C8B-B14F-4D97-AF65-F5344CB8AC3E}">
        <p14:creationId xmlns:p14="http://schemas.microsoft.com/office/powerpoint/2010/main" val="1071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96112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F2C68-AA97-F2E0-538F-DF0C13C0D4E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1D8D2D0-C1CD-5807-895C-9B6A40674C1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4059E2-7B6D-645D-971B-284128E0ED6E}"/>
              </a:ext>
            </a:extLst>
          </p:cNvPr>
          <p:cNvSpPr>
            <a:spLocks noGrp="1"/>
          </p:cNvSpPr>
          <p:nvPr>
            <p:ph type="dt" sz="half" idx="10"/>
          </p:nvPr>
        </p:nvSpPr>
        <p:spPr/>
        <p:txBody>
          <a:bodyPr/>
          <a:lstStyle/>
          <a:p>
            <a:fld id="{8E8B7E3A-0B73-4275-B145-FE9F0A8EE4FC}" type="datetimeFigureOut">
              <a:rPr lang="en-GB" smtClean="0"/>
              <a:t>05/12/2024</a:t>
            </a:fld>
            <a:endParaRPr lang="en-GB"/>
          </a:p>
        </p:txBody>
      </p:sp>
      <p:sp>
        <p:nvSpPr>
          <p:cNvPr id="5" name="Footer Placeholder 4">
            <a:extLst>
              <a:ext uri="{FF2B5EF4-FFF2-40B4-BE49-F238E27FC236}">
                <a16:creationId xmlns:a16="http://schemas.microsoft.com/office/drawing/2014/main" id="{793E42F5-DBC2-BDDD-C099-324C0A85D1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9A328-03FB-9D0F-E328-99689BEF2E63}"/>
              </a:ext>
            </a:extLst>
          </p:cNvPr>
          <p:cNvSpPr>
            <a:spLocks noGrp="1"/>
          </p:cNvSpPr>
          <p:nvPr>
            <p:ph type="sldNum" sz="quarter" idx="12"/>
          </p:nvPr>
        </p:nvSpPr>
        <p:spPr/>
        <p:txBody>
          <a:bodyPr/>
          <a:lstStyle/>
          <a:p>
            <a:fld id="{82B4FA3D-4188-494D-B636-606D4C10B587}" type="slidenum">
              <a:rPr lang="en-GB" smtClean="0"/>
              <a:t>‹#›</a:t>
            </a:fld>
            <a:endParaRPr lang="en-GB"/>
          </a:p>
        </p:txBody>
      </p:sp>
    </p:spTree>
    <p:extLst>
      <p:ext uri="{BB962C8B-B14F-4D97-AF65-F5344CB8AC3E}">
        <p14:creationId xmlns:p14="http://schemas.microsoft.com/office/powerpoint/2010/main" val="407375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0295-B577-CDE1-D324-3799300205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BDA593-E327-A88E-70FC-D0809D41A4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6D74C8-ECD5-EFE7-EF46-855E3672157F}"/>
              </a:ext>
            </a:extLst>
          </p:cNvPr>
          <p:cNvSpPr>
            <a:spLocks noGrp="1"/>
          </p:cNvSpPr>
          <p:nvPr>
            <p:ph type="dt" sz="half" idx="10"/>
          </p:nvPr>
        </p:nvSpPr>
        <p:spPr/>
        <p:txBody>
          <a:bodyPr/>
          <a:lstStyle/>
          <a:p>
            <a:fld id="{8E8B7E3A-0B73-4275-B145-FE9F0A8EE4FC}" type="datetimeFigureOut">
              <a:rPr lang="en-GB" smtClean="0"/>
              <a:t>05/12/2024</a:t>
            </a:fld>
            <a:endParaRPr lang="en-GB"/>
          </a:p>
        </p:txBody>
      </p:sp>
      <p:sp>
        <p:nvSpPr>
          <p:cNvPr id="5" name="Footer Placeholder 4">
            <a:extLst>
              <a:ext uri="{FF2B5EF4-FFF2-40B4-BE49-F238E27FC236}">
                <a16:creationId xmlns:a16="http://schemas.microsoft.com/office/drawing/2014/main" id="{8EFA93BE-3579-56EE-1812-08C875F3DF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AC07E-9DED-54F9-278E-BB041BA1A07C}"/>
              </a:ext>
            </a:extLst>
          </p:cNvPr>
          <p:cNvSpPr>
            <a:spLocks noGrp="1"/>
          </p:cNvSpPr>
          <p:nvPr>
            <p:ph type="sldNum" sz="quarter" idx="12"/>
          </p:nvPr>
        </p:nvSpPr>
        <p:spPr/>
        <p:txBody>
          <a:bodyPr/>
          <a:lstStyle/>
          <a:p>
            <a:fld id="{82B4FA3D-4188-494D-B636-606D4C10B587}" type="slidenum">
              <a:rPr lang="en-GB" smtClean="0"/>
              <a:t>‹#›</a:t>
            </a:fld>
            <a:endParaRPr lang="en-GB"/>
          </a:p>
        </p:txBody>
      </p:sp>
    </p:spTree>
    <p:extLst>
      <p:ext uri="{BB962C8B-B14F-4D97-AF65-F5344CB8AC3E}">
        <p14:creationId xmlns:p14="http://schemas.microsoft.com/office/powerpoint/2010/main" val="257100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93AD-1D13-3794-CB0C-77D91B0BEF7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9FF90B-CF37-EFB9-2F58-962C1BFB2D2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3CDE39-DAF0-23FD-7A16-032AEDE97E6D}"/>
              </a:ext>
            </a:extLst>
          </p:cNvPr>
          <p:cNvSpPr>
            <a:spLocks noGrp="1"/>
          </p:cNvSpPr>
          <p:nvPr>
            <p:ph type="dt" sz="half" idx="10"/>
          </p:nvPr>
        </p:nvSpPr>
        <p:spPr/>
        <p:txBody>
          <a:bodyPr/>
          <a:lstStyle/>
          <a:p>
            <a:fld id="{8E8B7E3A-0B73-4275-B145-FE9F0A8EE4FC}" type="datetimeFigureOut">
              <a:rPr lang="en-GB" smtClean="0"/>
              <a:t>05/12/2024</a:t>
            </a:fld>
            <a:endParaRPr lang="en-GB"/>
          </a:p>
        </p:txBody>
      </p:sp>
      <p:sp>
        <p:nvSpPr>
          <p:cNvPr id="5" name="Footer Placeholder 4">
            <a:extLst>
              <a:ext uri="{FF2B5EF4-FFF2-40B4-BE49-F238E27FC236}">
                <a16:creationId xmlns:a16="http://schemas.microsoft.com/office/drawing/2014/main" id="{7F30CD00-7F69-DAB1-08E1-A6E3BE1C01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59EC54-6760-BA45-C540-40460FFA3648}"/>
              </a:ext>
            </a:extLst>
          </p:cNvPr>
          <p:cNvSpPr>
            <a:spLocks noGrp="1"/>
          </p:cNvSpPr>
          <p:nvPr>
            <p:ph type="sldNum" sz="quarter" idx="12"/>
          </p:nvPr>
        </p:nvSpPr>
        <p:spPr/>
        <p:txBody>
          <a:bodyPr/>
          <a:lstStyle/>
          <a:p>
            <a:fld id="{82B4FA3D-4188-494D-B636-606D4C10B587}" type="slidenum">
              <a:rPr lang="en-GB" smtClean="0"/>
              <a:t>‹#›</a:t>
            </a:fld>
            <a:endParaRPr lang="en-GB"/>
          </a:p>
        </p:txBody>
      </p:sp>
    </p:spTree>
    <p:extLst>
      <p:ext uri="{BB962C8B-B14F-4D97-AF65-F5344CB8AC3E}">
        <p14:creationId xmlns:p14="http://schemas.microsoft.com/office/powerpoint/2010/main" val="36685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2BD5-08ED-5C81-5FB4-F48FB02914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0EBDAB-B469-12FC-77CD-2EF341140BA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D00A2C-C25C-2C91-BE47-801C2B59D49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20BB5B-A9FD-3085-3752-FC05B7D39064}"/>
              </a:ext>
            </a:extLst>
          </p:cNvPr>
          <p:cNvSpPr>
            <a:spLocks noGrp="1"/>
          </p:cNvSpPr>
          <p:nvPr>
            <p:ph type="dt" sz="half" idx="10"/>
          </p:nvPr>
        </p:nvSpPr>
        <p:spPr/>
        <p:txBody>
          <a:bodyPr/>
          <a:lstStyle/>
          <a:p>
            <a:fld id="{8E8B7E3A-0B73-4275-B145-FE9F0A8EE4FC}" type="datetimeFigureOut">
              <a:rPr lang="en-GB" smtClean="0"/>
              <a:t>05/12/2024</a:t>
            </a:fld>
            <a:endParaRPr lang="en-GB"/>
          </a:p>
        </p:txBody>
      </p:sp>
      <p:sp>
        <p:nvSpPr>
          <p:cNvPr id="6" name="Footer Placeholder 5">
            <a:extLst>
              <a:ext uri="{FF2B5EF4-FFF2-40B4-BE49-F238E27FC236}">
                <a16:creationId xmlns:a16="http://schemas.microsoft.com/office/drawing/2014/main" id="{B35BB46B-2770-0262-228D-0418E2AB9E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C9F9B-FDDB-98F0-5711-7BDC83B1F719}"/>
              </a:ext>
            </a:extLst>
          </p:cNvPr>
          <p:cNvSpPr>
            <a:spLocks noGrp="1"/>
          </p:cNvSpPr>
          <p:nvPr>
            <p:ph type="sldNum" sz="quarter" idx="12"/>
          </p:nvPr>
        </p:nvSpPr>
        <p:spPr/>
        <p:txBody>
          <a:bodyPr/>
          <a:lstStyle/>
          <a:p>
            <a:fld id="{82B4FA3D-4188-494D-B636-606D4C10B587}" type="slidenum">
              <a:rPr lang="en-GB" smtClean="0"/>
              <a:t>‹#›</a:t>
            </a:fld>
            <a:endParaRPr lang="en-GB"/>
          </a:p>
        </p:txBody>
      </p:sp>
    </p:spTree>
    <p:extLst>
      <p:ext uri="{BB962C8B-B14F-4D97-AF65-F5344CB8AC3E}">
        <p14:creationId xmlns:p14="http://schemas.microsoft.com/office/powerpoint/2010/main" val="1234745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066800" y="1143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Cliquez et modifiez le titre</a:t>
            </a:r>
          </a:p>
        </p:txBody>
      </p:sp>
      <p:sp>
        <p:nvSpPr>
          <p:cNvPr id="1027" name="Espace réservé du texte 2"/>
          <p:cNvSpPr>
            <a:spLocks noGrp="1"/>
          </p:cNvSpPr>
          <p:nvPr>
            <p:ph type="body" idx="1"/>
          </p:nvPr>
        </p:nvSpPr>
        <p:spPr bwMode="auto">
          <a:xfrm>
            <a:off x="1066800" y="800101"/>
            <a:ext cx="7848600" cy="406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18" name="Espace réservé du numéro de diapositive 3"/>
          <p:cNvSpPr txBox="1">
            <a:spLocks/>
          </p:cNvSpPr>
          <p:nvPr/>
        </p:nvSpPr>
        <p:spPr bwMode="auto">
          <a:xfrm>
            <a:off x="6804248" y="442367"/>
            <a:ext cx="2133600" cy="257175"/>
          </a:xfrm>
          <a:prstGeom prst="rect">
            <a:avLst/>
          </a:prstGeom>
          <a:noFill/>
          <a:ln w="9525">
            <a:noFill/>
            <a:miter lim="800000"/>
            <a:headEnd/>
            <a:tailEnd/>
          </a:ln>
          <a:effectLst/>
        </p:spPr>
        <p:txBody>
          <a:bodyPr anchor="b"/>
          <a:lstStyle>
            <a:lvl1pPr>
              <a:defRPr>
                <a:solidFill>
                  <a:schemeClr val="tx1"/>
                </a:solidFill>
                <a:latin typeface="Arial" charset="0"/>
                <a:ea typeface="ＭＳ Ｐゴシック" pitchFamily="-107" charset="-128"/>
              </a:defRPr>
            </a:lvl1pPr>
            <a:lvl2pPr marL="37931725" indent="-37474525">
              <a:defRPr>
                <a:solidFill>
                  <a:schemeClr val="tx1"/>
                </a:solidFill>
                <a:latin typeface="Arial" charset="0"/>
                <a:ea typeface="ＭＳ Ｐゴシック" pitchFamily="-107" charset="-128"/>
              </a:defRPr>
            </a:lvl2pPr>
            <a:lvl3pPr>
              <a:defRPr>
                <a:solidFill>
                  <a:schemeClr val="tx1"/>
                </a:solidFill>
                <a:latin typeface="Arial" charset="0"/>
                <a:ea typeface="ＭＳ Ｐゴシック" pitchFamily="-107" charset="-128"/>
              </a:defRPr>
            </a:lvl3pPr>
            <a:lvl4pPr>
              <a:defRPr>
                <a:solidFill>
                  <a:schemeClr val="tx1"/>
                </a:solidFill>
                <a:latin typeface="Arial" charset="0"/>
                <a:ea typeface="ＭＳ Ｐゴシック" pitchFamily="-107" charset="-128"/>
              </a:defRPr>
            </a:lvl4pPr>
            <a:lvl5pPr>
              <a:defRPr>
                <a:solidFill>
                  <a:schemeClr val="tx1"/>
                </a:solidFill>
                <a:latin typeface="Arial" charset="0"/>
                <a:ea typeface="ＭＳ Ｐゴシック" pitchFamily="-107" charset="-128"/>
              </a:defRPr>
            </a:lvl5pPr>
            <a:lvl6pPr marL="457200" fontAlgn="base">
              <a:spcBef>
                <a:spcPct val="0"/>
              </a:spcBef>
              <a:spcAft>
                <a:spcPct val="0"/>
              </a:spcAft>
              <a:defRPr>
                <a:solidFill>
                  <a:schemeClr val="tx1"/>
                </a:solidFill>
                <a:latin typeface="Arial" charset="0"/>
                <a:ea typeface="ＭＳ Ｐゴシック" pitchFamily="-107" charset="-128"/>
              </a:defRPr>
            </a:lvl6pPr>
            <a:lvl7pPr marL="914400" fontAlgn="base">
              <a:spcBef>
                <a:spcPct val="0"/>
              </a:spcBef>
              <a:spcAft>
                <a:spcPct val="0"/>
              </a:spcAft>
              <a:defRPr>
                <a:solidFill>
                  <a:schemeClr val="tx1"/>
                </a:solidFill>
                <a:latin typeface="Arial" charset="0"/>
                <a:ea typeface="ＭＳ Ｐゴシック" pitchFamily="-107" charset="-128"/>
              </a:defRPr>
            </a:lvl7pPr>
            <a:lvl8pPr marL="1371600" fontAlgn="base">
              <a:spcBef>
                <a:spcPct val="0"/>
              </a:spcBef>
              <a:spcAft>
                <a:spcPct val="0"/>
              </a:spcAft>
              <a:defRPr>
                <a:solidFill>
                  <a:schemeClr val="tx1"/>
                </a:solidFill>
                <a:latin typeface="Arial" charset="0"/>
                <a:ea typeface="ＭＳ Ｐゴシック" pitchFamily="-107" charset="-128"/>
              </a:defRPr>
            </a:lvl8pPr>
            <a:lvl9pPr marL="1828800" fontAlgn="base">
              <a:spcBef>
                <a:spcPct val="0"/>
              </a:spcBef>
              <a:spcAft>
                <a:spcPct val="0"/>
              </a:spcAft>
              <a:defRPr>
                <a:solidFill>
                  <a:schemeClr val="tx1"/>
                </a:solidFill>
                <a:latin typeface="Arial" charset="0"/>
                <a:ea typeface="ＭＳ Ｐゴシック" pitchFamily="-107" charset="-128"/>
              </a:defRPr>
            </a:lvl9pPr>
          </a:lstStyle>
          <a:p>
            <a:pPr algn="r" defTabSz="914400">
              <a:defRPr/>
            </a:pPr>
            <a:fld id="{4143B53F-63C1-437B-AA98-77A170E1C94A}" type="slidenum">
              <a:rPr lang="en-US" altLang="fr-FR" sz="1200" smtClean="0">
                <a:solidFill>
                  <a:srgbClr val="ABACB5"/>
                </a:solidFill>
              </a:rPr>
              <a:pPr algn="r" defTabSz="914400">
                <a:defRPr/>
              </a:pPr>
              <a:t>‹#›</a:t>
            </a:fld>
            <a:endParaRPr lang="en-US" altLang="fr-FR" sz="1200" dirty="0">
              <a:solidFill>
                <a:srgbClr val="ABACB5"/>
              </a:solidFill>
            </a:endParaRPr>
          </a:p>
        </p:txBody>
      </p:sp>
      <p:sp>
        <p:nvSpPr>
          <p:cNvPr id="12" name="Rectangle 11"/>
          <p:cNvSpPr/>
          <p:nvPr/>
        </p:nvSpPr>
        <p:spPr>
          <a:xfrm>
            <a:off x="0" y="5045757"/>
            <a:ext cx="9144000" cy="97743"/>
          </a:xfrm>
          <a:prstGeom prst="rect">
            <a:avLst/>
          </a:prstGeom>
          <a:solidFill>
            <a:srgbClr val="13334D"/>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ctr" defTabSz="309562" rtl="0" fontAlgn="auto" latinLnBrk="0" hangingPunct="0">
              <a:lnSpc>
                <a:spcPct val="100000"/>
              </a:lnSpc>
              <a:spcBef>
                <a:spcPts val="0"/>
              </a:spcBef>
              <a:spcAft>
                <a:spcPts val="0"/>
              </a:spcAft>
              <a:buClrTx/>
              <a:buSzTx/>
              <a:buFontTx/>
              <a:buNone/>
              <a:tabLst/>
            </a:pPr>
            <a:endParaRPr kumimoji="0" lang="fr-FR" sz="1200" b="0" i="0" u="none" strike="noStrike" cap="none" spc="0" normalizeH="0" baseline="0">
              <a:ln>
                <a:noFill/>
              </a:ln>
              <a:solidFill>
                <a:srgbClr val="FFFFFF"/>
              </a:solidFill>
              <a:effectLst/>
              <a:uFillTx/>
              <a:latin typeface="+mn-lt"/>
              <a:ea typeface="+mn-ea"/>
              <a:cs typeface="+mn-cs"/>
              <a:sym typeface="Helvetica Light"/>
            </a:endParaRPr>
          </a:p>
        </p:txBody>
      </p:sp>
      <p:pic>
        <p:nvPicPr>
          <p:cNvPr id="13" name="Picture 2" descr="C:\Users\mpichaud\Desktop\_Archives Altran\OBS\Logo\Logotype_A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4151461"/>
            <a:ext cx="946298" cy="718195"/>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66" r:id="rId1"/>
    <p:sldLayoutId id="2147483667" r:id="rId2"/>
  </p:sldLayoutIdLst>
  <p:txStyles>
    <p:titleStyle>
      <a:lvl1pPr algn="l" defTabSz="457200" rtl="0" eaLnBrk="1" fontAlgn="base" hangingPunct="1">
        <a:spcBef>
          <a:spcPct val="0"/>
        </a:spcBef>
        <a:spcAft>
          <a:spcPct val="0"/>
        </a:spcAft>
        <a:defRPr sz="2800" b="1" kern="1200">
          <a:solidFill>
            <a:srgbClr val="13334D"/>
          </a:solidFill>
          <a:latin typeface="PT Sans" panose="020B0503020203020204" pitchFamily="34" charset="0"/>
          <a:ea typeface="ＭＳ Ｐゴシック" pitchFamily="-107" charset="-128"/>
          <a:cs typeface="+mj-cs"/>
        </a:defRPr>
      </a:lvl1pPr>
      <a:lvl2pPr algn="l" defTabSz="457200" rtl="0" eaLnBrk="1" fontAlgn="base" hangingPunct="1">
        <a:spcBef>
          <a:spcPct val="0"/>
        </a:spcBef>
        <a:spcAft>
          <a:spcPct val="0"/>
        </a:spcAft>
        <a:defRPr sz="2800">
          <a:solidFill>
            <a:schemeClr val="tx1"/>
          </a:solidFill>
          <a:latin typeface="Arial" charset="0"/>
          <a:ea typeface="ＭＳ Ｐゴシック" pitchFamily="-107" charset="-128"/>
        </a:defRPr>
      </a:lvl2pPr>
      <a:lvl3pPr algn="l" defTabSz="457200" rtl="0" eaLnBrk="1" fontAlgn="base" hangingPunct="1">
        <a:spcBef>
          <a:spcPct val="0"/>
        </a:spcBef>
        <a:spcAft>
          <a:spcPct val="0"/>
        </a:spcAft>
        <a:defRPr sz="2800">
          <a:solidFill>
            <a:schemeClr val="tx1"/>
          </a:solidFill>
          <a:latin typeface="Arial" charset="0"/>
          <a:ea typeface="ＭＳ Ｐゴシック" pitchFamily="-107" charset="-128"/>
        </a:defRPr>
      </a:lvl3pPr>
      <a:lvl4pPr algn="l" defTabSz="457200" rtl="0" eaLnBrk="1" fontAlgn="base" hangingPunct="1">
        <a:spcBef>
          <a:spcPct val="0"/>
        </a:spcBef>
        <a:spcAft>
          <a:spcPct val="0"/>
        </a:spcAft>
        <a:defRPr sz="2800">
          <a:solidFill>
            <a:schemeClr val="tx1"/>
          </a:solidFill>
          <a:latin typeface="Arial" charset="0"/>
          <a:ea typeface="ＭＳ Ｐゴシック" pitchFamily="-107" charset="-128"/>
        </a:defRPr>
      </a:lvl4pPr>
      <a:lvl5pPr algn="l" defTabSz="457200" rtl="0" eaLnBrk="1" fontAlgn="base" hangingPunct="1">
        <a:spcBef>
          <a:spcPct val="0"/>
        </a:spcBef>
        <a:spcAft>
          <a:spcPct val="0"/>
        </a:spcAft>
        <a:defRPr sz="2800">
          <a:solidFill>
            <a:schemeClr val="tx1"/>
          </a:solidFill>
          <a:latin typeface="Arial" charset="0"/>
          <a:ea typeface="ＭＳ Ｐゴシック" pitchFamily="-107" charset="-128"/>
        </a:defRPr>
      </a:lvl5pPr>
      <a:lvl6pPr marL="457200" algn="l" defTabSz="457200" rtl="0" eaLnBrk="1" fontAlgn="base" hangingPunct="1">
        <a:spcBef>
          <a:spcPct val="0"/>
        </a:spcBef>
        <a:spcAft>
          <a:spcPct val="0"/>
        </a:spcAft>
        <a:defRPr sz="2800">
          <a:solidFill>
            <a:schemeClr val="tx1"/>
          </a:solidFill>
          <a:latin typeface="Arial" charset="0"/>
          <a:ea typeface="ＭＳ Ｐゴシック" pitchFamily="-107" charset="-128"/>
        </a:defRPr>
      </a:lvl6pPr>
      <a:lvl7pPr marL="914400" algn="l" defTabSz="457200" rtl="0" eaLnBrk="1" fontAlgn="base" hangingPunct="1">
        <a:spcBef>
          <a:spcPct val="0"/>
        </a:spcBef>
        <a:spcAft>
          <a:spcPct val="0"/>
        </a:spcAft>
        <a:defRPr sz="2800">
          <a:solidFill>
            <a:schemeClr val="tx1"/>
          </a:solidFill>
          <a:latin typeface="Arial" charset="0"/>
          <a:ea typeface="ＭＳ Ｐゴシック" pitchFamily="-107" charset="-128"/>
        </a:defRPr>
      </a:lvl7pPr>
      <a:lvl8pPr marL="1371600" algn="l" defTabSz="457200" rtl="0" eaLnBrk="1" fontAlgn="base" hangingPunct="1">
        <a:spcBef>
          <a:spcPct val="0"/>
        </a:spcBef>
        <a:spcAft>
          <a:spcPct val="0"/>
        </a:spcAft>
        <a:defRPr sz="2800">
          <a:solidFill>
            <a:schemeClr val="tx1"/>
          </a:solidFill>
          <a:latin typeface="Arial" charset="0"/>
          <a:ea typeface="ＭＳ Ｐゴシック" pitchFamily="-107" charset="-128"/>
        </a:defRPr>
      </a:lvl8pPr>
      <a:lvl9pPr marL="1828800" algn="l" defTabSz="457200" rtl="0" eaLnBrk="1" fontAlgn="base" hangingPunct="1">
        <a:spcBef>
          <a:spcPct val="0"/>
        </a:spcBef>
        <a:spcAft>
          <a:spcPct val="0"/>
        </a:spcAft>
        <a:defRPr sz="2800">
          <a:solidFill>
            <a:schemeClr val="tx1"/>
          </a:solidFill>
          <a:latin typeface="Arial" charset="0"/>
          <a:ea typeface="ＭＳ Ｐゴシック" pitchFamily="-107" charset="-128"/>
        </a:defRPr>
      </a:lvl9pPr>
    </p:titleStyle>
    <p:bodyStyle>
      <a:lvl1pPr marL="342900" indent="-342900" algn="l" defTabSz="457200" rtl="0" eaLnBrk="1" fontAlgn="base" hangingPunct="1">
        <a:spcBef>
          <a:spcPct val="20000"/>
        </a:spcBef>
        <a:spcAft>
          <a:spcPct val="0"/>
        </a:spcAft>
        <a:defRPr sz="2200" b="1" kern="1200">
          <a:solidFill>
            <a:srgbClr val="2E5F97"/>
          </a:solidFill>
          <a:latin typeface="PT Sans" panose="020B0503020203020204" pitchFamily="34" charset="0"/>
          <a:ea typeface="ＭＳ Ｐゴシック" pitchFamily="-107" charset="-128"/>
          <a:cs typeface="+mn-cs"/>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PT Sans" panose="020B0503020203020204" pitchFamily="34" charset="0"/>
          <a:ea typeface="ＭＳ Ｐゴシック" pitchFamily="-107" charset="-128"/>
          <a:cs typeface="+mn-cs"/>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PT Sans" panose="020B0503020203020204" pitchFamily="34" charset="0"/>
          <a:ea typeface="ＭＳ Ｐゴシック" pitchFamily="-107" charset="-128"/>
          <a:cs typeface="+mn-cs"/>
        </a:defRPr>
      </a:lvl3pPr>
      <a:lvl4pPr marL="1600200" indent="-228600" algn="l" defTabSz="457200" rtl="0" eaLnBrk="1" fontAlgn="base" hangingPunct="1">
        <a:spcBef>
          <a:spcPct val="20000"/>
        </a:spcBef>
        <a:spcAft>
          <a:spcPct val="0"/>
        </a:spcAft>
        <a:buFont typeface="Arial" charset="0"/>
        <a:buChar char="–"/>
        <a:defRPr sz="2200" kern="1200">
          <a:solidFill>
            <a:schemeClr val="tx1"/>
          </a:solidFill>
          <a:latin typeface="PT Sans" panose="020B0503020203020204" pitchFamily="34" charset="0"/>
          <a:ea typeface="ＭＳ Ｐゴシック" pitchFamily="-107" charset="-128"/>
          <a:cs typeface="+mn-cs"/>
        </a:defRPr>
      </a:lvl4pPr>
      <a:lvl5pPr marL="2057400" indent="-228600" algn="l" defTabSz="457200" rtl="0" eaLnBrk="1" fontAlgn="base" hangingPunct="1">
        <a:spcBef>
          <a:spcPct val="20000"/>
        </a:spcBef>
        <a:spcAft>
          <a:spcPct val="0"/>
        </a:spcAft>
        <a:buFont typeface="Courier New" pitchFamily="49" charset="0"/>
        <a:buChar char="o"/>
        <a:defRPr sz="2200" kern="1200">
          <a:solidFill>
            <a:schemeClr val="tx1"/>
          </a:solidFill>
          <a:latin typeface="PT Sans" panose="020B0503020203020204" pitchFamily="34" charset="0"/>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066805" y="114307"/>
            <a:ext cx="7848601"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00" tIns="48548" rIns="97100" bIns="48548" numCol="1" anchor="t" anchorCtr="0" compatLnSpc="1">
            <a:prstTxWarp prst="textNoShape">
              <a:avLst/>
            </a:prstTxWarp>
          </a:bodyPr>
          <a:lstStyle/>
          <a:p>
            <a:pPr lvl="0"/>
            <a:r>
              <a:rPr lang="fr-FR" altLang="fr-FR" dirty="0"/>
              <a:t>Cliquez et modifiez le titre</a:t>
            </a:r>
          </a:p>
        </p:txBody>
      </p:sp>
      <p:sp>
        <p:nvSpPr>
          <p:cNvPr id="1027" name="Espace réservé du texte 2"/>
          <p:cNvSpPr>
            <a:spLocks noGrp="1"/>
          </p:cNvSpPr>
          <p:nvPr>
            <p:ph type="body" idx="1"/>
          </p:nvPr>
        </p:nvSpPr>
        <p:spPr bwMode="auto">
          <a:xfrm>
            <a:off x="1066805" y="800102"/>
            <a:ext cx="7848601" cy="406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00" tIns="48548" rIns="97100" bIns="48548"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18" name="Espace réservé du numéro de diapositive 3"/>
          <p:cNvSpPr txBox="1">
            <a:spLocks/>
          </p:cNvSpPr>
          <p:nvPr/>
        </p:nvSpPr>
        <p:spPr bwMode="auto">
          <a:xfrm>
            <a:off x="6804257" y="442376"/>
            <a:ext cx="2133599" cy="257175"/>
          </a:xfrm>
          <a:prstGeom prst="rect">
            <a:avLst/>
          </a:prstGeom>
          <a:noFill/>
          <a:ln w="9525">
            <a:noFill/>
            <a:miter lim="800000"/>
            <a:headEnd/>
            <a:tailEnd/>
          </a:ln>
          <a:effectLst/>
        </p:spPr>
        <p:txBody>
          <a:bodyPr lIns="79265" tIns="39631" rIns="79265" bIns="39631" anchor="b"/>
          <a:lstStyle>
            <a:lvl1pPr>
              <a:defRPr>
                <a:solidFill>
                  <a:schemeClr val="tx1"/>
                </a:solidFill>
                <a:latin typeface="Arial" charset="0"/>
                <a:ea typeface="ＭＳ Ｐゴシック" pitchFamily="-107" charset="-128"/>
              </a:defRPr>
            </a:lvl1pPr>
            <a:lvl2pPr marL="37931725" indent="-37474525">
              <a:defRPr>
                <a:solidFill>
                  <a:schemeClr val="tx1"/>
                </a:solidFill>
                <a:latin typeface="Arial" charset="0"/>
                <a:ea typeface="ＭＳ Ｐゴシック" pitchFamily="-107" charset="-128"/>
              </a:defRPr>
            </a:lvl2pPr>
            <a:lvl3pPr>
              <a:defRPr>
                <a:solidFill>
                  <a:schemeClr val="tx1"/>
                </a:solidFill>
                <a:latin typeface="Arial" charset="0"/>
                <a:ea typeface="ＭＳ Ｐゴシック" pitchFamily="-107" charset="-128"/>
              </a:defRPr>
            </a:lvl3pPr>
            <a:lvl4pPr>
              <a:defRPr>
                <a:solidFill>
                  <a:schemeClr val="tx1"/>
                </a:solidFill>
                <a:latin typeface="Arial" charset="0"/>
                <a:ea typeface="ＭＳ Ｐゴシック" pitchFamily="-107" charset="-128"/>
              </a:defRPr>
            </a:lvl4pPr>
            <a:lvl5pPr>
              <a:defRPr>
                <a:solidFill>
                  <a:schemeClr val="tx1"/>
                </a:solidFill>
                <a:latin typeface="Arial" charset="0"/>
                <a:ea typeface="ＭＳ Ｐゴシック" pitchFamily="-107" charset="-128"/>
              </a:defRPr>
            </a:lvl5pPr>
            <a:lvl6pPr marL="457200" fontAlgn="base">
              <a:spcBef>
                <a:spcPct val="0"/>
              </a:spcBef>
              <a:spcAft>
                <a:spcPct val="0"/>
              </a:spcAft>
              <a:defRPr>
                <a:solidFill>
                  <a:schemeClr val="tx1"/>
                </a:solidFill>
                <a:latin typeface="Arial" charset="0"/>
                <a:ea typeface="ＭＳ Ｐゴシック" pitchFamily="-107" charset="-128"/>
              </a:defRPr>
            </a:lvl6pPr>
            <a:lvl7pPr marL="914400" fontAlgn="base">
              <a:spcBef>
                <a:spcPct val="0"/>
              </a:spcBef>
              <a:spcAft>
                <a:spcPct val="0"/>
              </a:spcAft>
              <a:defRPr>
                <a:solidFill>
                  <a:schemeClr val="tx1"/>
                </a:solidFill>
                <a:latin typeface="Arial" charset="0"/>
                <a:ea typeface="ＭＳ Ｐゴシック" pitchFamily="-107" charset="-128"/>
              </a:defRPr>
            </a:lvl7pPr>
            <a:lvl8pPr marL="1371600" fontAlgn="base">
              <a:spcBef>
                <a:spcPct val="0"/>
              </a:spcBef>
              <a:spcAft>
                <a:spcPct val="0"/>
              </a:spcAft>
              <a:defRPr>
                <a:solidFill>
                  <a:schemeClr val="tx1"/>
                </a:solidFill>
                <a:latin typeface="Arial" charset="0"/>
                <a:ea typeface="ＭＳ Ｐゴシック" pitchFamily="-107" charset="-128"/>
              </a:defRPr>
            </a:lvl8pPr>
            <a:lvl9pPr marL="1828800" fontAlgn="base">
              <a:spcBef>
                <a:spcPct val="0"/>
              </a:spcBef>
              <a:spcAft>
                <a:spcPct val="0"/>
              </a:spcAft>
              <a:defRPr>
                <a:solidFill>
                  <a:schemeClr val="tx1"/>
                </a:solidFill>
                <a:latin typeface="Arial" charset="0"/>
                <a:ea typeface="ＭＳ Ｐゴシック" pitchFamily="-107" charset="-128"/>
              </a:defRPr>
            </a:lvl9pPr>
          </a:lstStyle>
          <a:p>
            <a:pPr algn="r" defTabSz="792609">
              <a:defRPr/>
            </a:pPr>
            <a:fld id="{4143B53F-63C1-437B-AA98-77A170E1C94A}" type="slidenum">
              <a:rPr lang="en-US" altLang="fr-FR" sz="1062" smtClean="0">
                <a:solidFill>
                  <a:srgbClr val="ABACB5"/>
                </a:solidFill>
              </a:rPr>
              <a:pPr algn="r" defTabSz="792609">
                <a:defRPr/>
              </a:pPr>
              <a:t>‹#›</a:t>
            </a:fld>
            <a:endParaRPr lang="en-US" altLang="fr-FR" sz="1062" dirty="0">
              <a:solidFill>
                <a:srgbClr val="ABACB5"/>
              </a:solidFill>
            </a:endParaRPr>
          </a:p>
        </p:txBody>
      </p:sp>
      <p:sp>
        <p:nvSpPr>
          <p:cNvPr id="12" name="Rectangle 11"/>
          <p:cNvSpPr/>
          <p:nvPr/>
        </p:nvSpPr>
        <p:spPr>
          <a:xfrm>
            <a:off x="2" y="4996238"/>
            <a:ext cx="9144000" cy="196793"/>
          </a:xfrm>
          <a:prstGeom prst="rect">
            <a:avLst/>
          </a:prstGeom>
          <a:solidFill>
            <a:srgbClr val="13334D"/>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514" tIns="16514" rIns="16514" bIns="16514" numCol="1" spcCol="40456" rtlCol="0" anchor="ctr">
            <a:spAutoFit/>
          </a:bodyPr>
          <a:lstStyle/>
          <a:p>
            <a:pPr marL="0" marR="0" indent="0" algn="ctr" defTabSz="268332" rtl="0" fontAlgn="auto" latinLnBrk="0" hangingPunct="0">
              <a:lnSpc>
                <a:spcPct val="100000"/>
              </a:lnSpc>
              <a:spcBef>
                <a:spcPts val="0"/>
              </a:spcBef>
              <a:spcAft>
                <a:spcPts val="0"/>
              </a:spcAft>
              <a:buClrTx/>
              <a:buSzTx/>
              <a:buFontTx/>
              <a:buNone/>
              <a:tabLst/>
            </a:pPr>
            <a:endParaRPr kumimoji="0" lang="fr-FR" sz="1062"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3" name="Picture 2" descr="C:\Users\mpichaud\Desktop\_Archives Altran\OBS\Logo\Logotype_A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3599" y="4343404"/>
            <a:ext cx="756378" cy="57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4850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Lst>
  <p:hf hdr="0" ftr="0" dt="0"/>
  <p:txStyles>
    <p:titleStyle>
      <a:lvl1pPr algn="l" defTabSz="396305" rtl="0" eaLnBrk="1" fontAlgn="base" hangingPunct="1">
        <a:spcBef>
          <a:spcPct val="0"/>
        </a:spcBef>
        <a:spcAft>
          <a:spcPct val="0"/>
        </a:spcAft>
        <a:defRPr sz="2367" b="1" kern="1200">
          <a:solidFill>
            <a:srgbClr val="13334D"/>
          </a:solidFill>
          <a:latin typeface="PT Sans" panose="020B0503020203020204" pitchFamily="34" charset="0"/>
          <a:ea typeface="ＭＳ Ｐゴシック" pitchFamily="-107" charset="-128"/>
          <a:cs typeface="+mj-cs"/>
        </a:defRPr>
      </a:lvl1pPr>
      <a:lvl2pPr algn="l" defTabSz="396305" rtl="0" eaLnBrk="1" fontAlgn="base" hangingPunct="1">
        <a:spcBef>
          <a:spcPct val="0"/>
        </a:spcBef>
        <a:spcAft>
          <a:spcPct val="0"/>
        </a:spcAft>
        <a:defRPr sz="2367">
          <a:solidFill>
            <a:schemeClr val="tx1"/>
          </a:solidFill>
          <a:latin typeface="Arial" charset="0"/>
          <a:ea typeface="ＭＳ Ｐゴシック" pitchFamily="-107" charset="-128"/>
        </a:defRPr>
      </a:lvl2pPr>
      <a:lvl3pPr algn="l" defTabSz="396305" rtl="0" eaLnBrk="1" fontAlgn="base" hangingPunct="1">
        <a:spcBef>
          <a:spcPct val="0"/>
        </a:spcBef>
        <a:spcAft>
          <a:spcPct val="0"/>
        </a:spcAft>
        <a:defRPr sz="2367">
          <a:solidFill>
            <a:schemeClr val="tx1"/>
          </a:solidFill>
          <a:latin typeface="Arial" charset="0"/>
          <a:ea typeface="ＭＳ Ｐゴシック" pitchFamily="-107" charset="-128"/>
        </a:defRPr>
      </a:lvl3pPr>
      <a:lvl4pPr algn="l" defTabSz="396305" rtl="0" eaLnBrk="1" fontAlgn="base" hangingPunct="1">
        <a:spcBef>
          <a:spcPct val="0"/>
        </a:spcBef>
        <a:spcAft>
          <a:spcPct val="0"/>
        </a:spcAft>
        <a:defRPr sz="2367">
          <a:solidFill>
            <a:schemeClr val="tx1"/>
          </a:solidFill>
          <a:latin typeface="Arial" charset="0"/>
          <a:ea typeface="ＭＳ Ｐゴシック" pitchFamily="-107" charset="-128"/>
        </a:defRPr>
      </a:lvl4pPr>
      <a:lvl5pPr algn="l" defTabSz="396305" rtl="0" eaLnBrk="1" fontAlgn="base" hangingPunct="1">
        <a:spcBef>
          <a:spcPct val="0"/>
        </a:spcBef>
        <a:spcAft>
          <a:spcPct val="0"/>
        </a:spcAft>
        <a:defRPr sz="2367">
          <a:solidFill>
            <a:schemeClr val="tx1"/>
          </a:solidFill>
          <a:latin typeface="Arial" charset="0"/>
          <a:ea typeface="ＭＳ Ｐゴシック" pitchFamily="-107" charset="-128"/>
        </a:defRPr>
      </a:lvl5pPr>
      <a:lvl6pPr marL="396305" algn="l" defTabSz="396305" rtl="0" eaLnBrk="1" fontAlgn="base" hangingPunct="1">
        <a:spcBef>
          <a:spcPct val="0"/>
        </a:spcBef>
        <a:spcAft>
          <a:spcPct val="0"/>
        </a:spcAft>
        <a:defRPr sz="2367">
          <a:solidFill>
            <a:schemeClr val="tx1"/>
          </a:solidFill>
          <a:latin typeface="Arial" charset="0"/>
          <a:ea typeface="ＭＳ Ｐゴシック" pitchFamily="-107" charset="-128"/>
        </a:defRPr>
      </a:lvl6pPr>
      <a:lvl7pPr marL="792609" algn="l" defTabSz="396305" rtl="0" eaLnBrk="1" fontAlgn="base" hangingPunct="1">
        <a:spcBef>
          <a:spcPct val="0"/>
        </a:spcBef>
        <a:spcAft>
          <a:spcPct val="0"/>
        </a:spcAft>
        <a:defRPr sz="2367">
          <a:solidFill>
            <a:schemeClr val="tx1"/>
          </a:solidFill>
          <a:latin typeface="Arial" charset="0"/>
          <a:ea typeface="ＭＳ Ｐゴシック" pitchFamily="-107" charset="-128"/>
        </a:defRPr>
      </a:lvl7pPr>
      <a:lvl8pPr marL="1188916" algn="l" defTabSz="396305" rtl="0" eaLnBrk="1" fontAlgn="base" hangingPunct="1">
        <a:spcBef>
          <a:spcPct val="0"/>
        </a:spcBef>
        <a:spcAft>
          <a:spcPct val="0"/>
        </a:spcAft>
        <a:defRPr sz="2367">
          <a:solidFill>
            <a:schemeClr val="tx1"/>
          </a:solidFill>
          <a:latin typeface="Arial" charset="0"/>
          <a:ea typeface="ＭＳ Ｐゴシック" pitchFamily="-107" charset="-128"/>
        </a:defRPr>
      </a:lvl8pPr>
      <a:lvl9pPr marL="1585222" algn="l" defTabSz="396305" rtl="0" eaLnBrk="1" fontAlgn="base" hangingPunct="1">
        <a:spcBef>
          <a:spcPct val="0"/>
        </a:spcBef>
        <a:spcAft>
          <a:spcPct val="0"/>
        </a:spcAft>
        <a:defRPr sz="2367">
          <a:solidFill>
            <a:schemeClr val="tx1"/>
          </a:solidFill>
          <a:latin typeface="Arial" charset="0"/>
          <a:ea typeface="ＭＳ Ｐゴシック" pitchFamily="-107" charset="-128"/>
        </a:defRPr>
      </a:lvl9pPr>
    </p:titleStyle>
    <p:bodyStyle>
      <a:lvl1pPr marL="297229" indent="-297229" algn="l" defTabSz="396305" rtl="0" eaLnBrk="1" fontAlgn="base" hangingPunct="1">
        <a:spcBef>
          <a:spcPct val="20000"/>
        </a:spcBef>
        <a:spcAft>
          <a:spcPct val="0"/>
        </a:spcAft>
        <a:defRPr sz="1877" b="1" kern="1200">
          <a:solidFill>
            <a:srgbClr val="2E5F97"/>
          </a:solidFill>
          <a:latin typeface="PT Sans" panose="020B0503020203020204" pitchFamily="34" charset="0"/>
          <a:ea typeface="ＭＳ Ｐゴシック" pitchFamily="-107" charset="-128"/>
          <a:cs typeface="+mn-cs"/>
        </a:defRPr>
      </a:lvl1pPr>
      <a:lvl2pPr marL="643997" indent="-247691" algn="l" defTabSz="396305" rtl="0" eaLnBrk="1" fontAlgn="base" hangingPunct="1">
        <a:spcBef>
          <a:spcPct val="20000"/>
        </a:spcBef>
        <a:spcAft>
          <a:spcPct val="0"/>
        </a:spcAft>
        <a:buFont typeface="Arial" charset="0"/>
        <a:buChar char="–"/>
        <a:defRPr sz="1877" kern="1200">
          <a:solidFill>
            <a:schemeClr val="tx1"/>
          </a:solidFill>
          <a:latin typeface="PT Sans" panose="020B0503020203020204" pitchFamily="34" charset="0"/>
          <a:ea typeface="ＭＳ Ｐゴシック" pitchFamily="-107" charset="-128"/>
          <a:cs typeface="+mn-cs"/>
        </a:defRPr>
      </a:lvl2pPr>
      <a:lvl3pPr marL="990764" indent="-198154" algn="l" defTabSz="396305" rtl="0" eaLnBrk="1" fontAlgn="base" hangingPunct="1">
        <a:spcBef>
          <a:spcPct val="20000"/>
        </a:spcBef>
        <a:spcAft>
          <a:spcPct val="0"/>
        </a:spcAft>
        <a:buFont typeface="Arial" charset="0"/>
        <a:buChar char="•"/>
        <a:defRPr sz="1877" kern="1200">
          <a:solidFill>
            <a:schemeClr val="tx1"/>
          </a:solidFill>
          <a:latin typeface="PT Sans" panose="020B0503020203020204" pitchFamily="34" charset="0"/>
          <a:ea typeface="ＭＳ Ｐゴシック" pitchFamily="-107" charset="-128"/>
          <a:cs typeface="+mn-cs"/>
        </a:defRPr>
      </a:lvl3pPr>
      <a:lvl4pPr marL="1387070" indent="-198154" algn="l" defTabSz="396305" rtl="0" eaLnBrk="1" fontAlgn="base" hangingPunct="1">
        <a:spcBef>
          <a:spcPct val="20000"/>
        </a:spcBef>
        <a:spcAft>
          <a:spcPct val="0"/>
        </a:spcAft>
        <a:buFont typeface="Arial" charset="0"/>
        <a:buChar char="–"/>
        <a:defRPr sz="1877" kern="1200">
          <a:solidFill>
            <a:schemeClr val="tx1"/>
          </a:solidFill>
          <a:latin typeface="PT Sans" panose="020B0503020203020204" pitchFamily="34" charset="0"/>
          <a:ea typeface="ＭＳ Ｐゴシック" pitchFamily="-107" charset="-128"/>
          <a:cs typeface="+mn-cs"/>
        </a:defRPr>
      </a:lvl4pPr>
      <a:lvl5pPr marL="1783374" indent="-198154" algn="l" defTabSz="396305" rtl="0" eaLnBrk="1" fontAlgn="base" hangingPunct="1">
        <a:spcBef>
          <a:spcPct val="20000"/>
        </a:spcBef>
        <a:spcAft>
          <a:spcPct val="0"/>
        </a:spcAft>
        <a:buFont typeface="Courier New" pitchFamily="49" charset="0"/>
        <a:buChar char="o"/>
        <a:defRPr sz="1877" kern="1200">
          <a:solidFill>
            <a:schemeClr val="tx1"/>
          </a:solidFill>
          <a:latin typeface="PT Sans" panose="020B0503020203020204" pitchFamily="34" charset="0"/>
          <a:ea typeface="ＭＳ Ｐゴシック" pitchFamily="-107" charset="-128"/>
          <a:cs typeface="+mn-cs"/>
        </a:defRPr>
      </a:lvl5pPr>
      <a:lvl6pPr marL="2179679" indent="-198154" algn="l" defTabSz="396305" rtl="0" eaLnBrk="1" latinLnBrk="0" hangingPunct="1">
        <a:spcBef>
          <a:spcPct val="20000"/>
        </a:spcBef>
        <a:buFont typeface="Arial"/>
        <a:buChar char="•"/>
        <a:defRPr sz="1795" kern="1200">
          <a:solidFill>
            <a:schemeClr val="tx1"/>
          </a:solidFill>
          <a:latin typeface="+mn-lt"/>
          <a:ea typeface="+mn-ea"/>
          <a:cs typeface="+mn-cs"/>
        </a:defRPr>
      </a:lvl6pPr>
      <a:lvl7pPr marL="2575982" indent="-198154" algn="l" defTabSz="396305" rtl="0" eaLnBrk="1" latinLnBrk="0" hangingPunct="1">
        <a:spcBef>
          <a:spcPct val="20000"/>
        </a:spcBef>
        <a:buFont typeface="Arial"/>
        <a:buChar char="•"/>
        <a:defRPr sz="1795" kern="1200">
          <a:solidFill>
            <a:schemeClr val="tx1"/>
          </a:solidFill>
          <a:latin typeface="+mn-lt"/>
          <a:ea typeface="+mn-ea"/>
          <a:cs typeface="+mn-cs"/>
        </a:defRPr>
      </a:lvl7pPr>
      <a:lvl8pPr marL="2972290" indent="-198154" algn="l" defTabSz="396305" rtl="0" eaLnBrk="1" latinLnBrk="0" hangingPunct="1">
        <a:spcBef>
          <a:spcPct val="20000"/>
        </a:spcBef>
        <a:buFont typeface="Arial"/>
        <a:buChar char="•"/>
        <a:defRPr sz="1795" kern="1200">
          <a:solidFill>
            <a:schemeClr val="tx1"/>
          </a:solidFill>
          <a:latin typeface="+mn-lt"/>
          <a:ea typeface="+mn-ea"/>
          <a:cs typeface="+mn-cs"/>
        </a:defRPr>
      </a:lvl8pPr>
      <a:lvl9pPr marL="3368595" indent="-198154" algn="l" defTabSz="396305" rtl="0" eaLnBrk="1" latinLnBrk="0" hangingPunct="1">
        <a:spcBef>
          <a:spcPct val="20000"/>
        </a:spcBef>
        <a:buFont typeface="Arial"/>
        <a:buChar char="•"/>
        <a:defRPr sz="1795" kern="1200">
          <a:solidFill>
            <a:schemeClr val="tx1"/>
          </a:solidFill>
          <a:latin typeface="+mn-lt"/>
          <a:ea typeface="+mn-ea"/>
          <a:cs typeface="+mn-cs"/>
        </a:defRPr>
      </a:lvl9pPr>
    </p:bodyStyle>
    <p:otherStyle>
      <a:defPPr>
        <a:defRPr lang="fr-FR"/>
      </a:defPPr>
      <a:lvl1pPr marL="0" algn="l" defTabSz="396305" rtl="0" eaLnBrk="1" latinLnBrk="0" hangingPunct="1">
        <a:defRPr sz="1633" kern="1200">
          <a:solidFill>
            <a:schemeClr val="tx1"/>
          </a:solidFill>
          <a:latin typeface="+mn-lt"/>
          <a:ea typeface="+mn-ea"/>
          <a:cs typeface="+mn-cs"/>
        </a:defRPr>
      </a:lvl1pPr>
      <a:lvl2pPr marL="396305" algn="l" defTabSz="396305" rtl="0" eaLnBrk="1" latinLnBrk="0" hangingPunct="1">
        <a:defRPr sz="1633" kern="1200">
          <a:solidFill>
            <a:schemeClr val="tx1"/>
          </a:solidFill>
          <a:latin typeface="+mn-lt"/>
          <a:ea typeface="+mn-ea"/>
          <a:cs typeface="+mn-cs"/>
        </a:defRPr>
      </a:lvl2pPr>
      <a:lvl3pPr marL="792609" algn="l" defTabSz="396305" rtl="0" eaLnBrk="1" latinLnBrk="0" hangingPunct="1">
        <a:defRPr sz="1633" kern="1200">
          <a:solidFill>
            <a:schemeClr val="tx1"/>
          </a:solidFill>
          <a:latin typeface="+mn-lt"/>
          <a:ea typeface="+mn-ea"/>
          <a:cs typeface="+mn-cs"/>
        </a:defRPr>
      </a:lvl3pPr>
      <a:lvl4pPr marL="1188916" algn="l" defTabSz="396305" rtl="0" eaLnBrk="1" latinLnBrk="0" hangingPunct="1">
        <a:defRPr sz="1633" kern="1200">
          <a:solidFill>
            <a:schemeClr val="tx1"/>
          </a:solidFill>
          <a:latin typeface="+mn-lt"/>
          <a:ea typeface="+mn-ea"/>
          <a:cs typeface="+mn-cs"/>
        </a:defRPr>
      </a:lvl4pPr>
      <a:lvl5pPr marL="1585222" algn="l" defTabSz="396305" rtl="0" eaLnBrk="1" latinLnBrk="0" hangingPunct="1">
        <a:defRPr sz="1633" kern="1200">
          <a:solidFill>
            <a:schemeClr val="tx1"/>
          </a:solidFill>
          <a:latin typeface="+mn-lt"/>
          <a:ea typeface="+mn-ea"/>
          <a:cs typeface="+mn-cs"/>
        </a:defRPr>
      </a:lvl5pPr>
      <a:lvl6pPr marL="1981526" algn="l" defTabSz="396305" rtl="0" eaLnBrk="1" latinLnBrk="0" hangingPunct="1">
        <a:defRPr sz="1633" kern="1200">
          <a:solidFill>
            <a:schemeClr val="tx1"/>
          </a:solidFill>
          <a:latin typeface="+mn-lt"/>
          <a:ea typeface="+mn-ea"/>
          <a:cs typeface="+mn-cs"/>
        </a:defRPr>
      </a:lvl6pPr>
      <a:lvl7pPr marL="2377832" algn="l" defTabSz="396305" rtl="0" eaLnBrk="1" latinLnBrk="0" hangingPunct="1">
        <a:defRPr sz="1633" kern="1200">
          <a:solidFill>
            <a:schemeClr val="tx1"/>
          </a:solidFill>
          <a:latin typeface="+mn-lt"/>
          <a:ea typeface="+mn-ea"/>
          <a:cs typeface="+mn-cs"/>
        </a:defRPr>
      </a:lvl7pPr>
      <a:lvl8pPr marL="2774135" algn="l" defTabSz="396305" rtl="0" eaLnBrk="1" latinLnBrk="0" hangingPunct="1">
        <a:defRPr sz="1633" kern="1200">
          <a:solidFill>
            <a:schemeClr val="tx1"/>
          </a:solidFill>
          <a:latin typeface="+mn-lt"/>
          <a:ea typeface="+mn-ea"/>
          <a:cs typeface="+mn-cs"/>
        </a:defRPr>
      </a:lvl8pPr>
      <a:lvl9pPr marL="3170443" algn="l" defTabSz="396305"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3EDE5-8DAD-C85F-ECA3-400BD6FA143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FCFBD-6BD1-2E2F-801E-84EAEE0CC1A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05D47-39C5-752E-119A-402AA6E4399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E8B7E3A-0B73-4275-B145-FE9F0A8EE4FC}" type="datetimeFigureOut">
              <a:rPr lang="en-GB" smtClean="0"/>
              <a:t>05/12/2024</a:t>
            </a:fld>
            <a:endParaRPr lang="en-GB"/>
          </a:p>
        </p:txBody>
      </p:sp>
      <p:sp>
        <p:nvSpPr>
          <p:cNvPr id="5" name="Footer Placeholder 4">
            <a:extLst>
              <a:ext uri="{FF2B5EF4-FFF2-40B4-BE49-F238E27FC236}">
                <a16:creationId xmlns:a16="http://schemas.microsoft.com/office/drawing/2014/main" id="{823FCF76-4C4D-844D-C59A-131CA050C32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D1D339-CAA9-E7DA-2483-0046C6862A2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2B4FA3D-4188-494D-B636-606D4C10B587}" type="slidenum">
              <a:rPr lang="en-GB" smtClean="0"/>
              <a:t>‹#›</a:t>
            </a:fld>
            <a:endParaRPr lang="en-GB"/>
          </a:p>
        </p:txBody>
      </p:sp>
    </p:spTree>
    <p:extLst>
      <p:ext uri="{BB962C8B-B14F-4D97-AF65-F5344CB8AC3E}">
        <p14:creationId xmlns:p14="http://schemas.microsoft.com/office/powerpoint/2010/main" val="278748731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784157" cy="5045757"/>
          </a:xfrm>
          <a:prstGeom prst="rect">
            <a:avLst/>
          </a:prstGeom>
          <a:solidFill>
            <a:srgbClr val="13334D"/>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2" fontAlgn="auto" hangingPunct="0">
              <a:spcBef>
                <a:spcPts val="0"/>
              </a:spcBef>
              <a:spcAft>
                <a:spcPts val="0"/>
              </a:spcAft>
            </a:pPr>
            <a:endParaRPr lang="fr-FR" sz="1200">
              <a:solidFill>
                <a:srgbClr val="FFFFFF"/>
              </a:solidFill>
            </a:endParaRPr>
          </a:p>
        </p:txBody>
      </p:sp>
      <p:sp>
        <p:nvSpPr>
          <p:cNvPr id="10" name="Rectangle 9"/>
          <p:cNvSpPr/>
          <p:nvPr/>
        </p:nvSpPr>
        <p:spPr>
          <a:xfrm>
            <a:off x="2339751" y="1131590"/>
            <a:ext cx="6089773" cy="1815882"/>
          </a:xfrm>
          <a:prstGeom prst="rect">
            <a:avLst/>
          </a:prstGeom>
        </p:spPr>
        <p:txBody>
          <a:bodyPr wrap="square">
            <a:spAutoFit/>
          </a:bodyPr>
          <a:lstStyle/>
          <a:p>
            <a:r>
              <a:rPr lang="en-US" sz="1600" b="1" dirty="0">
                <a:solidFill>
                  <a:schemeClr val="bg2"/>
                </a:solidFill>
                <a:latin typeface="PT Sans" panose="020B0503020203020204" pitchFamily="34" charset="0"/>
              </a:rPr>
              <a:t>Michael Hinterdobler </a:t>
            </a:r>
          </a:p>
          <a:p>
            <a:r>
              <a:rPr lang="en-US" sz="1600" dirty="0">
                <a:solidFill>
                  <a:schemeClr val="bg2"/>
                </a:solidFill>
                <a:latin typeface="PT Sans" panose="020B0503020203020204" pitchFamily="34" charset="0"/>
              </a:rPr>
              <a:t>Director of the Representation of the </a:t>
            </a:r>
          </a:p>
          <a:p>
            <a:r>
              <a:rPr lang="en-US" sz="1600" dirty="0">
                <a:solidFill>
                  <a:schemeClr val="bg2"/>
                </a:solidFill>
                <a:latin typeface="PT Sans" panose="020B0503020203020204" pitchFamily="34" charset="0"/>
              </a:rPr>
              <a:t>Free State of Bavaria to the European Union</a:t>
            </a:r>
          </a:p>
          <a:p>
            <a:endParaRPr lang="en-GB" sz="1600" dirty="0">
              <a:solidFill>
                <a:srgbClr val="13334D"/>
              </a:solidFill>
              <a:latin typeface="PT Sans" panose="020B0503020203020204" pitchFamily="34" charset="0"/>
            </a:endParaRPr>
          </a:p>
          <a:p>
            <a:r>
              <a:rPr lang="en-US" sz="1600" b="1" dirty="0">
                <a:solidFill>
                  <a:srgbClr val="13334D"/>
                </a:solidFill>
                <a:latin typeface="PT Sans" panose="020B0503020203020204" pitchFamily="34" charset="0"/>
              </a:rPr>
              <a:t>Gilles Fontaine</a:t>
            </a:r>
            <a:endParaRPr lang="en-US" sz="1600" dirty="0">
              <a:solidFill>
                <a:srgbClr val="13334D"/>
              </a:solidFill>
              <a:latin typeface="PT Sans" panose="020B0503020203020204" pitchFamily="34" charset="0"/>
            </a:endParaRPr>
          </a:p>
          <a:p>
            <a:r>
              <a:rPr lang="en-US" sz="1600" dirty="0">
                <a:solidFill>
                  <a:srgbClr val="13334D"/>
                </a:solidFill>
                <a:latin typeface="PT Sans" panose="020B0503020203020204" pitchFamily="34" charset="0"/>
              </a:rPr>
              <a:t>Head of Department for Market Information</a:t>
            </a:r>
          </a:p>
          <a:p>
            <a:r>
              <a:rPr lang="en-US" sz="1600" dirty="0">
                <a:solidFill>
                  <a:srgbClr val="13334D"/>
                </a:solidFill>
                <a:latin typeface="PT Sans" panose="020B0503020203020204" pitchFamily="34" charset="0"/>
              </a:rPr>
              <a:t>European Audiovisual Observatory</a:t>
            </a:r>
            <a:endParaRPr lang="en-GB" sz="1600" dirty="0">
              <a:solidFill>
                <a:srgbClr val="13334D"/>
              </a:solidFill>
              <a:latin typeface="PT Sans" panose="020B0503020203020204" pitchFamily="34" charset="0"/>
            </a:endParaRPr>
          </a:p>
        </p:txBody>
      </p:sp>
      <p:sp>
        <p:nvSpPr>
          <p:cNvPr id="8195" name="Text Box 5"/>
          <p:cNvSpPr txBox="1">
            <a:spLocks noChangeArrowheads="1"/>
          </p:cNvSpPr>
          <p:nvPr/>
        </p:nvSpPr>
        <p:spPr bwMode="auto">
          <a:xfrm>
            <a:off x="974726" y="804863"/>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defRPr sz="2200" b="1">
                <a:solidFill>
                  <a:srgbClr val="00CBFF"/>
                </a:solidFill>
                <a:latin typeface="Arial" charset="0"/>
                <a:ea typeface="ＭＳ Ｐゴシック" pitchFamily="-107" charset="-128"/>
              </a:defRPr>
            </a:lvl1pPr>
            <a:lvl2pPr marL="742950" indent="-285750" eaLnBrk="0" hangingPunct="0">
              <a:spcBef>
                <a:spcPct val="20000"/>
              </a:spcBef>
              <a:buFont typeface="Arial" charset="0"/>
              <a:buChar char="–"/>
              <a:defRPr sz="2200">
                <a:solidFill>
                  <a:schemeClr val="tx1"/>
                </a:solidFill>
                <a:latin typeface="Arial" charset="0"/>
                <a:ea typeface="ＭＳ Ｐゴシック" pitchFamily="-107" charset="-128"/>
              </a:defRPr>
            </a:lvl2pPr>
            <a:lvl3pPr marL="1143000" indent="-228600" eaLnBrk="0" hangingPunct="0">
              <a:spcBef>
                <a:spcPct val="20000"/>
              </a:spcBef>
              <a:buFont typeface="Arial" charset="0"/>
              <a:buChar char="•"/>
              <a:defRPr sz="2200">
                <a:solidFill>
                  <a:schemeClr val="tx1"/>
                </a:solidFill>
                <a:latin typeface="Arial" charset="0"/>
                <a:ea typeface="ＭＳ Ｐゴシック" pitchFamily="-107" charset="-128"/>
              </a:defRPr>
            </a:lvl3pPr>
            <a:lvl4pPr marL="1600200" indent="-228600" eaLnBrk="0" hangingPunct="0">
              <a:spcBef>
                <a:spcPct val="20000"/>
              </a:spcBef>
              <a:buFont typeface="Arial" charset="0"/>
              <a:buChar char="–"/>
              <a:defRPr sz="2200">
                <a:solidFill>
                  <a:schemeClr val="tx1"/>
                </a:solidFill>
                <a:latin typeface="Arial" charset="0"/>
                <a:ea typeface="ＭＳ Ｐゴシック" pitchFamily="-107" charset="-128"/>
              </a:defRPr>
            </a:lvl4pPr>
            <a:lvl5pPr marL="2057400" indent="-228600" eaLnBrk="0" hangingPunct="0">
              <a:spcBef>
                <a:spcPct val="20000"/>
              </a:spcBef>
              <a:buFont typeface="Courier New" pitchFamily="49" charset="0"/>
              <a:buChar char="o"/>
              <a:defRPr sz="2200">
                <a:solidFill>
                  <a:schemeClr val="tx1"/>
                </a:solidFill>
                <a:latin typeface="Arial" charset="0"/>
                <a:ea typeface="ＭＳ Ｐゴシック" pitchFamily="-107" charset="-128"/>
              </a:defRPr>
            </a:lvl5pPr>
            <a:lvl6pPr marL="2514600" indent="-228600" eaLnBrk="0" fontAlgn="base" hangingPunct="0">
              <a:spcBef>
                <a:spcPct val="20000"/>
              </a:spcBef>
              <a:spcAft>
                <a:spcPct val="0"/>
              </a:spcAft>
              <a:buFont typeface="Courier New" pitchFamily="49" charset="0"/>
              <a:buChar char="o"/>
              <a:defRPr sz="2200">
                <a:solidFill>
                  <a:schemeClr val="tx1"/>
                </a:solidFill>
                <a:latin typeface="Arial" charset="0"/>
                <a:ea typeface="ＭＳ Ｐゴシック" pitchFamily="-107" charset="-128"/>
              </a:defRPr>
            </a:lvl6pPr>
            <a:lvl7pPr marL="2971800" indent="-228600" eaLnBrk="0" fontAlgn="base" hangingPunct="0">
              <a:spcBef>
                <a:spcPct val="20000"/>
              </a:spcBef>
              <a:spcAft>
                <a:spcPct val="0"/>
              </a:spcAft>
              <a:buFont typeface="Courier New" pitchFamily="49" charset="0"/>
              <a:buChar char="o"/>
              <a:defRPr sz="2200">
                <a:solidFill>
                  <a:schemeClr val="tx1"/>
                </a:solidFill>
                <a:latin typeface="Arial" charset="0"/>
                <a:ea typeface="ＭＳ Ｐゴシック" pitchFamily="-107" charset="-128"/>
              </a:defRPr>
            </a:lvl7pPr>
            <a:lvl8pPr marL="3429000" indent="-228600" eaLnBrk="0" fontAlgn="base" hangingPunct="0">
              <a:spcBef>
                <a:spcPct val="20000"/>
              </a:spcBef>
              <a:spcAft>
                <a:spcPct val="0"/>
              </a:spcAft>
              <a:buFont typeface="Courier New" pitchFamily="49" charset="0"/>
              <a:buChar char="o"/>
              <a:defRPr sz="2200">
                <a:solidFill>
                  <a:schemeClr val="tx1"/>
                </a:solidFill>
                <a:latin typeface="Arial" charset="0"/>
                <a:ea typeface="ＭＳ Ｐゴシック" pitchFamily="-107" charset="-128"/>
              </a:defRPr>
            </a:lvl8pPr>
            <a:lvl9pPr marL="3886200" indent="-228600" eaLnBrk="0" fontAlgn="base" hangingPunct="0">
              <a:spcBef>
                <a:spcPct val="20000"/>
              </a:spcBef>
              <a:spcAft>
                <a:spcPct val="0"/>
              </a:spcAft>
              <a:buFont typeface="Courier New" pitchFamily="49" charset="0"/>
              <a:buChar char="o"/>
              <a:defRPr sz="2200">
                <a:solidFill>
                  <a:schemeClr val="tx1"/>
                </a:solidFill>
                <a:latin typeface="Arial" charset="0"/>
                <a:ea typeface="ＭＳ Ｐゴシック" pitchFamily="-107" charset="-128"/>
              </a:defRPr>
            </a:lvl9pPr>
          </a:lstStyle>
          <a:p>
            <a:pPr defTabSz="914400" eaLnBrk="1" hangingPunct="1">
              <a:spcBef>
                <a:spcPct val="0"/>
              </a:spcBef>
            </a:pPr>
            <a:r>
              <a:rPr lang="en-US" altLang="fr-FR" sz="1800">
                <a:solidFill>
                  <a:schemeClr val="tx1"/>
                </a:solidFill>
              </a:rPr>
              <a:t> </a:t>
            </a:r>
          </a:p>
          <a:p>
            <a:pPr defTabSz="914400" eaLnBrk="1" hangingPunct="1">
              <a:spcBef>
                <a:spcPct val="0"/>
              </a:spcBef>
              <a:buFontTx/>
              <a:buChar char="•"/>
            </a:pPr>
            <a:endParaRPr lang="en-US" altLang="fr-FR" sz="1800">
              <a:solidFill>
                <a:schemeClr val="tx1"/>
              </a:solidFill>
            </a:endParaRPr>
          </a:p>
        </p:txBody>
      </p:sp>
      <p:sp>
        <p:nvSpPr>
          <p:cNvPr id="11" name="Titre 1"/>
          <p:cNvSpPr txBox="1">
            <a:spLocks/>
          </p:cNvSpPr>
          <p:nvPr/>
        </p:nvSpPr>
        <p:spPr bwMode="auto">
          <a:xfrm>
            <a:off x="2339753" y="378196"/>
            <a:ext cx="4032447" cy="60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13334D"/>
                </a:solidFill>
                <a:latin typeface="PT Sans" panose="020B0503020203020204" pitchFamily="34" charset="0"/>
                <a:ea typeface="ＭＳ Ｐゴシック" pitchFamily="-107" charset="-128"/>
                <a:cs typeface="+mj-cs"/>
              </a:defRPr>
            </a:lvl1pPr>
            <a:lvl2pPr algn="l" defTabSz="457200" rtl="0" eaLnBrk="1" fontAlgn="base" hangingPunct="1">
              <a:spcBef>
                <a:spcPct val="0"/>
              </a:spcBef>
              <a:spcAft>
                <a:spcPct val="0"/>
              </a:spcAft>
              <a:defRPr sz="2800">
                <a:solidFill>
                  <a:schemeClr val="tx1"/>
                </a:solidFill>
                <a:latin typeface="Arial" charset="0"/>
                <a:ea typeface="ＭＳ Ｐゴシック" pitchFamily="-107" charset="-128"/>
              </a:defRPr>
            </a:lvl2pPr>
            <a:lvl3pPr algn="l" defTabSz="457200" rtl="0" eaLnBrk="1" fontAlgn="base" hangingPunct="1">
              <a:spcBef>
                <a:spcPct val="0"/>
              </a:spcBef>
              <a:spcAft>
                <a:spcPct val="0"/>
              </a:spcAft>
              <a:defRPr sz="2800">
                <a:solidFill>
                  <a:schemeClr val="tx1"/>
                </a:solidFill>
                <a:latin typeface="Arial" charset="0"/>
                <a:ea typeface="ＭＳ Ｐゴシック" pitchFamily="-107" charset="-128"/>
              </a:defRPr>
            </a:lvl3pPr>
            <a:lvl4pPr algn="l" defTabSz="457200" rtl="0" eaLnBrk="1" fontAlgn="base" hangingPunct="1">
              <a:spcBef>
                <a:spcPct val="0"/>
              </a:spcBef>
              <a:spcAft>
                <a:spcPct val="0"/>
              </a:spcAft>
              <a:defRPr sz="2800">
                <a:solidFill>
                  <a:schemeClr val="tx1"/>
                </a:solidFill>
                <a:latin typeface="Arial" charset="0"/>
                <a:ea typeface="ＭＳ Ｐゴシック" pitchFamily="-107" charset="-128"/>
              </a:defRPr>
            </a:lvl4pPr>
            <a:lvl5pPr algn="l" defTabSz="457200" rtl="0" eaLnBrk="1" fontAlgn="base" hangingPunct="1">
              <a:spcBef>
                <a:spcPct val="0"/>
              </a:spcBef>
              <a:spcAft>
                <a:spcPct val="0"/>
              </a:spcAft>
              <a:defRPr sz="2800">
                <a:solidFill>
                  <a:schemeClr val="tx1"/>
                </a:solidFill>
                <a:latin typeface="Arial" charset="0"/>
                <a:ea typeface="ＭＳ Ｐゴシック" pitchFamily="-107" charset="-128"/>
              </a:defRPr>
            </a:lvl5pPr>
            <a:lvl6pPr marL="457200" algn="l" defTabSz="457200" rtl="0" eaLnBrk="1" fontAlgn="base" hangingPunct="1">
              <a:spcBef>
                <a:spcPct val="0"/>
              </a:spcBef>
              <a:spcAft>
                <a:spcPct val="0"/>
              </a:spcAft>
              <a:defRPr sz="2800">
                <a:solidFill>
                  <a:schemeClr val="tx1"/>
                </a:solidFill>
                <a:latin typeface="Arial" charset="0"/>
                <a:ea typeface="ＭＳ Ｐゴシック" pitchFamily="-107" charset="-128"/>
              </a:defRPr>
            </a:lvl6pPr>
            <a:lvl7pPr marL="914400" algn="l" defTabSz="457200" rtl="0" eaLnBrk="1" fontAlgn="base" hangingPunct="1">
              <a:spcBef>
                <a:spcPct val="0"/>
              </a:spcBef>
              <a:spcAft>
                <a:spcPct val="0"/>
              </a:spcAft>
              <a:defRPr sz="2800">
                <a:solidFill>
                  <a:schemeClr val="tx1"/>
                </a:solidFill>
                <a:latin typeface="Arial" charset="0"/>
                <a:ea typeface="ＭＳ Ｐゴシック" pitchFamily="-107" charset="-128"/>
              </a:defRPr>
            </a:lvl7pPr>
            <a:lvl8pPr marL="1371600" algn="l" defTabSz="457200" rtl="0" eaLnBrk="1" fontAlgn="base" hangingPunct="1">
              <a:spcBef>
                <a:spcPct val="0"/>
              </a:spcBef>
              <a:spcAft>
                <a:spcPct val="0"/>
              </a:spcAft>
              <a:defRPr sz="2800">
                <a:solidFill>
                  <a:schemeClr val="tx1"/>
                </a:solidFill>
                <a:latin typeface="Arial" charset="0"/>
                <a:ea typeface="ＭＳ Ｐゴシック" pitchFamily="-107" charset="-128"/>
              </a:defRPr>
            </a:lvl8pPr>
            <a:lvl9pPr marL="1828800" algn="l" defTabSz="457200" rtl="0" eaLnBrk="1" fontAlgn="base" hangingPunct="1">
              <a:spcBef>
                <a:spcPct val="0"/>
              </a:spcBef>
              <a:spcAft>
                <a:spcPct val="0"/>
              </a:spcAft>
              <a:defRPr sz="2800">
                <a:solidFill>
                  <a:schemeClr val="tx1"/>
                </a:solidFill>
                <a:latin typeface="Arial" charset="0"/>
                <a:ea typeface="ＭＳ Ｐゴシック" pitchFamily="-107" charset="-128"/>
              </a:defRPr>
            </a:lvl9pPr>
          </a:lstStyle>
          <a:p>
            <a:r>
              <a:rPr lang="en-GB" sz="2400" dirty="0"/>
              <a:t>Presentation: </a:t>
            </a:r>
            <a:r>
              <a:rPr lang="en-US" sz="2400" dirty="0"/>
              <a:t>Growth and structure of the EU audiovisual sector</a:t>
            </a:r>
          </a:p>
          <a:p>
            <a:endParaRPr lang="en-US" altLang="fr-FR" sz="2400" dirty="0"/>
          </a:p>
        </p:txBody>
      </p:sp>
      <p:sp>
        <p:nvSpPr>
          <p:cNvPr id="17" name="Rectangle 16"/>
          <p:cNvSpPr/>
          <p:nvPr/>
        </p:nvSpPr>
        <p:spPr>
          <a:xfrm>
            <a:off x="0" y="5045757"/>
            <a:ext cx="9144000" cy="97743"/>
          </a:xfrm>
          <a:prstGeom prst="rect">
            <a:avLst/>
          </a:prstGeom>
          <a:solidFill>
            <a:srgbClr val="13334D"/>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ctr" defTabSz="309562" rtl="0" fontAlgn="auto" latinLnBrk="0" hangingPunct="0">
              <a:lnSpc>
                <a:spcPct val="100000"/>
              </a:lnSpc>
              <a:spcBef>
                <a:spcPts val="0"/>
              </a:spcBef>
              <a:spcAft>
                <a:spcPts val="0"/>
              </a:spcAft>
              <a:buClrTx/>
              <a:buSzTx/>
              <a:buFontTx/>
              <a:buNone/>
              <a:tabLst/>
            </a:pPr>
            <a:endParaRPr kumimoji="0" lang="fr-FR" sz="12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extBox 1">
            <a:extLst>
              <a:ext uri="{FF2B5EF4-FFF2-40B4-BE49-F238E27FC236}">
                <a16:creationId xmlns:a16="http://schemas.microsoft.com/office/drawing/2014/main" id="{275C71EA-452A-4A87-93E6-92D19D2E55EB}"/>
              </a:ext>
            </a:extLst>
          </p:cNvPr>
          <p:cNvSpPr txBox="1"/>
          <p:nvPr/>
        </p:nvSpPr>
        <p:spPr>
          <a:xfrm>
            <a:off x="7164288" y="1635646"/>
            <a:ext cx="216024" cy="288032"/>
          </a:xfrm>
          <a:prstGeom prst="rect">
            <a:avLst/>
          </a:prstGeom>
          <a:solidFill>
            <a:schemeClr val="bg2"/>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A5D35676-9179-458F-B9BE-7BECD0ACC1A1}"/>
              </a:ext>
            </a:extLst>
          </p:cNvPr>
          <p:cNvSpPr txBox="1"/>
          <p:nvPr/>
        </p:nvSpPr>
        <p:spPr>
          <a:xfrm>
            <a:off x="8676456" y="394852"/>
            <a:ext cx="216024" cy="288032"/>
          </a:xfrm>
          <a:prstGeom prst="rect">
            <a:avLst/>
          </a:prstGeom>
          <a:solidFill>
            <a:schemeClr val="bg2"/>
          </a:solidFill>
        </p:spPr>
        <p:txBody>
          <a:bodyPr wrap="square" rtlCol="0">
            <a:spAutoFit/>
          </a:bodyPr>
          <a:lstStyle/>
          <a:p>
            <a:endParaRPr lang="en-GB" dirty="0"/>
          </a:p>
        </p:txBody>
      </p:sp>
      <p:pic>
        <p:nvPicPr>
          <p:cNvPr id="5" name="Picture 4" descr="A person in a suit&#10;&#10;Description automatically generated">
            <a:extLst>
              <a:ext uri="{FF2B5EF4-FFF2-40B4-BE49-F238E27FC236}">
                <a16:creationId xmlns:a16="http://schemas.microsoft.com/office/drawing/2014/main" id="{0CE33A65-4AB0-9A82-0EFC-A50EB8643ADA}"/>
              </a:ext>
            </a:extLst>
          </p:cNvPr>
          <p:cNvPicPr>
            <a:picLocks noChangeAspect="1"/>
          </p:cNvPicPr>
          <p:nvPr/>
        </p:nvPicPr>
        <p:blipFill>
          <a:blip r:embed="rId3"/>
          <a:stretch>
            <a:fillRect/>
          </a:stretch>
        </p:blipFill>
        <p:spPr>
          <a:xfrm>
            <a:off x="6684099" y="475504"/>
            <a:ext cx="1927556" cy="2896348"/>
          </a:xfrm>
          <a:prstGeom prst="rect">
            <a:avLst/>
          </a:prstGeom>
        </p:spPr>
      </p:pic>
    </p:spTree>
    <p:extLst>
      <p:ext uri="{BB962C8B-B14F-4D97-AF65-F5344CB8AC3E}">
        <p14:creationId xmlns:p14="http://schemas.microsoft.com/office/powerpoint/2010/main" val="1554163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2CBDA7-FC80-49C4-A0E4-CA73B973D469}"/>
              </a:ext>
            </a:extLst>
          </p:cNvPr>
          <p:cNvSpPr txBox="1"/>
          <p:nvPr/>
        </p:nvSpPr>
        <p:spPr>
          <a:xfrm>
            <a:off x="0" y="2121626"/>
            <a:ext cx="9144000" cy="923330"/>
          </a:xfrm>
          <a:prstGeom prst="rect">
            <a:avLst/>
          </a:prstGeom>
          <a:noFill/>
        </p:spPr>
        <p:txBody>
          <a:bodyPr wrap="square" rtlCol="0">
            <a:spAutoFit/>
          </a:bodyPr>
          <a:lstStyle/>
          <a:p>
            <a:pPr algn="ctr" defTabSz="685800" fontAlgn="auto">
              <a:spcBef>
                <a:spcPts val="0"/>
              </a:spcBef>
              <a:spcAft>
                <a:spcPts val="0"/>
              </a:spcAft>
              <a:defRPr/>
            </a:pPr>
            <a:r>
              <a:rPr lang="en-GB" sz="2700" b="1" dirty="0">
                <a:solidFill>
                  <a:srgbClr val="13334D"/>
                </a:solidFill>
                <a:latin typeface="Calibri" panose="020F0502020204030204"/>
                <a:ea typeface="+mn-ea"/>
              </a:rPr>
              <a:t>HINT:</a:t>
            </a:r>
          </a:p>
          <a:p>
            <a:pPr algn="ctr" defTabSz="685800" fontAlgn="auto">
              <a:spcBef>
                <a:spcPts val="0"/>
              </a:spcBef>
              <a:spcAft>
                <a:spcPts val="0"/>
              </a:spcAft>
              <a:defRPr/>
            </a:pPr>
            <a:r>
              <a:rPr lang="en-GB" sz="2700" b="1" dirty="0">
                <a:solidFill>
                  <a:srgbClr val="13334D"/>
                </a:solidFill>
                <a:latin typeface="Calibri" panose="020F0502020204030204"/>
                <a:ea typeface="+mn-ea"/>
              </a:rPr>
              <a:t>DEPENDS HOW YOU LOOK AT IT</a:t>
            </a:r>
          </a:p>
        </p:txBody>
      </p:sp>
    </p:spTree>
    <p:extLst>
      <p:ext uri="{BB962C8B-B14F-4D97-AF65-F5344CB8AC3E}">
        <p14:creationId xmlns:p14="http://schemas.microsoft.com/office/powerpoint/2010/main" val="345132596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5F7576-042A-5701-2C57-F3EB4F0F1F6B}"/>
              </a:ext>
            </a:extLst>
          </p:cNvPr>
          <p:cNvSpPr txBox="1"/>
          <p:nvPr/>
        </p:nvSpPr>
        <p:spPr>
          <a:xfrm>
            <a:off x="0" y="69277"/>
            <a:ext cx="9144000" cy="415498"/>
          </a:xfrm>
          <a:prstGeom prst="rect">
            <a:avLst/>
          </a:prstGeom>
          <a:noFill/>
        </p:spPr>
        <p:txBody>
          <a:bodyPr wrap="square" rtlCol="0">
            <a:spAutoFit/>
          </a:bodyPr>
          <a:lstStyle/>
          <a:p>
            <a:pPr algn="ctr" defTabSz="685800" fontAlgn="auto">
              <a:spcBef>
                <a:spcPts val="0"/>
              </a:spcBef>
              <a:spcAft>
                <a:spcPts val="0"/>
              </a:spcAft>
              <a:defRPr/>
            </a:pPr>
            <a:r>
              <a:rPr lang="en-GB" sz="2100" b="1" dirty="0">
                <a:solidFill>
                  <a:srgbClr val="13334D"/>
                </a:solidFill>
                <a:latin typeface="Calibri" panose="020F0502020204030204"/>
                <a:ea typeface="+mn-ea"/>
              </a:rPr>
              <a:t>AT EU COUNTRY LEVEL, SIMILAR CONCENTRATION FOR PAY-TV AND SVOD</a:t>
            </a:r>
          </a:p>
        </p:txBody>
      </p:sp>
      <p:graphicFrame>
        <p:nvGraphicFramePr>
          <p:cNvPr id="4" name="Chart 3">
            <a:extLst>
              <a:ext uri="{FF2B5EF4-FFF2-40B4-BE49-F238E27FC236}">
                <a16:creationId xmlns:a16="http://schemas.microsoft.com/office/drawing/2014/main" id="{38B6112B-B718-5F65-5E38-7186C6719CB0}"/>
              </a:ext>
            </a:extLst>
          </p:cNvPr>
          <p:cNvGraphicFramePr>
            <a:graphicFrameLocks/>
          </p:cNvGraphicFramePr>
          <p:nvPr/>
        </p:nvGraphicFramePr>
        <p:xfrm>
          <a:off x="2197056" y="1909948"/>
          <a:ext cx="4749889" cy="2580936"/>
        </p:xfrm>
        <a:graphic>
          <a:graphicData uri="http://schemas.openxmlformats.org/drawingml/2006/chart">
            <c:chart xmlns:c="http://schemas.openxmlformats.org/drawingml/2006/chart" xmlns:r="http://schemas.openxmlformats.org/officeDocument/2006/relationships" r:id="rId2"/>
          </a:graphicData>
        </a:graphic>
      </p:graphicFrame>
      <p:sp>
        <p:nvSpPr>
          <p:cNvPr id="6" name="Arc 5">
            <a:extLst>
              <a:ext uri="{FF2B5EF4-FFF2-40B4-BE49-F238E27FC236}">
                <a16:creationId xmlns:a16="http://schemas.microsoft.com/office/drawing/2014/main" id="{E5EF33E7-ED9C-0613-4836-2D2879020604}"/>
              </a:ext>
            </a:extLst>
          </p:cNvPr>
          <p:cNvSpPr/>
          <p:nvPr/>
        </p:nvSpPr>
        <p:spPr>
          <a:xfrm rot="19074066">
            <a:off x="3247397" y="1772171"/>
            <a:ext cx="2486973" cy="2410632"/>
          </a:xfrm>
          <a:prstGeom prst="arc">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fontAlgn="auto">
              <a:spcBef>
                <a:spcPts val="0"/>
              </a:spcBef>
              <a:spcAft>
                <a:spcPts val="0"/>
              </a:spcAft>
            </a:pPr>
            <a:endParaRPr lang="en-US" sz="825">
              <a:solidFill>
                <a:srgbClr val="FF0000"/>
              </a:solidFill>
              <a:latin typeface="Calibri" panose="020F0502020204030204"/>
            </a:endParaRPr>
          </a:p>
        </p:txBody>
      </p:sp>
      <p:sp>
        <p:nvSpPr>
          <p:cNvPr id="7" name="TextBox 6">
            <a:extLst>
              <a:ext uri="{FF2B5EF4-FFF2-40B4-BE49-F238E27FC236}">
                <a16:creationId xmlns:a16="http://schemas.microsoft.com/office/drawing/2014/main" id="{DF5BEABC-22CE-B6E5-5803-4D2F423A0DDB}"/>
              </a:ext>
            </a:extLst>
          </p:cNvPr>
          <p:cNvSpPr txBox="1"/>
          <p:nvPr/>
        </p:nvSpPr>
        <p:spPr>
          <a:xfrm>
            <a:off x="3282721" y="988120"/>
            <a:ext cx="2578559" cy="715581"/>
          </a:xfrm>
          <a:prstGeom prst="rect">
            <a:avLst/>
          </a:prstGeom>
          <a:noFill/>
        </p:spPr>
        <p:txBody>
          <a:bodyPr wrap="square" rtlCol="0">
            <a:spAutoFit/>
          </a:bodyPr>
          <a:lstStyle/>
          <a:p>
            <a:pPr algn="ctr" defTabSz="685800" fontAlgn="auto">
              <a:spcBef>
                <a:spcPts val="0"/>
              </a:spcBef>
              <a:spcAft>
                <a:spcPts val="0"/>
              </a:spcAft>
            </a:pPr>
            <a:r>
              <a:rPr lang="en-GB" sz="1350" i="1" u="sng" dirty="0">
                <a:solidFill>
                  <a:srgbClr val="002060"/>
                </a:solidFill>
                <a:latin typeface="Calibri" panose="020F0502020204030204"/>
                <a:ea typeface="+mn-ea"/>
              </a:rPr>
              <a:t>At </a:t>
            </a:r>
            <a:r>
              <a:rPr lang="en-GB" sz="1350" i="1" u="sng" dirty="0" err="1">
                <a:solidFill>
                  <a:srgbClr val="002060"/>
                </a:solidFill>
                <a:latin typeface="Calibri" panose="020F0502020204030204"/>
                <a:ea typeface="+mn-ea"/>
              </a:rPr>
              <a:t>eu</a:t>
            </a:r>
            <a:r>
              <a:rPr lang="en-GB" sz="1350" i="1" u="sng" dirty="0">
                <a:solidFill>
                  <a:srgbClr val="002060"/>
                </a:solidFill>
                <a:latin typeface="Calibri" panose="020F0502020204030204"/>
                <a:ea typeface="+mn-ea"/>
              </a:rPr>
              <a:t> country level</a:t>
            </a:r>
            <a:r>
              <a:rPr lang="en-GB" sz="1350" i="1" dirty="0">
                <a:solidFill>
                  <a:srgbClr val="002060"/>
                </a:solidFill>
                <a:latin typeface="Calibri" panose="020F0502020204030204"/>
                <a:ea typeface="+mn-ea"/>
              </a:rPr>
              <a:t>, pay-tv and </a:t>
            </a:r>
            <a:r>
              <a:rPr lang="en-GB" sz="1350" i="1" dirty="0" err="1">
                <a:solidFill>
                  <a:srgbClr val="002060"/>
                </a:solidFill>
                <a:latin typeface="Calibri" panose="020F0502020204030204"/>
                <a:ea typeface="+mn-ea"/>
              </a:rPr>
              <a:t>svod</a:t>
            </a:r>
            <a:r>
              <a:rPr lang="en-GB" sz="1350" i="1" dirty="0">
                <a:solidFill>
                  <a:srgbClr val="002060"/>
                </a:solidFill>
                <a:latin typeface="Calibri" panose="020F0502020204030204"/>
                <a:ea typeface="+mn-ea"/>
              </a:rPr>
              <a:t> show the same level of concentration</a:t>
            </a:r>
          </a:p>
        </p:txBody>
      </p:sp>
      <p:pic>
        <p:nvPicPr>
          <p:cNvPr id="8" name="Image 8">
            <a:extLst>
              <a:ext uri="{FF2B5EF4-FFF2-40B4-BE49-F238E27FC236}">
                <a16:creationId xmlns:a16="http://schemas.microsoft.com/office/drawing/2014/main" id="{E2D9C887-B3FE-1381-121F-EC03D08687AF}"/>
              </a:ext>
            </a:extLst>
          </p:cNvPr>
          <p:cNvPicPr>
            <a:picLocks noChangeAspect="1"/>
          </p:cNvPicPr>
          <p:nvPr/>
        </p:nvPicPr>
        <p:blipFill>
          <a:blip r:embed="rId3"/>
          <a:stretch>
            <a:fillRect/>
          </a:stretch>
        </p:blipFill>
        <p:spPr>
          <a:xfrm>
            <a:off x="8531943" y="4665688"/>
            <a:ext cx="541792" cy="411361"/>
          </a:xfrm>
          <a:prstGeom prst="rect">
            <a:avLst/>
          </a:prstGeom>
        </p:spPr>
      </p:pic>
      <p:sp>
        <p:nvSpPr>
          <p:cNvPr id="10" name="TextBox 9">
            <a:extLst>
              <a:ext uri="{FF2B5EF4-FFF2-40B4-BE49-F238E27FC236}">
                <a16:creationId xmlns:a16="http://schemas.microsoft.com/office/drawing/2014/main" id="{6E0E62E2-EB66-6E3C-CDC2-9A6E24424FD8}"/>
              </a:ext>
            </a:extLst>
          </p:cNvPr>
          <p:cNvSpPr txBox="1"/>
          <p:nvPr/>
        </p:nvSpPr>
        <p:spPr>
          <a:xfrm>
            <a:off x="884495" y="4665688"/>
            <a:ext cx="7375010" cy="276999"/>
          </a:xfrm>
          <a:prstGeom prst="rect">
            <a:avLst/>
          </a:prstGeom>
          <a:solidFill>
            <a:schemeClr val="bg1"/>
          </a:solidFill>
          <a:ln w="31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72" tIns="15172" rIns="15172" bIns="15172" numCol="1" spcCol="40456" rtlCol="0" anchor="ctr">
            <a:noAutofit/>
          </a:bodyPr>
          <a:lstStyle>
            <a:defPPr>
              <a:defRPr lang="en-US"/>
            </a:defPPr>
            <a:lvl1pPr algn="ctr" defTabSz="328721" fontAlgn="auto" hangingPunct="0">
              <a:spcBef>
                <a:spcPts val="0"/>
              </a:spcBef>
              <a:spcAft>
                <a:spcPts val="0"/>
              </a:spcAft>
              <a:defRPr sz="1300">
                <a:solidFill>
                  <a:srgbClr val="FFFFFF"/>
                </a:solidFill>
              </a:defRPr>
            </a:lvl1pPr>
          </a:lstStyle>
          <a:p>
            <a:pPr defTabSz="246541">
              <a:defRPr/>
            </a:pPr>
            <a:r>
              <a:rPr lang="en-GB" sz="975" dirty="0">
                <a:solidFill>
                  <a:srgbClr val="002060"/>
                </a:solidFill>
                <a:latin typeface="Calibri" panose="020F0502020204030204"/>
                <a:ea typeface="+mn-ea"/>
              </a:rPr>
              <a:t>SHARE OF TOP 3 GROUPS BY NUMBER OF SUBSCRIBERS - DATAXIS</a:t>
            </a:r>
          </a:p>
        </p:txBody>
      </p:sp>
      <p:sp>
        <p:nvSpPr>
          <p:cNvPr id="3" name="TextBox 2">
            <a:extLst>
              <a:ext uri="{FF2B5EF4-FFF2-40B4-BE49-F238E27FC236}">
                <a16:creationId xmlns:a16="http://schemas.microsoft.com/office/drawing/2014/main" id="{E6562248-14F2-72C2-2875-A5552FB13BCC}"/>
              </a:ext>
            </a:extLst>
          </p:cNvPr>
          <p:cNvSpPr txBox="1"/>
          <p:nvPr/>
        </p:nvSpPr>
        <p:spPr>
          <a:xfrm>
            <a:off x="7275133" y="3089871"/>
            <a:ext cx="1381533" cy="507831"/>
          </a:xfrm>
          <a:prstGeom prst="rect">
            <a:avLst/>
          </a:prstGeom>
          <a:noFill/>
        </p:spPr>
        <p:txBody>
          <a:bodyPr wrap="square" rtlCol="0">
            <a:spAutoFit/>
          </a:bodyPr>
          <a:lstStyle/>
          <a:p>
            <a:pPr defTabSz="685800" fontAlgn="auto">
              <a:spcBef>
                <a:spcPts val="0"/>
              </a:spcBef>
              <a:spcAft>
                <a:spcPts val="0"/>
              </a:spcAft>
            </a:pPr>
            <a:r>
              <a:rPr lang="en-GB" sz="900" i="1" dirty="0">
                <a:solidFill>
                  <a:srgbClr val="002060"/>
                </a:solidFill>
                <a:latin typeface="Calibri" panose="020F0502020204030204"/>
                <a:ea typeface="+mn-ea"/>
              </a:rPr>
              <a:t>Average share of top 3 </a:t>
            </a:r>
            <a:r>
              <a:rPr lang="en-GB" sz="900" i="1" dirty="0" err="1">
                <a:solidFill>
                  <a:srgbClr val="002060"/>
                </a:solidFill>
                <a:latin typeface="Calibri" panose="020F0502020204030204"/>
                <a:ea typeface="+mn-ea"/>
              </a:rPr>
              <a:t>svod</a:t>
            </a:r>
            <a:r>
              <a:rPr lang="en-GB" sz="900" i="1" dirty="0">
                <a:solidFill>
                  <a:srgbClr val="002060"/>
                </a:solidFill>
                <a:latin typeface="Calibri" panose="020F0502020204030204"/>
                <a:ea typeface="+mn-ea"/>
              </a:rPr>
              <a:t> services in all </a:t>
            </a:r>
            <a:r>
              <a:rPr lang="en-GB" sz="900" i="1" dirty="0" err="1">
                <a:solidFill>
                  <a:srgbClr val="002060"/>
                </a:solidFill>
                <a:latin typeface="Calibri" panose="020F0502020204030204"/>
                <a:ea typeface="+mn-ea"/>
              </a:rPr>
              <a:t>svod</a:t>
            </a:r>
            <a:r>
              <a:rPr lang="en-GB" sz="900" i="1" dirty="0">
                <a:solidFill>
                  <a:srgbClr val="002060"/>
                </a:solidFill>
                <a:latin typeface="Calibri" panose="020F0502020204030204"/>
                <a:ea typeface="+mn-ea"/>
              </a:rPr>
              <a:t> subscribers</a:t>
            </a:r>
          </a:p>
        </p:txBody>
      </p:sp>
      <p:sp>
        <p:nvSpPr>
          <p:cNvPr id="5" name="Arc 4">
            <a:extLst>
              <a:ext uri="{FF2B5EF4-FFF2-40B4-BE49-F238E27FC236}">
                <a16:creationId xmlns:a16="http://schemas.microsoft.com/office/drawing/2014/main" id="{EE653B9B-1F1A-EB3C-B486-DFDBF526CB47}"/>
              </a:ext>
            </a:extLst>
          </p:cNvPr>
          <p:cNvSpPr/>
          <p:nvPr/>
        </p:nvSpPr>
        <p:spPr>
          <a:xfrm rot="800296" flipV="1">
            <a:off x="5871355" y="3123182"/>
            <a:ext cx="1290924" cy="238289"/>
          </a:xfrm>
          <a:prstGeom prst="arc">
            <a:avLst>
              <a:gd name="adj1" fmla="val 11949138"/>
              <a:gd name="adj2" fmla="val 0"/>
            </a:avLst>
          </a:prstGeom>
          <a:ln w="28575">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GB" sz="1350">
              <a:solidFill>
                <a:srgbClr val="002060"/>
              </a:solidFill>
              <a:latin typeface="Calibri" panose="020F0502020204030204"/>
            </a:endParaRPr>
          </a:p>
        </p:txBody>
      </p:sp>
      <p:sp>
        <p:nvSpPr>
          <p:cNvPr id="11" name="Arc 10">
            <a:extLst>
              <a:ext uri="{FF2B5EF4-FFF2-40B4-BE49-F238E27FC236}">
                <a16:creationId xmlns:a16="http://schemas.microsoft.com/office/drawing/2014/main" id="{3B7CECEB-A9FF-D900-1BCE-34695C5A75B5}"/>
              </a:ext>
            </a:extLst>
          </p:cNvPr>
          <p:cNvSpPr/>
          <p:nvPr/>
        </p:nvSpPr>
        <p:spPr>
          <a:xfrm rot="9941574">
            <a:off x="1866506" y="3046229"/>
            <a:ext cx="1290924" cy="392194"/>
          </a:xfrm>
          <a:prstGeom prst="arc">
            <a:avLst>
              <a:gd name="adj1" fmla="val 11949138"/>
              <a:gd name="adj2" fmla="val 0"/>
            </a:avLst>
          </a:prstGeom>
          <a:ln w="28575">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GB" sz="1350">
              <a:solidFill>
                <a:srgbClr val="002060"/>
              </a:solidFill>
              <a:latin typeface="Calibri" panose="020F0502020204030204"/>
            </a:endParaRPr>
          </a:p>
        </p:txBody>
      </p:sp>
      <p:sp>
        <p:nvSpPr>
          <p:cNvPr id="12" name="TextBox 11">
            <a:extLst>
              <a:ext uri="{FF2B5EF4-FFF2-40B4-BE49-F238E27FC236}">
                <a16:creationId xmlns:a16="http://schemas.microsoft.com/office/drawing/2014/main" id="{02513E16-0510-F062-0A04-E39BA08232DD}"/>
              </a:ext>
            </a:extLst>
          </p:cNvPr>
          <p:cNvSpPr txBox="1"/>
          <p:nvPr/>
        </p:nvSpPr>
        <p:spPr>
          <a:xfrm>
            <a:off x="568451" y="3089871"/>
            <a:ext cx="1381533" cy="507831"/>
          </a:xfrm>
          <a:prstGeom prst="rect">
            <a:avLst/>
          </a:prstGeom>
          <a:noFill/>
        </p:spPr>
        <p:txBody>
          <a:bodyPr wrap="square" rtlCol="0">
            <a:spAutoFit/>
          </a:bodyPr>
          <a:lstStyle/>
          <a:p>
            <a:pPr defTabSz="685800" fontAlgn="auto">
              <a:spcBef>
                <a:spcPts val="0"/>
              </a:spcBef>
              <a:spcAft>
                <a:spcPts val="0"/>
              </a:spcAft>
            </a:pPr>
            <a:r>
              <a:rPr lang="en-GB" sz="900" i="1" dirty="0">
                <a:solidFill>
                  <a:srgbClr val="002060"/>
                </a:solidFill>
                <a:latin typeface="Calibri" panose="020F0502020204030204"/>
                <a:ea typeface="+mn-ea"/>
              </a:rPr>
              <a:t>Average share of top 3 pay-tv services in all pay-tv subscribers</a:t>
            </a:r>
          </a:p>
        </p:txBody>
      </p:sp>
    </p:spTree>
    <p:extLst>
      <p:ext uri="{BB962C8B-B14F-4D97-AF65-F5344CB8AC3E}">
        <p14:creationId xmlns:p14="http://schemas.microsoft.com/office/powerpoint/2010/main" val="15965690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339DBB0-7A05-3809-3003-9950E4E395BB}"/>
              </a:ext>
            </a:extLst>
          </p:cNvPr>
          <p:cNvGraphicFramePr>
            <a:graphicFrameLocks/>
          </p:cNvGraphicFramePr>
          <p:nvPr/>
        </p:nvGraphicFramePr>
        <p:xfrm>
          <a:off x="2197056" y="1828832"/>
          <a:ext cx="4749889" cy="2842688"/>
        </p:xfrm>
        <a:graphic>
          <a:graphicData uri="http://schemas.openxmlformats.org/drawingml/2006/chart">
            <c:chart xmlns:c="http://schemas.openxmlformats.org/drawingml/2006/chart" xmlns:r="http://schemas.openxmlformats.org/officeDocument/2006/relationships" r:id="rId2"/>
          </a:graphicData>
        </a:graphic>
      </p:graphicFrame>
      <p:sp>
        <p:nvSpPr>
          <p:cNvPr id="5" name="Arc 4">
            <a:extLst>
              <a:ext uri="{FF2B5EF4-FFF2-40B4-BE49-F238E27FC236}">
                <a16:creationId xmlns:a16="http://schemas.microsoft.com/office/drawing/2014/main" id="{CE3EBA21-8911-DE2B-16C3-CC7B2D0A9B7D}"/>
              </a:ext>
            </a:extLst>
          </p:cNvPr>
          <p:cNvSpPr/>
          <p:nvPr/>
        </p:nvSpPr>
        <p:spPr>
          <a:xfrm rot="198075">
            <a:off x="3674346" y="1728023"/>
            <a:ext cx="2360277" cy="2406903"/>
          </a:xfrm>
          <a:prstGeom prst="arc">
            <a:avLst>
              <a:gd name="adj1" fmla="val 9196423"/>
              <a:gd name="adj2" fmla="val 19697325"/>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fontAlgn="auto">
              <a:spcBef>
                <a:spcPts val="0"/>
              </a:spcBef>
              <a:spcAft>
                <a:spcPts val="0"/>
              </a:spcAft>
            </a:pPr>
            <a:endParaRPr lang="en-US" sz="825">
              <a:solidFill>
                <a:srgbClr val="FF0000"/>
              </a:solidFill>
              <a:latin typeface="Calibri" panose="020F0502020204030204"/>
            </a:endParaRPr>
          </a:p>
        </p:txBody>
      </p:sp>
      <p:sp>
        <p:nvSpPr>
          <p:cNvPr id="10" name="TextBox 9">
            <a:extLst>
              <a:ext uri="{FF2B5EF4-FFF2-40B4-BE49-F238E27FC236}">
                <a16:creationId xmlns:a16="http://schemas.microsoft.com/office/drawing/2014/main" id="{F90E73F8-BC76-DA7C-404A-80421747B664}"/>
              </a:ext>
            </a:extLst>
          </p:cNvPr>
          <p:cNvSpPr txBox="1"/>
          <p:nvPr/>
        </p:nvSpPr>
        <p:spPr>
          <a:xfrm>
            <a:off x="2195929" y="903936"/>
            <a:ext cx="4449800" cy="715581"/>
          </a:xfrm>
          <a:prstGeom prst="rect">
            <a:avLst/>
          </a:prstGeom>
          <a:noFill/>
        </p:spPr>
        <p:txBody>
          <a:bodyPr wrap="square" rtlCol="0">
            <a:spAutoFit/>
          </a:bodyPr>
          <a:lstStyle/>
          <a:p>
            <a:pPr algn="ctr" defTabSz="685800" fontAlgn="auto">
              <a:spcBef>
                <a:spcPts val="0"/>
              </a:spcBef>
              <a:spcAft>
                <a:spcPts val="0"/>
              </a:spcAft>
            </a:pPr>
            <a:r>
              <a:rPr lang="en-GB" sz="1350" i="1" dirty="0">
                <a:solidFill>
                  <a:srgbClr val="C00000"/>
                </a:solidFill>
                <a:latin typeface="Calibri" panose="020F0502020204030204"/>
                <a:ea typeface="+mn-ea"/>
              </a:rPr>
              <a:t>But when considering EU </a:t>
            </a:r>
            <a:r>
              <a:rPr lang="en-GB" sz="1350" i="1" u="sng" dirty="0">
                <a:solidFill>
                  <a:srgbClr val="C00000"/>
                </a:solidFill>
                <a:latin typeface="Calibri" panose="020F0502020204030204"/>
                <a:ea typeface="+mn-ea"/>
              </a:rPr>
              <a:t>as one market</a:t>
            </a:r>
            <a:r>
              <a:rPr lang="en-GB" sz="1350" i="1" dirty="0">
                <a:solidFill>
                  <a:srgbClr val="C00000"/>
                </a:solidFill>
                <a:latin typeface="Calibri" panose="020F0502020204030204"/>
                <a:ea typeface="+mn-ea"/>
              </a:rPr>
              <a:t>, </a:t>
            </a:r>
            <a:r>
              <a:rPr lang="en-GB" sz="1350" i="1" dirty="0" err="1">
                <a:solidFill>
                  <a:srgbClr val="C00000"/>
                </a:solidFill>
                <a:latin typeface="Calibri" panose="020F0502020204030204"/>
                <a:ea typeface="+mn-ea"/>
              </a:rPr>
              <a:t>svod</a:t>
            </a:r>
            <a:r>
              <a:rPr lang="en-GB" sz="1350" i="1" dirty="0">
                <a:solidFill>
                  <a:srgbClr val="C00000"/>
                </a:solidFill>
                <a:latin typeface="Calibri" panose="020F0502020204030204"/>
                <a:ea typeface="+mn-ea"/>
              </a:rPr>
              <a:t> is much more concentrated as the same SVOD players are active in all countries</a:t>
            </a:r>
          </a:p>
        </p:txBody>
      </p:sp>
      <p:pic>
        <p:nvPicPr>
          <p:cNvPr id="14" name="Image 8">
            <a:extLst>
              <a:ext uri="{FF2B5EF4-FFF2-40B4-BE49-F238E27FC236}">
                <a16:creationId xmlns:a16="http://schemas.microsoft.com/office/drawing/2014/main" id="{485569E6-07F8-C7A0-739D-0512D3268304}"/>
              </a:ext>
            </a:extLst>
          </p:cNvPr>
          <p:cNvPicPr>
            <a:picLocks noChangeAspect="1"/>
          </p:cNvPicPr>
          <p:nvPr/>
        </p:nvPicPr>
        <p:blipFill>
          <a:blip r:embed="rId3"/>
          <a:stretch>
            <a:fillRect/>
          </a:stretch>
        </p:blipFill>
        <p:spPr>
          <a:xfrm>
            <a:off x="8531943" y="4665688"/>
            <a:ext cx="541792" cy="411361"/>
          </a:xfrm>
          <a:prstGeom prst="rect">
            <a:avLst/>
          </a:prstGeom>
        </p:spPr>
      </p:pic>
      <p:sp>
        <p:nvSpPr>
          <p:cNvPr id="15" name="TextBox 14">
            <a:extLst>
              <a:ext uri="{FF2B5EF4-FFF2-40B4-BE49-F238E27FC236}">
                <a16:creationId xmlns:a16="http://schemas.microsoft.com/office/drawing/2014/main" id="{930C3C63-9DBE-4CC3-E645-BAD209757D8E}"/>
              </a:ext>
            </a:extLst>
          </p:cNvPr>
          <p:cNvSpPr txBox="1"/>
          <p:nvPr/>
        </p:nvSpPr>
        <p:spPr>
          <a:xfrm>
            <a:off x="0" y="69277"/>
            <a:ext cx="9144000" cy="415498"/>
          </a:xfrm>
          <a:prstGeom prst="rect">
            <a:avLst/>
          </a:prstGeom>
          <a:noFill/>
        </p:spPr>
        <p:txBody>
          <a:bodyPr wrap="square" rtlCol="0">
            <a:spAutoFit/>
          </a:bodyPr>
          <a:lstStyle/>
          <a:p>
            <a:pPr algn="ctr" defTabSz="685800" fontAlgn="auto">
              <a:spcBef>
                <a:spcPts val="0"/>
              </a:spcBef>
              <a:spcAft>
                <a:spcPts val="0"/>
              </a:spcAft>
              <a:defRPr/>
            </a:pPr>
            <a:r>
              <a:rPr lang="en-GB" sz="2100" b="1" dirty="0">
                <a:solidFill>
                  <a:srgbClr val="13334D"/>
                </a:solidFill>
                <a:latin typeface="Calibri" panose="020F0502020204030204"/>
                <a:ea typeface="+mn-ea"/>
              </a:rPr>
              <a:t>A DIFFERENT PICTURE WHEN CONSIDERING EU AS ONE MARKET</a:t>
            </a:r>
          </a:p>
        </p:txBody>
      </p:sp>
      <p:sp>
        <p:nvSpPr>
          <p:cNvPr id="2" name="TextBox 1">
            <a:extLst>
              <a:ext uri="{FF2B5EF4-FFF2-40B4-BE49-F238E27FC236}">
                <a16:creationId xmlns:a16="http://schemas.microsoft.com/office/drawing/2014/main" id="{8FFFDE2F-2841-6EC6-4839-AA41142660B3}"/>
              </a:ext>
            </a:extLst>
          </p:cNvPr>
          <p:cNvSpPr txBox="1"/>
          <p:nvPr/>
        </p:nvSpPr>
        <p:spPr>
          <a:xfrm>
            <a:off x="7555784" y="3250176"/>
            <a:ext cx="1575263" cy="369332"/>
          </a:xfrm>
          <a:prstGeom prst="rect">
            <a:avLst/>
          </a:prstGeom>
          <a:noFill/>
        </p:spPr>
        <p:txBody>
          <a:bodyPr wrap="square" rtlCol="0">
            <a:spAutoFit/>
          </a:bodyPr>
          <a:lstStyle/>
          <a:p>
            <a:pPr defTabSz="685800" fontAlgn="auto">
              <a:spcBef>
                <a:spcPts val="0"/>
              </a:spcBef>
              <a:spcAft>
                <a:spcPts val="0"/>
              </a:spcAft>
            </a:pPr>
            <a:r>
              <a:rPr lang="en-GB" sz="900" i="1" dirty="0">
                <a:solidFill>
                  <a:srgbClr val="C00000"/>
                </a:solidFill>
                <a:latin typeface="Calibri" panose="020F0502020204030204"/>
                <a:ea typeface="+mn-ea"/>
              </a:rPr>
              <a:t>Share of top 3 SVOD services in all EU SVOD subscribers</a:t>
            </a:r>
          </a:p>
        </p:txBody>
      </p:sp>
      <p:sp>
        <p:nvSpPr>
          <p:cNvPr id="4" name="Arc 3">
            <a:extLst>
              <a:ext uri="{FF2B5EF4-FFF2-40B4-BE49-F238E27FC236}">
                <a16:creationId xmlns:a16="http://schemas.microsoft.com/office/drawing/2014/main" id="{C629CAB6-6825-3ADE-E97F-D73A63188C33}"/>
              </a:ext>
            </a:extLst>
          </p:cNvPr>
          <p:cNvSpPr/>
          <p:nvPr/>
        </p:nvSpPr>
        <p:spPr>
          <a:xfrm rot="800296" flipV="1">
            <a:off x="6164960" y="3151324"/>
            <a:ext cx="1290924" cy="238289"/>
          </a:xfrm>
          <a:prstGeom prst="arc">
            <a:avLst>
              <a:gd name="adj1" fmla="val 11949138"/>
              <a:gd name="adj2" fmla="val 0"/>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GB" sz="1350">
              <a:solidFill>
                <a:srgbClr val="002060"/>
              </a:solidFill>
              <a:latin typeface="Calibri" panose="020F0502020204030204"/>
            </a:endParaRPr>
          </a:p>
        </p:txBody>
      </p:sp>
      <p:sp>
        <p:nvSpPr>
          <p:cNvPr id="6" name="TextBox 5">
            <a:extLst>
              <a:ext uri="{FF2B5EF4-FFF2-40B4-BE49-F238E27FC236}">
                <a16:creationId xmlns:a16="http://schemas.microsoft.com/office/drawing/2014/main" id="{D4DC43CC-F3D0-64E2-11A2-9D00C978943E}"/>
              </a:ext>
            </a:extLst>
          </p:cNvPr>
          <p:cNvSpPr txBox="1"/>
          <p:nvPr/>
        </p:nvSpPr>
        <p:spPr>
          <a:xfrm>
            <a:off x="884495" y="4665688"/>
            <a:ext cx="7375010" cy="276999"/>
          </a:xfrm>
          <a:prstGeom prst="rect">
            <a:avLst/>
          </a:prstGeom>
          <a:solidFill>
            <a:schemeClr val="bg1"/>
          </a:solidFill>
          <a:ln w="31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72" tIns="15172" rIns="15172" bIns="15172" numCol="1" spcCol="40456" rtlCol="0" anchor="ctr">
            <a:noAutofit/>
          </a:bodyPr>
          <a:lstStyle>
            <a:defPPr>
              <a:defRPr lang="en-US"/>
            </a:defPPr>
            <a:lvl1pPr algn="ctr" defTabSz="328721" fontAlgn="auto" hangingPunct="0">
              <a:spcBef>
                <a:spcPts val="0"/>
              </a:spcBef>
              <a:spcAft>
                <a:spcPts val="0"/>
              </a:spcAft>
              <a:defRPr sz="1300">
                <a:solidFill>
                  <a:srgbClr val="FFFFFF"/>
                </a:solidFill>
              </a:defRPr>
            </a:lvl1pPr>
          </a:lstStyle>
          <a:p>
            <a:pPr defTabSz="246541">
              <a:defRPr/>
            </a:pPr>
            <a:r>
              <a:rPr lang="en-GB" sz="975" dirty="0">
                <a:solidFill>
                  <a:srgbClr val="002060"/>
                </a:solidFill>
                <a:latin typeface="Calibri" panose="020F0502020204030204"/>
                <a:ea typeface="+mn-ea"/>
              </a:rPr>
              <a:t>SHARE OF TOP 3 GROUPS BY NUMBER OF SUBSCRIBERS - DATAXIS</a:t>
            </a:r>
          </a:p>
        </p:txBody>
      </p:sp>
    </p:spTree>
    <p:extLst>
      <p:ext uri="{BB962C8B-B14F-4D97-AF65-F5344CB8AC3E}">
        <p14:creationId xmlns:p14="http://schemas.microsoft.com/office/powerpoint/2010/main" val="23656267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C161E1E-E097-3AE4-9384-17224D19D635}"/>
              </a:ext>
            </a:extLst>
          </p:cNvPr>
          <p:cNvGraphicFramePr>
            <a:graphicFrameLocks/>
          </p:cNvGraphicFramePr>
          <p:nvPr/>
        </p:nvGraphicFramePr>
        <p:xfrm>
          <a:off x="2197055" y="1828832"/>
          <a:ext cx="4749888" cy="2842687"/>
        </p:xfrm>
        <a:graphic>
          <a:graphicData uri="http://schemas.openxmlformats.org/drawingml/2006/chart">
            <c:chart xmlns:c="http://schemas.openxmlformats.org/drawingml/2006/chart" xmlns:r="http://schemas.openxmlformats.org/officeDocument/2006/relationships" r:id="rId2"/>
          </a:graphicData>
        </a:graphic>
      </p:graphicFrame>
      <p:sp>
        <p:nvSpPr>
          <p:cNvPr id="9" name="Arc 8">
            <a:extLst>
              <a:ext uri="{FF2B5EF4-FFF2-40B4-BE49-F238E27FC236}">
                <a16:creationId xmlns:a16="http://schemas.microsoft.com/office/drawing/2014/main" id="{770BC180-391C-7F5E-7520-38C5B675096B}"/>
              </a:ext>
            </a:extLst>
          </p:cNvPr>
          <p:cNvSpPr/>
          <p:nvPr/>
        </p:nvSpPr>
        <p:spPr>
          <a:xfrm rot="20809872">
            <a:off x="5128752" y="2177232"/>
            <a:ext cx="1187245" cy="1187245"/>
          </a:xfrm>
          <a:prstGeom prst="arc">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fontAlgn="auto">
              <a:spcBef>
                <a:spcPts val="0"/>
              </a:spcBef>
              <a:spcAft>
                <a:spcPts val="0"/>
              </a:spcAft>
            </a:pPr>
            <a:endParaRPr lang="en-US" sz="825">
              <a:solidFill>
                <a:srgbClr val="FF0000"/>
              </a:solidFill>
              <a:latin typeface="Calibri" panose="020F0502020204030204"/>
            </a:endParaRPr>
          </a:p>
        </p:txBody>
      </p:sp>
      <p:sp>
        <p:nvSpPr>
          <p:cNvPr id="10" name="TextBox 9">
            <a:extLst>
              <a:ext uri="{FF2B5EF4-FFF2-40B4-BE49-F238E27FC236}">
                <a16:creationId xmlns:a16="http://schemas.microsoft.com/office/drawing/2014/main" id="{F90E73F8-BC76-DA7C-404A-80421747B664}"/>
              </a:ext>
            </a:extLst>
          </p:cNvPr>
          <p:cNvSpPr txBox="1"/>
          <p:nvPr/>
        </p:nvSpPr>
        <p:spPr>
          <a:xfrm>
            <a:off x="2536723" y="1008574"/>
            <a:ext cx="3768212" cy="715581"/>
          </a:xfrm>
          <a:prstGeom prst="rect">
            <a:avLst/>
          </a:prstGeom>
          <a:noFill/>
        </p:spPr>
        <p:txBody>
          <a:bodyPr wrap="square" rtlCol="0">
            <a:spAutoFit/>
          </a:bodyPr>
          <a:lstStyle/>
          <a:p>
            <a:pPr algn="ctr" defTabSz="685800" fontAlgn="auto">
              <a:spcBef>
                <a:spcPts val="0"/>
              </a:spcBef>
              <a:spcAft>
                <a:spcPts val="0"/>
              </a:spcAft>
            </a:pPr>
            <a:r>
              <a:rPr lang="en-GB" sz="1350" b="1" i="1" dirty="0">
                <a:solidFill>
                  <a:srgbClr val="70AD47">
                    <a:lumMod val="75000"/>
                  </a:srgbClr>
                </a:solidFill>
                <a:latin typeface="Calibri" panose="020F0502020204030204"/>
                <a:ea typeface="+mn-ea"/>
              </a:rPr>
              <a:t>When combining </a:t>
            </a:r>
            <a:r>
              <a:rPr lang="en-GB" sz="1350" b="1" i="1" dirty="0" err="1">
                <a:solidFill>
                  <a:srgbClr val="70AD47">
                    <a:lumMod val="75000"/>
                  </a:srgbClr>
                </a:solidFill>
                <a:latin typeface="Calibri" panose="020F0502020204030204"/>
                <a:ea typeface="+mn-ea"/>
              </a:rPr>
              <a:t>Pay-TV</a:t>
            </a:r>
            <a:r>
              <a:rPr lang="en-GB" sz="1350" b="1" i="1" dirty="0">
                <a:solidFill>
                  <a:srgbClr val="70AD47">
                    <a:lumMod val="75000"/>
                  </a:srgbClr>
                </a:solidFill>
                <a:latin typeface="Calibri" panose="020F0502020204030204"/>
                <a:ea typeface="+mn-ea"/>
              </a:rPr>
              <a:t> and SVOD, concentration is lower as the leaders are not the same in the two segments</a:t>
            </a:r>
          </a:p>
        </p:txBody>
      </p:sp>
      <p:sp>
        <p:nvSpPr>
          <p:cNvPr id="6" name="Arc 5">
            <a:extLst>
              <a:ext uri="{FF2B5EF4-FFF2-40B4-BE49-F238E27FC236}">
                <a16:creationId xmlns:a16="http://schemas.microsoft.com/office/drawing/2014/main" id="{D6042811-4930-9390-668A-DA57F0F25628}"/>
              </a:ext>
            </a:extLst>
          </p:cNvPr>
          <p:cNvSpPr/>
          <p:nvPr/>
        </p:nvSpPr>
        <p:spPr>
          <a:xfrm rot="20809872">
            <a:off x="2828066" y="1948461"/>
            <a:ext cx="1187245" cy="1187245"/>
          </a:xfrm>
          <a:prstGeom prst="arc">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fontAlgn="auto">
              <a:spcBef>
                <a:spcPts val="0"/>
              </a:spcBef>
              <a:spcAft>
                <a:spcPts val="0"/>
              </a:spcAft>
            </a:pPr>
            <a:endParaRPr lang="en-US" sz="825">
              <a:solidFill>
                <a:srgbClr val="FF0000"/>
              </a:solidFill>
              <a:latin typeface="Calibri" panose="020F0502020204030204"/>
            </a:endParaRPr>
          </a:p>
        </p:txBody>
      </p:sp>
      <p:pic>
        <p:nvPicPr>
          <p:cNvPr id="7" name="Image 8">
            <a:extLst>
              <a:ext uri="{FF2B5EF4-FFF2-40B4-BE49-F238E27FC236}">
                <a16:creationId xmlns:a16="http://schemas.microsoft.com/office/drawing/2014/main" id="{599D2470-89D1-1212-2D9B-2887AA2A33A1}"/>
              </a:ext>
            </a:extLst>
          </p:cNvPr>
          <p:cNvPicPr>
            <a:picLocks noChangeAspect="1"/>
          </p:cNvPicPr>
          <p:nvPr/>
        </p:nvPicPr>
        <p:blipFill>
          <a:blip r:embed="rId3"/>
          <a:stretch>
            <a:fillRect/>
          </a:stretch>
        </p:blipFill>
        <p:spPr>
          <a:xfrm>
            <a:off x="8531943" y="4665688"/>
            <a:ext cx="541792" cy="411361"/>
          </a:xfrm>
          <a:prstGeom prst="rect">
            <a:avLst/>
          </a:prstGeom>
        </p:spPr>
      </p:pic>
      <p:sp>
        <p:nvSpPr>
          <p:cNvPr id="8" name="TextBox 7">
            <a:extLst>
              <a:ext uri="{FF2B5EF4-FFF2-40B4-BE49-F238E27FC236}">
                <a16:creationId xmlns:a16="http://schemas.microsoft.com/office/drawing/2014/main" id="{A2B9EEB5-F499-F8E1-D188-ACD9F5AFC3B1}"/>
              </a:ext>
            </a:extLst>
          </p:cNvPr>
          <p:cNvSpPr txBox="1"/>
          <p:nvPr/>
        </p:nvSpPr>
        <p:spPr>
          <a:xfrm>
            <a:off x="0" y="69277"/>
            <a:ext cx="9144000" cy="415498"/>
          </a:xfrm>
          <a:prstGeom prst="rect">
            <a:avLst/>
          </a:prstGeom>
          <a:noFill/>
        </p:spPr>
        <p:txBody>
          <a:bodyPr wrap="square" rtlCol="0">
            <a:spAutoFit/>
          </a:bodyPr>
          <a:lstStyle/>
          <a:p>
            <a:pPr algn="ctr" defTabSz="685800" fontAlgn="auto">
              <a:spcBef>
                <a:spcPts val="0"/>
              </a:spcBef>
              <a:spcAft>
                <a:spcPts val="0"/>
              </a:spcAft>
              <a:defRPr/>
            </a:pPr>
            <a:r>
              <a:rPr lang="en-GB" sz="2100" b="1" dirty="0">
                <a:solidFill>
                  <a:srgbClr val="13334D"/>
                </a:solidFill>
                <a:latin typeface="Calibri" panose="020F0502020204030204"/>
                <a:ea typeface="+mn-ea"/>
              </a:rPr>
              <a:t>…AND WHEN CONSIDERING PAY-TV AND SVOD AS ONE MARKET SEGMENT</a:t>
            </a:r>
          </a:p>
        </p:txBody>
      </p:sp>
      <p:sp>
        <p:nvSpPr>
          <p:cNvPr id="2" name="TextBox 1">
            <a:extLst>
              <a:ext uri="{FF2B5EF4-FFF2-40B4-BE49-F238E27FC236}">
                <a16:creationId xmlns:a16="http://schemas.microsoft.com/office/drawing/2014/main" id="{FB8F45CC-7DB0-1283-A924-6AA6B792FCCF}"/>
              </a:ext>
            </a:extLst>
          </p:cNvPr>
          <p:cNvSpPr txBox="1"/>
          <p:nvPr/>
        </p:nvSpPr>
        <p:spPr>
          <a:xfrm>
            <a:off x="7568737" y="3552500"/>
            <a:ext cx="1504997" cy="507831"/>
          </a:xfrm>
          <a:prstGeom prst="rect">
            <a:avLst/>
          </a:prstGeom>
          <a:noFill/>
          <a:ln>
            <a:noFill/>
          </a:ln>
        </p:spPr>
        <p:txBody>
          <a:bodyPr wrap="square" rtlCol="0">
            <a:spAutoFit/>
          </a:bodyPr>
          <a:lstStyle/>
          <a:p>
            <a:pPr defTabSz="685800" fontAlgn="auto">
              <a:spcBef>
                <a:spcPts val="0"/>
              </a:spcBef>
              <a:spcAft>
                <a:spcPts val="0"/>
              </a:spcAft>
            </a:pPr>
            <a:r>
              <a:rPr lang="en-GB" sz="900" i="1" dirty="0">
                <a:solidFill>
                  <a:srgbClr val="70AD47">
                    <a:lumMod val="75000"/>
                  </a:srgbClr>
                </a:solidFill>
                <a:latin typeface="Calibri" panose="020F0502020204030204"/>
                <a:ea typeface="+mn-ea"/>
              </a:rPr>
              <a:t>Share of top 3 SVOD or </a:t>
            </a:r>
            <a:r>
              <a:rPr lang="en-GB" sz="900" i="1" dirty="0" err="1">
                <a:solidFill>
                  <a:srgbClr val="70AD47">
                    <a:lumMod val="75000"/>
                  </a:srgbClr>
                </a:solidFill>
                <a:latin typeface="Calibri" panose="020F0502020204030204"/>
                <a:ea typeface="+mn-ea"/>
              </a:rPr>
              <a:t>Pay-TV</a:t>
            </a:r>
            <a:r>
              <a:rPr lang="en-GB" sz="900" i="1" dirty="0">
                <a:solidFill>
                  <a:srgbClr val="70AD47">
                    <a:lumMod val="75000"/>
                  </a:srgbClr>
                </a:solidFill>
                <a:latin typeface="Calibri" panose="020F0502020204030204"/>
                <a:ea typeface="+mn-ea"/>
              </a:rPr>
              <a:t>  services in all EU SVOD or </a:t>
            </a:r>
            <a:r>
              <a:rPr lang="en-GB" sz="900" i="1" dirty="0" err="1">
                <a:solidFill>
                  <a:srgbClr val="70AD47">
                    <a:lumMod val="75000"/>
                  </a:srgbClr>
                </a:solidFill>
                <a:latin typeface="Calibri" panose="020F0502020204030204"/>
                <a:ea typeface="+mn-ea"/>
              </a:rPr>
              <a:t>Pay-TV</a:t>
            </a:r>
            <a:r>
              <a:rPr lang="en-GB" sz="900" i="1" dirty="0">
                <a:solidFill>
                  <a:srgbClr val="70AD47">
                    <a:lumMod val="75000"/>
                  </a:srgbClr>
                </a:solidFill>
                <a:latin typeface="Calibri" panose="020F0502020204030204"/>
                <a:ea typeface="+mn-ea"/>
              </a:rPr>
              <a:t>  subscribers</a:t>
            </a:r>
          </a:p>
        </p:txBody>
      </p:sp>
      <p:sp>
        <p:nvSpPr>
          <p:cNvPr id="3" name="Arc 2">
            <a:extLst>
              <a:ext uri="{FF2B5EF4-FFF2-40B4-BE49-F238E27FC236}">
                <a16:creationId xmlns:a16="http://schemas.microsoft.com/office/drawing/2014/main" id="{5733C673-63D2-01EE-3E24-7CFC6CC815BF}"/>
              </a:ext>
            </a:extLst>
          </p:cNvPr>
          <p:cNvSpPr/>
          <p:nvPr/>
        </p:nvSpPr>
        <p:spPr>
          <a:xfrm rot="800296" flipV="1">
            <a:off x="6215607" y="3544990"/>
            <a:ext cx="1290924" cy="238289"/>
          </a:xfrm>
          <a:prstGeom prst="arc">
            <a:avLst>
              <a:gd name="adj1" fmla="val 11949138"/>
              <a:gd name="adj2" fmla="val 0"/>
            </a:avLst>
          </a:prstGeom>
          <a:ln w="285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GB" sz="1350">
              <a:solidFill>
                <a:srgbClr val="70AD47">
                  <a:lumMod val="75000"/>
                </a:srgbClr>
              </a:solidFill>
              <a:latin typeface="Calibri" panose="020F0502020204030204"/>
            </a:endParaRPr>
          </a:p>
        </p:txBody>
      </p:sp>
      <p:sp>
        <p:nvSpPr>
          <p:cNvPr id="5" name="TextBox 4">
            <a:extLst>
              <a:ext uri="{FF2B5EF4-FFF2-40B4-BE49-F238E27FC236}">
                <a16:creationId xmlns:a16="http://schemas.microsoft.com/office/drawing/2014/main" id="{A656D02E-5E1B-5AD8-A34E-7BC67BB90F02}"/>
              </a:ext>
            </a:extLst>
          </p:cNvPr>
          <p:cNvSpPr txBox="1"/>
          <p:nvPr/>
        </p:nvSpPr>
        <p:spPr>
          <a:xfrm>
            <a:off x="884495" y="4665688"/>
            <a:ext cx="7375010" cy="276999"/>
          </a:xfrm>
          <a:prstGeom prst="rect">
            <a:avLst/>
          </a:prstGeom>
          <a:solidFill>
            <a:schemeClr val="bg1"/>
          </a:solidFill>
          <a:ln w="31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72" tIns="15172" rIns="15172" bIns="15172" numCol="1" spcCol="40456" rtlCol="0" anchor="ctr">
            <a:noAutofit/>
          </a:bodyPr>
          <a:lstStyle>
            <a:defPPr>
              <a:defRPr lang="en-US"/>
            </a:defPPr>
            <a:lvl1pPr algn="ctr" defTabSz="328721" fontAlgn="auto" hangingPunct="0">
              <a:spcBef>
                <a:spcPts val="0"/>
              </a:spcBef>
              <a:spcAft>
                <a:spcPts val="0"/>
              </a:spcAft>
              <a:defRPr sz="1300">
                <a:solidFill>
                  <a:srgbClr val="FFFFFF"/>
                </a:solidFill>
              </a:defRPr>
            </a:lvl1pPr>
          </a:lstStyle>
          <a:p>
            <a:pPr defTabSz="246541">
              <a:defRPr/>
            </a:pPr>
            <a:r>
              <a:rPr lang="en-GB" sz="975" dirty="0">
                <a:solidFill>
                  <a:srgbClr val="002060"/>
                </a:solidFill>
                <a:latin typeface="Calibri" panose="020F0502020204030204"/>
                <a:ea typeface="+mn-ea"/>
              </a:rPr>
              <a:t>SHARE OF TOP 3 GROUPS BY NUMBER OF SUBSCRIBERS - DATAXIS</a:t>
            </a:r>
          </a:p>
        </p:txBody>
      </p:sp>
    </p:spTree>
    <p:extLst>
      <p:ext uri="{BB962C8B-B14F-4D97-AF65-F5344CB8AC3E}">
        <p14:creationId xmlns:p14="http://schemas.microsoft.com/office/powerpoint/2010/main" val="11340021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847F46D-57BF-685C-210B-5379D2C08373}"/>
              </a:ext>
            </a:extLst>
          </p:cNvPr>
          <p:cNvGraphicFramePr>
            <a:graphicFrameLocks/>
          </p:cNvGraphicFramePr>
          <p:nvPr/>
        </p:nvGraphicFramePr>
        <p:xfrm>
          <a:off x="2197055" y="1819615"/>
          <a:ext cx="4749888" cy="283685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C45F7576-042A-5701-2C57-F3EB4F0F1F6B}"/>
              </a:ext>
            </a:extLst>
          </p:cNvPr>
          <p:cNvSpPr txBox="1"/>
          <p:nvPr/>
        </p:nvSpPr>
        <p:spPr>
          <a:xfrm>
            <a:off x="575188" y="66451"/>
            <a:ext cx="7956755" cy="415498"/>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a:noFill/>
                </a:ln>
                <a:solidFill>
                  <a:srgbClr val="13334D"/>
                </a:solidFill>
                <a:effectLst/>
                <a:uLnTx/>
                <a:uFillTx/>
                <a:latin typeface="Calibri" panose="020F0502020204030204"/>
              </a:defRPr>
            </a:lvl1pPr>
          </a:lstStyle>
          <a:p>
            <a:pPr defTabSz="685800"/>
            <a:r>
              <a:rPr lang="en-GB" sz="2100" dirty="0">
                <a:ea typeface="+mn-ea"/>
              </a:rPr>
              <a:t>AND THE SAME GOES FOR ADVERTISING</a:t>
            </a:r>
          </a:p>
        </p:txBody>
      </p:sp>
      <p:sp>
        <p:nvSpPr>
          <p:cNvPr id="9" name="Arc 8">
            <a:extLst>
              <a:ext uri="{FF2B5EF4-FFF2-40B4-BE49-F238E27FC236}">
                <a16:creationId xmlns:a16="http://schemas.microsoft.com/office/drawing/2014/main" id="{770BC180-391C-7F5E-7520-38C5B675096B}"/>
              </a:ext>
            </a:extLst>
          </p:cNvPr>
          <p:cNvSpPr/>
          <p:nvPr/>
        </p:nvSpPr>
        <p:spPr>
          <a:xfrm rot="20809872">
            <a:off x="5202494" y="2037123"/>
            <a:ext cx="1187245" cy="1187245"/>
          </a:xfrm>
          <a:prstGeom prst="arc">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fontAlgn="auto">
              <a:spcBef>
                <a:spcPts val="0"/>
              </a:spcBef>
              <a:spcAft>
                <a:spcPts val="0"/>
              </a:spcAft>
            </a:pPr>
            <a:endParaRPr lang="en-US" sz="825">
              <a:solidFill>
                <a:srgbClr val="FF0000"/>
              </a:solidFill>
              <a:latin typeface="Calibri" panose="020F0502020204030204"/>
            </a:endParaRPr>
          </a:p>
        </p:txBody>
      </p:sp>
      <p:sp>
        <p:nvSpPr>
          <p:cNvPr id="6" name="Arc 5">
            <a:extLst>
              <a:ext uri="{FF2B5EF4-FFF2-40B4-BE49-F238E27FC236}">
                <a16:creationId xmlns:a16="http://schemas.microsoft.com/office/drawing/2014/main" id="{D6042811-4930-9390-668A-DA57F0F25628}"/>
              </a:ext>
            </a:extLst>
          </p:cNvPr>
          <p:cNvSpPr/>
          <p:nvPr/>
        </p:nvSpPr>
        <p:spPr>
          <a:xfrm rot="20809872">
            <a:off x="2872312" y="1931169"/>
            <a:ext cx="1187245" cy="1187245"/>
          </a:xfrm>
          <a:prstGeom prst="arc">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fontAlgn="auto">
              <a:spcBef>
                <a:spcPts val="0"/>
              </a:spcBef>
              <a:spcAft>
                <a:spcPts val="0"/>
              </a:spcAft>
            </a:pPr>
            <a:endParaRPr lang="en-US" sz="825">
              <a:solidFill>
                <a:srgbClr val="FF0000"/>
              </a:solidFill>
              <a:latin typeface="Calibri" panose="020F0502020204030204"/>
            </a:endParaRPr>
          </a:p>
        </p:txBody>
      </p:sp>
      <p:pic>
        <p:nvPicPr>
          <p:cNvPr id="7" name="Image 8">
            <a:extLst>
              <a:ext uri="{FF2B5EF4-FFF2-40B4-BE49-F238E27FC236}">
                <a16:creationId xmlns:a16="http://schemas.microsoft.com/office/drawing/2014/main" id="{599D2470-89D1-1212-2D9B-2887AA2A33A1}"/>
              </a:ext>
            </a:extLst>
          </p:cNvPr>
          <p:cNvPicPr>
            <a:picLocks noChangeAspect="1"/>
          </p:cNvPicPr>
          <p:nvPr/>
        </p:nvPicPr>
        <p:blipFill>
          <a:blip r:embed="rId3"/>
          <a:stretch>
            <a:fillRect/>
          </a:stretch>
        </p:blipFill>
        <p:spPr>
          <a:xfrm>
            <a:off x="8531943" y="4665688"/>
            <a:ext cx="541792" cy="411361"/>
          </a:xfrm>
          <a:prstGeom prst="rect">
            <a:avLst/>
          </a:prstGeom>
        </p:spPr>
      </p:pic>
      <p:sp>
        <p:nvSpPr>
          <p:cNvPr id="5" name="TextBox 4">
            <a:extLst>
              <a:ext uri="{FF2B5EF4-FFF2-40B4-BE49-F238E27FC236}">
                <a16:creationId xmlns:a16="http://schemas.microsoft.com/office/drawing/2014/main" id="{9079115C-946A-DDDF-DEF3-0E0ED8A35E6E}"/>
              </a:ext>
            </a:extLst>
          </p:cNvPr>
          <p:cNvSpPr txBox="1"/>
          <p:nvPr/>
        </p:nvSpPr>
        <p:spPr>
          <a:xfrm>
            <a:off x="884495" y="4665688"/>
            <a:ext cx="7375010" cy="27699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72" tIns="15172" rIns="15172" bIns="15172" numCol="1" spcCol="40456" rtlCol="0" anchor="ctr">
            <a:noAutofit/>
          </a:bodyPr>
          <a:lstStyle>
            <a:defPPr>
              <a:defRPr lang="en-US"/>
            </a:defPPr>
            <a:lvl1pPr algn="ctr" defTabSz="328721" fontAlgn="auto" hangingPunct="0">
              <a:spcBef>
                <a:spcPts val="0"/>
              </a:spcBef>
              <a:spcAft>
                <a:spcPts val="0"/>
              </a:spcAft>
              <a:defRPr sz="1300">
                <a:solidFill>
                  <a:srgbClr val="FFFFFF"/>
                </a:solidFill>
              </a:defRPr>
            </a:lvl1pPr>
          </a:lstStyle>
          <a:p>
            <a:pPr defTabSz="246541">
              <a:defRPr/>
            </a:pPr>
            <a:r>
              <a:rPr lang="en-GB" sz="975" dirty="0">
                <a:solidFill>
                  <a:srgbClr val="002060"/>
                </a:solidFill>
                <a:latin typeface="Calibri" panose="020F0502020204030204"/>
                <a:ea typeface="+mn-ea"/>
              </a:rPr>
              <a:t>SHARE OF TOP 3 GROUPS BY  ADVERTISING REVENUES - DATAXIS</a:t>
            </a:r>
          </a:p>
        </p:txBody>
      </p:sp>
      <p:sp>
        <p:nvSpPr>
          <p:cNvPr id="8" name="TextBox 7">
            <a:extLst>
              <a:ext uri="{FF2B5EF4-FFF2-40B4-BE49-F238E27FC236}">
                <a16:creationId xmlns:a16="http://schemas.microsoft.com/office/drawing/2014/main" id="{80C60F12-C216-1100-2513-F2DDDDC39085}"/>
              </a:ext>
            </a:extLst>
          </p:cNvPr>
          <p:cNvSpPr txBox="1"/>
          <p:nvPr/>
        </p:nvSpPr>
        <p:spPr>
          <a:xfrm>
            <a:off x="2197055" y="717957"/>
            <a:ext cx="4533612" cy="923330"/>
          </a:xfrm>
          <a:prstGeom prst="rect">
            <a:avLst/>
          </a:prstGeom>
          <a:noFill/>
        </p:spPr>
        <p:txBody>
          <a:bodyPr wrap="square" rtlCol="0">
            <a:spAutoFit/>
          </a:bodyPr>
          <a:lstStyle/>
          <a:p>
            <a:pPr algn="ctr" defTabSz="685800" fontAlgn="auto">
              <a:spcBef>
                <a:spcPts val="0"/>
              </a:spcBef>
              <a:spcAft>
                <a:spcPts val="0"/>
              </a:spcAft>
            </a:pPr>
            <a:r>
              <a:rPr lang="en-GB" sz="1350" b="1" i="1" dirty="0">
                <a:solidFill>
                  <a:srgbClr val="002060"/>
                </a:solidFill>
                <a:latin typeface="Calibri" panose="020F0502020204030204"/>
                <a:ea typeface="+mn-ea"/>
              </a:rPr>
              <a:t>TV advertising and AVOD (incl. VSPs) are similarly concentrated at country level, AVOD is more concentrated than TV at EU level, combined TV advertising and AVOD are less concentrated than each of them</a:t>
            </a:r>
          </a:p>
        </p:txBody>
      </p:sp>
    </p:spTree>
    <p:extLst>
      <p:ext uri="{BB962C8B-B14F-4D97-AF65-F5344CB8AC3E}">
        <p14:creationId xmlns:p14="http://schemas.microsoft.com/office/powerpoint/2010/main" val="6475594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2CBDA7-FC80-49C4-A0E4-CA73B973D469}"/>
              </a:ext>
            </a:extLst>
          </p:cNvPr>
          <p:cNvSpPr txBox="1"/>
          <p:nvPr/>
        </p:nvSpPr>
        <p:spPr>
          <a:xfrm>
            <a:off x="0" y="2329376"/>
            <a:ext cx="9144000" cy="507831"/>
          </a:xfrm>
          <a:prstGeom prst="rect">
            <a:avLst/>
          </a:prstGeom>
          <a:noFill/>
        </p:spPr>
        <p:txBody>
          <a:bodyPr wrap="square" rtlCol="0">
            <a:spAutoFit/>
          </a:bodyPr>
          <a:lstStyle/>
          <a:p>
            <a:pPr algn="ctr" defTabSz="685800" fontAlgn="auto">
              <a:spcBef>
                <a:spcPts val="0"/>
              </a:spcBef>
              <a:spcAft>
                <a:spcPts val="0"/>
              </a:spcAft>
              <a:defRPr/>
            </a:pPr>
            <a:r>
              <a:rPr lang="en-GB" sz="2700" b="1" dirty="0">
                <a:solidFill>
                  <a:srgbClr val="13334D"/>
                </a:solidFill>
                <a:latin typeface="Calibri" panose="020F0502020204030204"/>
                <a:ea typeface="+mn-ea"/>
              </a:rPr>
              <a:t>IS THE EU AUDIOVISUAL MARKET GROWING?</a:t>
            </a:r>
          </a:p>
        </p:txBody>
      </p:sp>
    </p:spTree>
    <p:extLst>
      <p:ext uri="{BB962C8B-B14F-4D97-AF65-F5344CB8AC3E}">
        <p14:creationId xmlns:p14="http://schemas.microsoft.com/office/powerpoint/2010/main" val="3773828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2CBDA7-FC80-49C4-A0E4-CA73B973D469}"/>
              </a:ext>
            </a:extLst>
          </p:cNvPr>
          <p:cNvSpPr txBox="1"/>
          <p:nvPr/>
        </p:nvSpPr>
        <p:spPr>
          <a:xfrm>
            <a:off x="0" y="2121626"/>
            <a:ext cx="9144000" cy="923330"/>
          </a:xfrm>
          <a:prstGeom prst="rect">
            <a:avLst/>
          </a:prstGeom>
          <a:noFill/>
        </p:spPr>
        <p:txBody>
          <a:bodyPr wrap="square" rtlCol="0">
            <a:spAutoFit/>
          </a:bodyPr>
          <a:lstStyle/>
          <a:p>
            <a:pPr algn="ctr" defTabSz="685800" fontAlgn="auto">
              <a:spcBef>
                <a:spcPts val="0"/>
              </a:spcBef>
              <a:spcAft>
                <a:spcPts val="0"/>
              </a:spcAft>
              <a:defRPr/>
            </a:pPr>
            <a:r>
              <a:rPr lang="en-GB" sz="2700" b="1" dirty="0">
                <a:solidFill>
                  <a:srgbClr val="13334D"/>
                </a:solidFill>
                <a:latin typeface="Calibri" panose="020F0502020204030204"/>
                <a:ea typeface="+mn-ea"/>
              </a:rPr>
              <a:t>HINT:</a:t>
            </a:r>
          </a:p>
          <a:p>
            <a:pPr algn="ctr" defTabSz="685800" fontAlgn="auto">
              <a:spcBef>
                <a:spcPts val="0"/>
              </a:spcBef>
              <a:spcAft>
                <a:spcPts val="0"/>
              </a:spcAft>
              <a:defRPr/>
            </a:pPr>
            <a:r>
              <a:rPr lang="en-GB" sz="2700" b="1" dirty="0">
                <a:solidFill>
                  <a:srgbClr val="13334D"/>
                </a:solidFill>
                <a:latin typeface="Calibri" panose="020F0502020204030204"/>
                <a:ea typeface="+mn-ea"/>
              </a:rPr>
              <a:t>DEPENDS HOW YOU LOOK AT IT</a:t>
            </a:r>
          </a:p>
        </p:txBody>
      </p:sp>
    </p:spTree>
    <p:extLst>
      <p:ext uri="{BB962C8B-B14F-4D97-AF65-F5344CB8AC3E}">
        <p14:creationId xmlns:p14="http://schemas.microsoft.com/office/powerpoint/2010/main" val="19718046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5051BAC-1758-53F6-FF47-5C46FF181103}"/>
              </a:ext>
            </a:extLst>
          </p:cNvPr>
          <p:cNvGraphicFramePr>
            <a:graphicFrameLocks/>
          </p:cNvGraphicFramePr>
          <p:nvPr/>
        </p:nvGraphicFramePr>
        <p:xfrm>
          <a:off x="2209388" y="1146784"/>
          <a:ext cx="4725225" cy="2849933"/>
        </p:xfrm>
        <a:graphic>
          <a:graphicData uri="http://schemas.openxmlformats.org/drawingml/2006/chart">
            <c:chart xmlns:c="http://schemas.openxmlformats.org/drawingml/2006/chart" xmlns:r="http://schemas.openxmlformats.org/officeDocument/2006/relationships" r:id="rId2"/>
          </a:graphicData>
        </a:graphic>
      </p:graphicFrame>
      <p:pic>
        <p:nvPicPr>
          <p:cNvPr id="13" name="Image 8">
            <a:extLst>
              <a:ext uri="{FF2B5EF4-FFF2-40B4-BE49-F238E27FC236}">
                <a16:creationId xmlns:a16="http://schemas.microsoft.com/office/drawing/2014/main" id="{4B8582ED-445E-4BA4-05E0-CD9E62A6B358}"/>
              </a:ext>
            </a:extLst>
          </p:cNvPr>
          <p:cNvPicPr>
            <a:picLocks noChangeAspect="1"/>
          </p:cNvPicPr>
          <p:nvPr/>
        </p:nvPicPr>
        <p:blipFill>
          <a:blip r:embed="rId3"/>
          <a:stretch>
            <a:fillRect/>
          </a:stretch>
        </p:blipFill>
        <p:spPr>
          <a:xfrm>
            <a:off x="8531943" y="4665688"/>
            <a:ext cx="541792" cy="411361"/>
          </a:xfrm>
          <a:prstGeom prst="rect">
            <a:avLst/>
          </a:prstGeom>
        </p:spPr>
      </p:pic>
      <p:sp>
        <p:nvSpPr>
          <p:cNvPr id="3" name="Rectangle 2">
            <a:extLst>
              <a:ext uri="{FF2B5EF4-FFF2-40B4-BE49-F238E27FC236}">
                <a16:creationId xmlns:a16="http://schemas.microsoft.com/office/drawing/2014/main" id="{8A69DDC0-0AF7-7636-EB3F-7F2BAAF62465}"/>
              </a:ext>
            </a:extLst>
          </p:cNvPr>
          <p:cNvSpPr/>
          <p:nvPr/>
        </p:nvSpPr>
        <p:spPr>
          <a:xfrm>
            <a:off x="108467" y="1579823"/>
            <a:ext cx="1983854" cy="1983854"/>
          </a:xfrm>
          <a:prstGeom prst="rect">
            <a:avLst/>
          </a:prstGeom>
          <a:solidFill>
            <a:srgbClr val="F2F2F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2400" b="1" dirty="0">
                <a:solidFill>
                  <a:srgbClr val="13334D"/>
                </a:solidFill>
                <a:latin typeface="Calibri" panose="020F0502020204030204"/>
              </a:rPr>
              <a:t>4.5% average annual growth since 2018</a:t>
            </a:r>
          </a:p>
        </p:txBody>
      </p:sp>
      <p:sp>
        <p:nvSpPr>
          <p:cNvPr id="23" name="TextBox 22">
            <a:extLst>
              <a:ext uri="{FF2B5EF4-FFF2-40B4-BE49-F238E27FC236}">
                <a16:creationId xmlns:a16="http://schemas.microsoft.com/office/drawing/2014/main" id="{F304C1EC-38CA-9F80-9662-F7FCB5B72825}"/>
              </a:ext>
            </a:extLst>
          </p:cNvPr>
          <p:cNvSpPr txBox="1"/>
          <p:nvPr/>
        </p:nvSpPr>
        <p:spPr>
          <a:xfrm>
            <a:off x="2310493" y="57515"/>
            <a:ext cx="4523015" cy="415498"/>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a:noFill/>
                </a:ln>
                <a:solidFill>
                  <a:srgbClr val="13334D"/>
                </a:solidFill>
                <a:effectLst/>
                <a:uLnTx/>
                <a:uFillTx/>
                <a:latin typeface="Calibri" panose="020F0502020204030204"/>
              </a:defRPr>
            </a:lvl1pPr>
          </a:lstStyle>
          <a:p>
            <a:pPr defTabSz="685800"/>
            <a:r>
              <a:rPr lang="en-GB" sz="2100" dirty="0">
                <a:ea typeface="+mn-ea"/>
              </a:rPr>
              <a:t>GROWTH, OVERALL</a:t>
            </a:r>
          </a:p>
        </p:txBody>
      </p:sp>
      <p:sp>
        <p:nvSpPr>
          <p:cNvPr id="7" name="TextBox 6">
            <a:extLst>
              <a:ext uri="{FF2B5EF4-FFF2-40B4-BE49-F238E27FC236}">
                <a16:creationId xmlns:a16="http://schemas.microsoft.com/office/drawing/2014/main" id="{7196E59A-4DD4-C26E-FA19-638792EE505F}"/>
              </a:ext>
            </a:extLst>
          </p:cNvPr>
          <p:cNvSpPr txBox="1"/>
          <p:nvPr/>
        </p:nvSpPr>
        <p:spPr>
          <a:xfrm>
            <a:off x="6926379" y="3387396"/>
            <a:ext cx="1162172" cy="300082"/>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panose="020F0502020204030204"/>
                <a:ea typeface="+mn-ea"/>
              </a:rPr>
              <a:t>+2% per year</a:t>
            </a:r>
          </a:p>
        </p:txBody>
      </p:sp>
      <p:sp>
        <p:nvSpPr>
          <p:cNvPr id="8" name="TextBox 7">
            <a:extLst>
              <a:ext uri="{FF2B5EF4-FFF2-40B4-BE49-F238E27FC236}">
                <a16:creationId xmlns:a16="http://schemas.microsoft.com/office/drawing/2014/main" id="{44F8F0D7-8C66-5DFD-08A2-6E6C932D44A4}"/>
              </a:ext>
            </a:extLst>
          </p:cNvPr>
          <p:cNvSpPr txBox="1"/>
          <p:nvPr/>
        </p:nvSpPr>
        <p:spPr>
          <a:xfrm>
            <a:off x="6926380" y="2661022"/>
            <a:ext cx="1162172" cy="300082"/>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panose="020F0502020204030204"/>
                <a:ea typeface="+mn-ea"/>
              </a:rPr>
              <a:t>+7% per year</a:t>
            </a:r>
          </a:p>
        </p:txBody>
      </p:sp>
      <p:sp>
        <p:nvSpPr>
          <p:cNvPr id="9" name="TextBox 8">
            <a:extLst>
              <a:ext uri="{FF2B5EF4-FFF2-40B4-BE49-F238E27FC236}">
                <a16:creationId xmlns:a16="http://schemas.microsoft.com/office/drawing/2014/main" id="{CEDF7665-564A-2737-B058-434718CBE479}"/>
              </a:ext>
            </a:extLst>
          </p:cNvPr>
          <p:cNvSpPr txBox="1"/>
          <p:nvPr/>
        </p:nvSpPr>
        <p:spPr>
          <a:xfrm>
            <a:off x="6926380" y="1907585"/>
            <a:ext cx="1162172" cy="300082"/>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panose="020F0502020204030204"/>
                <a:ea typeface="+mn-ea"/>
              </a:rPr>
              <a:t>4% per year</a:t>
            </a:r>
          </a:p>
        </p:txBody>
      </p:sp>
      <p:cxnSp>
        <p:nvCxnSpPr>
          <p:cNvPr id="16" name="Straight Connector 15">
            <a:extLst>
              <a:ext uri="{FF2B5EF4-FFF2-40B4-BE49-F238E27FC236}">
                <a16:creationId xmlns:a16="http://schemas.microsoft.com/office/drawing/2014/main" id="{1B13E947-B686-76DA-2A4D-745B476E9977}"/>
              </a:ext>
            </a:extLst>
          </p:cNvPr>
          <p:cNvCxnSpPr>
            <a:cxnSpLocks/>
          </p:cNvCxnSpPr>
          <p:nvPr/>
        </p:nvCxnSpPr>
        <p:spPr>
          <a:xfrm>
            <a:off x="6736978" y="2814638"/>
            <a:ext cx="135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E7866B-7EBB-0C2F-17FA-234BC6C09FB7}"/>
              </a:ext>
            </a:extLst>
          </p:cNvPr>
          <p:cNvCxnSpPr>
            <a:cxnSpLocks/>
          </p:cNvCxnSpPr>
          <p:nvPr/>
        </p:nvCxnSpPr>
        <p:spPr>
          <a:xfrm>
            <a:off x="6744213" y="2046085"/>
            <a:ext cx="135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15A86E7-972F-E7D3-C2ED-A110498D42D9}"/>
              </a:ext>
            </a:extLst>
          </p:cNvPr>
          <p:cNvCxnSpPr>
            <a:cxnSpLocks/>
          </p:cNvCxnSpPr>
          <p:nvPr/>
        </p:nvCxnSpPr>
        <p:spPr>
          <a:xfrm>
            <a:off x="6754906" y="3514725"/>
            <a:ext cx="135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6298B29-DB7B-3A36-BC52-797C138FD93A}"/>
              </a:ext>
            </a:extLst>
          </p:cNvPr>
          <p:cNvSpPr txBox="1"/>
          <p:nvPr/>
        </p:nvSpPr>
        <p:spPr>
          <a:xfrm>
            <a:off x="336159" y="3875329"/>
            <a:ext cx="1381533" cy="715581"/>
          </a:xfrm>
          <a:prstGeom prst="rect">
            <a:avLst/>
          </a:prstGeom>
          <a:noFill/>
        </p:spPr>
        <p:txBody>
          <a:bodyPr wrap="square" rtlCol="0">
            <a:spAutoFit/>
          </a:bodyPr>
          <a:lstStyle/>
          <a:p>
            <a:pPr defTabSz="685800" fontAlgn="auto">
              <a:spcBef>
                <a:spcPts val="0"/>
              </a:spcBef>
              <a:spcAft>
                <a:spcPts val="0"/>
              </a:spcAft>
            </a:pPr>
            <a:r>
              <a:rPr lang="en-GB" sz="1350" i="1" dirty="0">
                <a:solidFill>
                  <a:srgbClr val="002060"/>
                </a:solidFill>
                <a:latin typeface="Calibri" panose="020F0502020204030204"/>
                <a:ea typeface="+mn-ea"/>
              </a:rPr>
              <a:t>Below inflation in 2022 and 2023</a:t>
            </a:r>
          </a:p>
        </p:txBody>
      </p:sp>
      <p:sp>
        <p:nvSpPr>
          <p:cNvPr id="6" name="Arc 5">
            <a:extLst>
              <a:ext uri="{FF2B5EF4-FFF2-40B4-BE49-F238E27FC236}">
                <a16:creationId xmlns:a16="http://schemas.microsoft.com/office/drawing/2014/main" id="{AD06262F-291E-2187-2B80-0B7AB849908B}"/>
              </a:ext>
            </a:extLst>
          </p:cNvPr>
          <p:cNvSpPr/>
          <p:nvPr/>
        </p:nvSpPr>
        <p:spPr>
          <a:xfrm rot="5400000">
            <a:off x="309941" y="3094866"/>
            <a:ext cx="1290924" cy="303469"/>
          </a:xfrm>
          <a:prstGeom prst="arc">
            <a:avLst/>
          </a:prstGeom>
          <a:ln w="28575">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GB" sz="1350">
              <a:solidFill>
                <a:prstClr val="black"/>
              </a:solidFill>
              <a:latin typeface="Calibri" panose="020F0502020204030204"/>
            </a:endParaRPr>
          </a:p>
        </p:txBody>
      </p:sp>
      <p:sp>
        <p:nvSpPr>
          <p:cNvPr id="11" name="TextBox 10">
            <a:extLst>
              <a:ext uri="{FF2B5EF4-FFF2-40B4-BE49-F238E27FC236}">
                <a16:creationId xmlns:a16="http://schemas.microsoft.com/office/drawing/2014/main" id="{2008DBBB-8617-B44F-A3AF-403ED6EF188E}"/>
              </a:ext>
            </a:extLst>
          </p:cNvPr>
          <p:cNvSpPr txBox="1"/>
          <p:nvPr/>
        </p:nvSpPr>
        <p:spPr>
          <a:xfrm>
            <a:off x="7051679" y="836552"/>
            <a:ext cx="1945364" cy="253916"/>
          </a:xfrm>
          <a:prstGeom prst="rect">
            <a:avLst/>
          </a:prstGeom>
          <a:noFill/>
        </p:spPr>
        <p:txBody>
          <a:bodyPr wrap="square" rtlCol="0">
            <a:spAutoFit/>
          </a:bodyPr>
          <a:lstStyle/>
          <a:p>
            <a:pPr defTabSz="685800" fontAlgn="auto">
              <a:spcBef>
                <a:spcPts val="0"/>
              </a:spcBef>
              <a:spcAft>
                <a:spcPts val="0"/>
              </a:spcAft>
            </a:pPr>
            <a:r>
              <a:rPr lang="en-GB" sz="1050" i="1" dirty="0">
                <a:solidFill>
                  <a:srgbClr val="C00000"/>
                </a:solidFill>
                <a:latin typeface="Calibri" panose="020F0502020204030204"/>
                <a:ea typeface="+mn-ea"/>
              </a:rPr>
              <a:t>Includes tv, </a:t>
            </a:r>
            <a:r>
              <a:rPr lang="en-GB" sz="1050" i="1" dirty="0" err="1">
                <a:solidFill>
                  <a:srgbClr val="C00000"/>
                </a:solidFill>
                <a:latin typeface="Calibri" panose="020F0502020204030204"/>
                <a:ea typeface="+mn-ea"/>
              </a:rPr>
              <a:t>avod</a:t>
            </a:r>
            <a:r>
              <a:rPr lang="en-GB" sz="1050" i="1" dirty="0">
                <a:solidFill>
                  <a:srgbClr val="C00000"/>
                </a:solidFill>
                <a:latin typeface="Calibri" panose="020F0502020204030204"/>
                <a:ea typeface="+mn-ea"/>
              </a:rPr>
              <a:t>, </a:t>
            </a:r>
            <a:r>
              <a:rPr lang="en-GB" sz="1050" i="1" dirty="0" err="1">
                <a:solidFill>
                  <a:srgbClr val="C00000"/>
                </a:solidFill>
                <a:latin typeface="Calibri" panose="020F0502020204030204"/>
                <a:ea typeface="+mn-ea"/>
              </a:rPr>
              <a:t>vsps</a:t>
            </a:r>
            <a:endParaRPr lang="en-GB" sz="1050" i="1" dirty="0">
              <a:solidFill>
                <a:srgbClr val="C00000"/>
              </a:solidFill>
              <a:latin typeface="Calibri" panose="020F0502020204030204"/>
              <a:ea typeface="+mn-ea"/>
            </a:endParaRPr>
          </a:p>
        </p:txBody>
      </p:sp>
      <p:sp>
        <p:nvSpPr>
          <p:cNvPr id="12" name="Arc 11">
            <a:extLst>
              <a:ext uri="{FF2B5EF4-FFF2-40B4-BE49-F238E27FC236}">
                <a16:creationId xmlns:a16="http://schemas.microsoft.com/office/drawing/2014/main" id="{30313853-EDE1-4442-EA95-6B46D042F2DA}"/>
              </a:ext>
            </a:extLst>
          </p:cNvPr>
          <p:cNvSpPr/>
          <p:nvPr/>
        </p:nvSpPr>
        <p:spPr>
          <a:xfrm rot="18464080">
            <a:off x="5981621" y="1358533"/>
            <a:ext cx="1290924" cy="303469"/>
          </a:xfrm>
          <a:prstGeom prst="arc">
            <a:avLst>
              <a:gd name="adj1" fmla="val 11949138"/>
              <a:gd name="adj2" fmla="val 0"/>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GB" sz="1350">
              <a:solidFill>
                <a:prstClr val="black"/>
              </a:solidFill>
              <a:latin typeface="Calibri" panose="020F0502020204030204"/>
            </a:endParaRPr>
          </a:p>
        </p:txBody>
      </p:sp>
      <p:sp>
        <p:nvSpPr>
          <p:cNvPr id="14" name="TextBox 13">
            <a:extLst>
              <a:ext uri="{FF2B5EF4-FFF2-40B4-BE49-F238E27FC236}">
                <a16:creationId xmlns:a16="http://schemas.microsoft.com/office/drawing/2014/main" id="{A83CAFE5-2178-7F23-EC73-F3312B7F7C7E}"/>
              </a:ext>
            </a:extLst>
          </p:cNvPr>
          <p:cNvSpPr txBox="1"/>
          <p:nvPr/>
        </p:nvSpPr>
        <p:spPr>
          <a:xfrm>
            <a:off x="7616924" y="4049717"/>
            <a:ext cx="1527076" cy="253916"/>
          </a:xfrm>
          <a:prstGeom prst="rect">
            <a:avLst/>
          </a:prstGeom>
          <a:noFill/>
        </p:spPr>
        <p:txBody>
          <a:bodyPr wrap="square" rtlCol="0">
            <a:spAutoFit/>
          </a:bodyPr>
          <a:lstStyle/>
          <a:p>
            <a:pPr defTabSz="685800" fontAlgn="auto">
              <a:spcBef>
                <a:spcPts val="0"/>
              </a:spcBef>
              <a:spcAft>
                <a:spcPts val="0"/>
              </a:spcAft>
            </a:pPr>
            <a:r>
              <a:rPr lang="en-GB" sz="1050" i="1" dirty="0">
                <a:solidFill>
                  <a:srgbClr val="70AD47">
                    <a:lumMod val="75000"/>
                  </a:srgbClr>
                </a:solidFill>
                <a:latin typeface="Calibri" panose="020F0502020204030204"/>
                <a:ea typeface="+mn-ea"/>
              </a:rPr>
              <a:t>Includes tv, </a:t>
            </a:r>
            <a:r>
              <a:rPr lang="en-GB" sz="1050" i="1" dirty="0" err="1">
                <a:solidFill>
                  <a:srgbClr val="70AD47">
                    <a:lumMod val="75000"/>
                  </a:srgbClr>
                </a:solidFill>
                <a:latin typeface="Calibri" panose="020F0502020204030204"/>
                <a:ea typeface="+mn-ea"/>
              </a:rPr>
              <a:t>svod</a:t>
            </a:r>
            <a:endParaRPr lang="en-GB" sz="1050" i="1" dirty="0">
              <a:solidFill>
                <a:srgbClr val="70AD47">
                  <a:lumMod val="75000"/>
                </a:srgbClr>
              </a:solidFill>
              <a:latin typeface="Calibri" panose="020F0502020204030204"/>
              <a:ea typeface="+mn-ea"/>
            </a:endParaRPr>
          </a:p>
        </p:txBody>
      </p:sp>
      <p:sp>
        <p:nvSpPr>
          <p:cNvPr id="15" name="Arc 14">
            <a:extLst>
              <a:ext uri="{FF2B5EF4-FFF2-40B4-BE49-F238E27FC236}">
                <a16:creationId xmlns:a16="http://schemas.microsoft.com/office/drawing/2014/main" id="{D2BAF4E2-EC5D-53F2-844E-DC0A6F466514}"/>
              </a:ext>
            </a:extLst>
          </p:cNvPr>
          <p:cNvSpPr/>
          <p:nvPr/>
        </p:nvSpPr>
        <p:spPr>
          <a:xfrm rot="1957097">
            <a:off x="6399668" y="3098423"/>
            <a:ext cx="1919627" cy="1350659"/>
          </a:xfrm>
          <a:prstGeom prst="arc">
            <a:avLst>
              <a:gd name="adj1" fmla="val 11949138"/>
              <a:gd name="adj2" fmla="val 20507589"/>
            </a:avLst>
          </a:prstGeom>
          <a:ln w="285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GB" sz="1350">
              <a:solidFill>
                <a:prstClr val="black"/>
              </a:solidFill>
              <a:latin typeface="Calibri" panose="020F0502020204030204"/>
            </a:endParaRPr>
          </a:p>
        </p:txBody>
      </p:sp>
      <p:sp>
        <p:nvSpPr>
          <p:cNvPr id="19" name="TextBox 18">
            <a:extLst>
              <a:ext uri="{FF2B5EF4-FFF2-40B4-BE49-F238E27FC236}">
                <a16:creationId xmlns:a16="http://schemas.microsoft.com/office/drawing/2014/main" id="{FA23F8F6-3FF2-6323-CD00-B27664426303}"/>
              </a:ext>
            </a:extLst>
          </p:cNvPr>
          <p:cNvSpPr txBox="1"/>
          <p:nvPr/>
        </p:nvSpPr>
        <p:spPr>
          <a:xfrm>
            <a:off x="884495" y="4665688"/>
            <a:ext cx="7375010" cy="276999"/>
          </a:xfrm>
          <a:prstGeom prst="rect">
            <a:avLst/>
          </a:prstGeom>
          <a:solidFill>
            <a:schemeClr val="bg1"/>
          </a:solidFill>
          <a:ln w="31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72" tIns="15172" rIns="15172" bIns="15172" numCol="1" spcCol="40456" rtlCol="0" anchor="ctr">
            <a:noAutofit/>
          </a:bodyPr>
          <a:lstStyle>
            <a:defPPr>
              <a:defRPr lang="en-US"/>
            </a:defPPr>
            <a:lvl1pPr algn="ctr" defTabSz="328721" fontAlgn="auto" hangingPunct="0">
              <a:spcBef>
                <a:spcPts val="0"/>
              </a:spcBef>
              <a:spcAft>
                <a:spcPts val="0"/>
              </a:spcAft>
              <a:defRPr sz="1300">
                <a:solidFill>
                  <a:srgbClr val="FFFFFF"/>
                </a:solidFill>
              </a:defRPr>
            </a:lvl1pPr>
          </a:lstStyle>
          <a:p>
            <a:pPr defTabSz="246541">
              <a:defRPr/>
            </a:pPr>
            <a:r>
              <a:rPr lang="en-GB" sz="975" dirty="0">
                <a:solidFill>
                  <a:srgbClr val="002060"/>
                </a:solidFill>
                <a:latin typeface="Calibri" panose="020F0502020204030204"/>
                <a:ea typeface="+mn-ea"/>
              </a:rPr>
              <a:t>AUDIOVISUAL SECTOR REVENUES IN THE EU -  BN EUR - DATAXIS, WARC, EBU/MIS, ANNUAL REPORTS, ORBIS</a:t>
            </a:r>
          </a:p>
        </p:txBody>
      </p:sp>
    </p:spTree>
    <p:extLst>
      <p:ext uri="{BB962C8B-B14F-4D97-AF65-F5344CB8AC3E}">
        <p14:creationId xmlns:p14="http://schemas.microsoft.com/office/powerpoint/2010/main" val="211378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8">
            <a:extLst>
              <a:ext uri="{FF2B5EF4-FFF2-40B4-BE49-F238E27FC236}">
                <a16:creationId xmlns:a16="http://schemas.microsoft.com/office/drawing/2014/main" id="{4B8582ED-445E-4BA4-05E0-CD9E62A6B358}"/>
              </a:ext>
            </a:extLst>
          </p:cNvPr>
          <p:cNvPicPr>
            <a:picLocks noChangeAspect="1"/>
          </p:cNvPicPr>
          <p:nvPr/>
        </p:nvPicPr>
        <p:blipFill>
          <a:blip r:embed="rId2"/>
          <a:stretch>
            <a:fillRect/>
          </a:stretch>
        </p:blipFill>
        <p:spPr>
          <a:xfrm>
            <a:off x="8531943" y="4665688"/>
            <a:ext cx="541792" cy="411361"/>
          </a:xfrm>
          <a:prstGeom prst="rect">
            <a:avLst/>
          </a:prstGeom>
        </p:spPr>
      </p:pic>
      <p:sp>
        <p:nvSpPr>
          <p:cNvPr id="8" name="TextBox 7">
            <a:extLst>
              <a:ext uri="{FF2B5EF4-FFF2-40B4-BE49-F238E27FC236}">
                <a16:creationId xmlns:a16="http://schemas.microsoft.com/office/drawing/2014/main" id="{44BA9C95-8EDA-B729-E4DC-E574B0D887AC}"/>
              </a:ext>
            </a:extLst>
          </p:cNvPr>
          <p:cNvSpPr txBox="1"/>
          <p:nvPr/>
        </p:nvSpPr>
        <p:spPr>
          <a:xfrm>
            <a:off x="6893521" y="2422279"/>
            <a:ext cx="1162172" cy="507831"/>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panose="020F0502020204030204"/>
                <a:ea typeface="+mn-ea"/>
              </a:rPr>
              <a:t>+27% per year</a:t>
            </a:r>
          </a:p>
        </p:txBody>
      </p:sp>
      <p:sp>
        <p:nvSpPr>
          <p:cNvPr id="9" name="TextBox 8">
            <a:extLst>
              <a:ext uri="{FF2B5EF4-FFF2-40B4-BE49-F238E27FC236}">
                <a16:creationId xmlns:a16="http://schemas.microsoft.com/office/drawing/2014/main" id="{3EAE012B-0EA8-867A-A907-5604B81C052A}"/>
              </a:ext>
            </a:extLst>
          </p:cNvPr>
          <p:cNvSpPr txBox="1"/>
          <p:nvPr/>
        </p:nvSpPr>
        <p:spPr>
          <a:xfrm>
            <a:off x="6893521" y="2830894"/>
            <a:ext cx="1162172" cy="300082"/>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panose="020F0502020204030204"/>
                <a:ea typeface="+mn-ea"/>
              </a:rPr>
              <a:t>+1% per year</a:t>
            </a:r>
          </a:p>
        </p:txBody>
      </p:sp>
      <p:graphicFrame>
        <p:nvGraphicFramePr>
          <p:cNvPr id="14" name="Chart 13">
            <a:extLst>
              <a:ext uri="{FF2B5EF4-FFF2-40B4-BE49-F238E27FC236}">
                <a16:creationId xmlns:a16="http://schemas.microsoft.com/office/drawing/2014/main" id="{B1AF1E22-FF38-A62A-B910-A983F06003B1}"/>
              </a:ext>
            </a:extLst>
          </p:cNvPr>
          <p:cNvGraphicFramePr>
            <a:graphicFrameLocks/>
          </p:cNvGraphicFramePr>
          <p:nvPr/>
        </p:nvGraphicFramePr>
        <p:xfrm>
          <a:off x="2197056" y="1146784"/>
          <a:ext cx="4749888" cy="2849932"/>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D55BFBD4-81C3-A8A9-48A8-6F001F83E21E}"/>
              </a:ext>
            </a:extLst>
          </p:cNvPr>
          <p:cNvCxnSpPr>
            <a:cxnSpLocks/>
          </p:cNvCxnSpPr>
          <p:nvPr/>
        </p:nvCxnSpPr>
        <p:spPr>
          <a:xfrm>
            <a:off x="6728337" y="2571750"/>
            <a:ext cx="135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38A73-6EDC-51A3-1897-D19842101AB3}"/>
              </a:ext>
            </a:extLst>
          </p:cNvPr>
          <p:cNvCxnSpPr>
            <a:cxnSpLocks/>
          </p:cNvCxnSpPr>
          <p:nvPr/>
        </p:nvCxnSpPr>
        <p:spPr>
          <a:xfrm>
            <a:off x="6760553" y="2974488"/>
            <a:ext cx="135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EB0609A-494C-85FD-C580-9474556BDC3B}"/>
              </a:ext>
            </a:extLst>
          </p:cNvPr>
          <p:cNvSpPr txBox="1"/>
          <p:nvPr/>
        </p:nvSpPr>
        <p:spPr>
          <a:xfrm>
            <a:off x="7260138" y="1204127"/>
            <a:ext cx="1775395" cy="253916"/>
          </a:xfrm>
          <a:prstGeom prst="rect">
            <a:avLst/>
          </a:prstGeom>
          <a:noFill/>
        </p:spPr>
        <p:txBody>
          <a:bodyPr wrap="square" rtlCol="0">
            <a:spAutoFit/>
          </a:bodyPr>
          <a:lstStyle/>
          <a:p>
            <a:pPr defTabSz="685800" fontAlgn="auto">
              <a:spcBef>
                <a:spcPts val="0"/>
              </a:spcBef>
              <a:spcAft>
                <a:spcPts val="0"/>
              </a:spcAft>
            </a:pPr>
            <a:r>
              <a:rPr lang="en-GB" sz="1050" i="1" dirty="0">
                <a:solidFill>
                  <a:srgbClr val="C00000"/>
                </a:solidFill>
                <a:latin typeface="Calibri" panose="020F0502020204030204"/>
                <a:ea typeface="+mn-ea"/>
              </a:rPr>
              <a:t>Main driver: </a:t>
            </a:r>
            <a:r>
              <a:rPr lang="en-GB" sz="1050" i="1" dirty="0" err="1">
                <a:solidFill>
                  <a:srgbClr val="C00000"/>
                </a:solidFill>
                <a:latin typeface="Calibri" panose="020F0502020204030204"/>
                <a:ea typeface="+mn-ea"/>
              </a:rPr>
              <a:t>svod</a:t>
            </a:r>
            <a:endParaRPr lang="en-GB" sz="1050" i="1" dirty="0">
              <a:solidFill>
                <a:srgbClr val="C00000"/>
              </a:solidFill>
              <a:latin typeface="Calibri" panose="020F0502020204030204"/>
              <a:ea typeface="+mn-ea"/>
            </a:endParaRPr>
          </a:p>
        </p:txBody>
      </p:sp>
      <p:sp>
        <p:nvSpPr>
          <p:cNvPr id="4" name="Arc 3">
            <a:extLst>
              <a:ext uri="{FF2B5EF4-FFF2-40B4-BE49-F238E27FC236}">
                <a16:creationId xmlns:a16="http://schemas.microsoft.com/office/drawing/2014/main" id="{49DB33C1-07E0-58F1-ED53-705497D8D62D}"/>
              </a:ext>
            </a:extLst>
          </p:cNvPr>
          <p:cNvSpPr/>
          <p:nvPr/>
        </p:nvSpPr>
        <p:spPr>
          <a:xfrm rot="16200000">
            <a:off x="6592923" y="1902081"/>
            <a:ext cx="1290924" cy="303469"/>
          </a:xfrm>
          <a:prstGeom prst="arc">
            <a:avLst>
              <a:gd name="adj1" fmla="val 11949138"/>
              <a:gd name="adj2" fmla="val 0"/>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GB" sz="1350">
              <a:solidFill>
                <a:prstClr val="black"/>
              </a:solidFill>
              <a:latin typeface="Calibri" panose="020F0502020204030204"/>
            </a:endParaRPr>
          </a:p>
        </p:txBody>
      </p:sp>
      <p:sp>
        <p:nvSpPr>
          <p:cNvPr id="6" name="TextBox 5">
            <a:extLst>
              <a:ext uri="{FF2B5EF4-FFF2-40B4-BE49-F238E27FC236}">
                <a16:creationId xmlns:a16="http://schemas.microsoft.com/office/drawing/2014/main" id="{7C9FD863-EB74-3154-6CF0-0E8F96C04549}"/>
              </a:ext>
            </a:extLst>
          </p:cNvPr>
          <p:cNvSpPr txBox="1"/>
          <p:nvPr/>
        </p:nvSpPr>
        <p:spPr>
          <a:xfrm>
            <a:off x="382406" y="57515"/>
            <a:ext cx="8379189" cy="415498"/>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a:noFill/>
                </a:ln>
                <a:solidFill>
                  <a:srgbClr val="13334D"/>
                </a:solidFill>
                <a:effectLst/>
                <a:uLnTx/>
                <a:uFillTx/>
                <a:latin typeface="Calibri" panose="020F0502020204030204"/>
              </a:defRPr>
            </a:lvl1pPr>
          </a:lstStyle>
          <a:p>
            <a:pPr defTabSz="685800"/>
            <a:r>
              <a:rPr lang="en-GB" sz="2100" dirty="0">
                <a:ea typeface="+mn-ea"/>
              </a:rPr>
              <a:t>SUBSCRIPTION REVENUES: NO DRASTIC CORD-CUTTING IN EUROPE</a:t>
            </a:r>
          </a:p>
        </p:txBody>
      </p:sp>
      <p:sp>
        <p:nvSpPr>
          <p:cNvPr id="5" name="Rectangle 4">
            <a:extLst>
              <a:ext uri="{FF2B5EF4-FFF2-40B4-BE49-F238E27FC236}">
                <a16:creationId xmlns:a16="http://schemas.microsoft.com/office/drawing/2014/main" id="{6A562CCF-8305-893B-5EB9-D638FD31952D}"/>
              </a:ext>
            </a:extLst>
          </p:cNvPr>
          <p:cNvSpPr/>
          <p:nvPr/>
        </p:nvSpPr>
        <p:spPr>
          <a:xfrm>
            <a:off x="108467" y="1579823"/>
            <a:ext cx="1983854" cy="1983854"/>
          </a:xfrm>
          <a:prstGeom prst="rect">
            <a:avLst/>
          </a:prstGeom>
          <a:solidFill>
            <a:srgbClr val="F2F2F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2400" b="1" dirty="0">
                <a:solidFill>
                  <a:srgbClr val="13334D"/>
                </a:solidFill>
                <a:latin typeface="Calibri" panose="020F0502020204030204"/>
              </a:rPr>
              <a:t>Subscriptions:</a:t>
            </a:r>
          </a:p>
          <a:p>
            <a:pPr algn="ctr" defTabSz="685800" fontAlgn="auto">
              <a:spcBef>
                <a:spcPts val="0"/>
              </a:spcBef>
              <a:spcAft>
                <a:spcPts val="0"/>
              </a:spcAft>
              <a:defRPr/>
            </a:pPr>
            <a:r>
              <a:rPr lang="en-GB" sz="2400" b="1" dirty="0">
                <a:solidFill>
                  <a:srgbClr val="13334D"/>
                </a:solidFill>
                <a:latin typeface="Calibri" panose="020F0502020204030204"/>
              </a:rPr>
              <a:t>7% average annual growth since 2018</a:t>
            </a:r>
          </a:p>
        </p:txBody>
      </p:sp>
      <p:sp>
        <p:nvSpPr>
          <p:cNvPr id="12" name="TextBox 11">
            <a:extLst>
              <a:ext uri="{FF2B5EF4-FFF2-40B4-BE49-F238E27FC236}">
                <a16:creationId xmlns:a16="http://schemas.microsoft.com/office/drawing/2014/main" id="{67E4DE7A-C511-2418-C0F3-ED47AC25A4B9}"/>
              </a:ext>
            </a:extLst>
          </p:cNvPr>
          <p:cNvSpPr txBox="1"/>
          <p:nvPr/>
        </p:nvSpPr>
        <p:spPr>
          <a:xfrm>
            <a:off x="884495" y="4665688"/>
            <a:ext cx="7375010" cy="276999"/>
          </a:xfrm>
          <a:prstGeom prst="rect">
            <a:avLst/>
          </a:prstGeom>
          <a:solidFill>
            <a:schemeClr val="bg1"/>
          </a:solidFill>
          <a:ln w="31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72" tIns="15172" rIns="15172" bIns="15172" numCol="1" spcCol="40456" rtlCol="0" anchor="ctr">
            <a:noAutofit/>
          </a:bodyPr>
          <a:lstStyle>
            <a:defPPr>
              <a:defRPr lang="en-US"/>
            </a:defPPr>
            <a:lvl1pPr algn="ctr" defTabSz="328721" fontAlgn="auto" hangingPunct="0">
              <a:spcBef>
                <a:spcPts val="0"/>
              </a:spcBef>
              <a:spcAft>
                <a:spcPts val="0"/>
              </a:spcAft>
              <a:defRPr sz="1300">
                <a:solidFill>
                  <a:srgbClr val="FFFFFF"/>
                </a:solidFill>
              </a:defRPr>
            </a:lvl1pPr>
          </a:lstStyle>
          <a:p>
            <a:pPr defTabSz="246541">
              <a:defRPr/>
            </a:pPr>
            <a:r>
              <a:rPr lang="en-GB" sz="975" dirty="0">
                <a:solidFill>
                  <a:srgbClr val="002060"/>
                </a:solidFill>
                <a:latin typeface="Calibri" panose="020F0502020204030204"/>
                <a:ea typeface="+mn-ea"/>
              </a:rPr>
              <a:t>AUDIOVISUAL SECTOR REVENUES IN THE EU -  BN EUR - DATAXIS, WARC, EBU/MIS, ANNUAL REPORTS, ORBIS</a:t>
            </a:r>
          </a:p>
        </p:txBody>
      </p:sp>
    </p:spTree>
    <p:extLst>
      <p:ext uri="{BB962C8B-B14F-4D97-AF65-F5344CB8AC3E}">
        <p14:creationId xmlns:p14="http://schemas.microsoft.com/office/powerpoint/2010/main" val="270537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B045B9C-31D6-7B03-6F3A-9C335EED7369}"/>
              </a:ext>
            </a:extLst>
          </p:cNvPr>
          <p:cNvGraphicFramePr>
            <a:graphicFrameLocks/>
          </p:cNvGraphicFramePr>
          <p:nvPr>
            <p:extLst>
              <p:ext uri="{D42A27DB-BD31-4B8C-83A1-F6EECF244321}">
                <p14:modId xmlns:p14="http://schemas.microsoft.com/office/powerpoint/2010/main" val="1221046786"/>
              </p:ext>
            </p:extLst>
          </p:nvPr>
        </p:nvGraphicFramePr>
        <p:xfrm>
          <a:off x="2183127" y="1274903"/>
          <a:ext cx="4777746" cy="2849341"/>
        </p:xfrm>
        <a:graphic>
          <a:graphicData uri="http://schemas.openxmlformats.org/drawingml/2006/chart">
            <c:chart xmlns:c="http://schemas.openxmlformats.org/drawingml/2006/chart" xmlns:r="http://schemas.openxmlformats.org/officeDocument/2006/relationships" r:id="rId2"/>
          </a:graphicData>
        </a:graphic>
      </p:graphicFrame>
      <p:pic>
        <p:nvPicPr>
          <p:cNvPr id="13" name="Image 8">
            <a:extLst>
              <a:ext uri="{FF2B5EF4-FFF2-40B4-BE49-F238E27FC236}">
                <a16:creationId xmlns:a16="http://schemas.microsoft.com/office/drawing/2014/main" id="{4B8582ED-445E-4BA4-05E0-CD9E62A6B358}"/>
              </a:ext>
            </a:extLst>
          </p:cNvPr>
          <p:cNvPicPr>
            <a:picLocks noChangeAspect="1"/>
          </p:cNvPicPr>
          <p:nvPr/>
        </p:nvPicPr>
        <p:blipFill>
          <a:blip r:embed="rId3"/>
          <a:stretch>
            <a:fillRect/>
          </a:stretch>
        </p:blipFill>
        <p:spPr>
          <a:xfrm>
            <a:off x="8531943" y="4665688"/>
            <a:ext cx="541792" cy="411361"/>
          </a:xfrm>
          <a:prstGeom prst="rect">
            <a:avLst/>
          </a:prstGeom>
        </p:spPr>
      </p:pic>
      <p:sp>
        <p:nvSpPr>
          <p:cNvPr id="23" name="TextBox 22">
            <a:extLst>
              <a:ext uri="{FF2B5EF4-FFF2-40B4-BE49-F238E27FC236}">
                <a16:creationId xmlns:a16="http://schemas.microsoft.com/office/drawing/2014/main" id="{F304C1EC-38CA-9F80-9662-F7FCB5B72825}"/>
              </a:ext>
            </a:extLst>
          </p:cNvPr>
          <p:cNvSpPr txBox="1"/>
          <p:nvPr/>
        </p:nvSpPr>
        <p:spPr>
          <a:xfrm>
            <a:off x="0" y="58639"/>
            <a:ext cx="9144000" cy="415498"/>
          </a:xfrm>
          <a:prstGeom prst="rect">
            <a:avLst/>
          </a:prstGeom>
          <a:noFill/>
        </p:spPr>
        <p:txBody>
          <a:bodyPr wrap="square" rtlCol="0">
            <a:spAutoFit/>
          </a:bodyPr>
          <a:lstStyle/>
          <a:p>
            <a:pPr algn="ctr" defTabSz="685800" fontAlgn="auto">
              <a:spcBef>
                <a:spcPts val="0"/>
              </a:spcBef>
              <a:spcAft>
                <a:spcPts val="0"/>
              </a:spcAft>
              <a:defRPr/>
            </a:pPr>
            <a:r>
              <a:rPr lang="en-GB" sz="2100" b="1" dirty="0">
                <a:solidFill>
                  <a:srgbClr val="13334D"/>
                </a:solidFill>
                <a:latin typeface="Calibri" panose="020F0502020204030204"/>
                <a:ea typeface="+mn-ea"/>
              </a:rPr>
              <a:t>ADVERTISING REVENUES: BVOD JUST COMPENSATES FOR LINEAR TV</a:t>
            </a:r>
          </a:p>
        </p:txBody>
      </p:sp>
      <p:sp>
        <p:nvSpPr>
          <p:cNvPr id="9" name="TextBox 8">
            <a:extLst>
              <a:ext uri="{FF2B5EF4-FFF2-40B4-BE49-F238E27FC236}">
                <a16:creationId xmlns:a16="http://schemas.microsoft.com/office/drawing/2014/main" id="{F7092F2A-181B-802E-518A-226956BA37F3}"/>
              </a:ext>
            </a:extLst>
          </p:cNvPr>
          <p:cNvSpPr txBox="1"/>
          <p:nvPr/>
        </p:nvSpPr>
        <p:spPr>
          <a:xfrm>
            <a:off x="6920929" y="1743031"/>
            <a:ext cx="1338576" cy="300082"/>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panose="020F0502020204030204"/>
                <a:ea typeface="+mn-ea"/>
              </a:rPr>
              <a:t>+29% per year</a:t>
            </a:r>
          </a:p>
        </p:txBody>
      </p:sp>
      <p:cxnSp>
        <p:nvCxnSpPr>
          <p:cNvPr id="14" name="Straight Connector 13">
            <a:extLst>
              <a:ext uri="{FF2B5EF4-FFF2-40B4-BE49-F238E27FC236}">
                <a16:creationId xmlns:a16="http://schemas.microsoft.com/office/drawing/2014/main" id="{14B32CF9-5038-5A11-4EDB-73F34F66D5F7}"/>
              </a:ext>
            </a:extLst>
          </p:cNvPr>
          <p:cNvCxnSpPr>
            <a:cxnSpLocks/>
          </p:cNvCxnSpPr>
          <p:nvPr/>
        </p:nvCxnSpPr>
        <p:spPr>
          <a:xfrm>
            <a:off x="6717399" y="1894607"/>
            <a:ext cx="135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CF640F-6EDC-2193-0237-2C4959314AF3}"/>
              </a:ext>
            </a:extLst>
          </p:cNvPr>
          <p:cNvCxnSpPr>
            <a:cxnSpLocks/>
          </p:cNvCxnSpPr>
          <p:nvPr/>
        </p:nvCxnSpPr>
        <p:spPr>
          <a:xfrm>
            <a:off x="6717400" y="2488782"/>
            <a:ext cx="135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00A9CA9-ECC0-D9E2-BAF1-4A987F22637E}"/>
              </a:ext>
            </a:extLst>
          </p:cNvPr>
          <p:cNvSpPr txBox="1"/>
          <p:nvPr/>
        </p:nvSpPr>
        <p:spPr>
          <a:xfrm>
            <a:off x="7270762" y="3416987"/>
            <a:ext cx="1611981" cy="253916"/>
          </a:xfrm>
          <a:prstGeom prst="rect">
            <a:avLst/>
          </a:prstGeom>
          <a:noFill/>
        </p:spPr>
        <p:txBody>
          <a:bodyPr wrap="square" rtlCol="0">
            <a:spAutoFit/>
          </a:bodyPr>
          <a:lstStyle/>
          <a:p>
            <a:pPr defTabSz="685800" fontAlgn="auto">
              <a:spcBef>
                <a:spcPts val="0"/>
              </a:spcBef>
              <a:spcAft>
                <a:spcPts val="0"/>
              </a:spcAft>
            </a:pPr>
            <a:r>
              <a:rPr lang="en-GB" sz="1050" i="1">
                <a:solidFill>
                  <a:srgbClr val="C00000"/>
                </a:solidFill>
                <a:latin typeface="Calibri" panose="020F0502020204030204"/>
                <a:ea typeface="+mn-ea"/>
              </a:rPr>
              <a:t>TV advertising is flat</a:t>
            </a:r>
            <a:endParaRPr lang="en-GB" sz="1050" i="1" dirty="0">
              <a:solidFill>
                <a:srgbClr val="C00000"/>
              </a:solidFill>
              <a:latin typeface="Calibri" panose="020F0502020204030204"/>
              <a:ea typeface="+mn-ea"/>
            </a:endParaRPr>
          </a:p>
        </p:txBody>
      </p:sp>
      <p:sp>
        <p:nvSpPr>
          <p:cNvPr id="4" name="Arc 3">
            <a:extLst>
              <a:ext uri="{FF2B5EF4-FFF2-40B4-BE49-F238E27FC236}">
                <a16:creationId xmlns:a16="http://schemas.microsoft.com/office/drawing/2014/main" id="{B5BD00AC-505A-0448-4604-E0DE298497F3}"/>
              </a:ext>
            </a:extLst>
          </p:cNvPr>
          <p:cNvSpPr/>
          <p:nvPr/>
        </p:nvSpPr>
        <p:spPr>
          <a:xfrm rot="4651044" flipV="1">
            <a:off x="6763207" y="2494658"/>
            <a:ext cx="1290924" cy="511646"/>
          </a:xfrm>
          <a:prstGeom prst="arc">
            <a:avLst>
              <a:gd name="adj1" fmla="val 11949138"/>
              <a:gd name="adj2" fmla="val 0"/>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GB" sz="1350">
              <a:solidFill>
                <a:prstClr val="black"/>
              </a:solidFill>
              <a:latin typeface="Calibri" panose="020F0502020204030204"/>
            </a:endParaRPr>
          </a:p>
        </p:txBody>
      </p:sp>
      <p:cxnSp>
        <p:nvCxnSpPr>
          <p:cNvPr id="15" name="Straight Connector 14">
            <a:extLst>
              <a:ext uri="{FF2B5EF4-FFF2-40B4-BE49-F238E27FC236}">
                <a16:creationId xmlns:a16="http://schemas.microsoft.com/office/drawing/2014/main" id="{1B2FDEFF-76F7-0159-1CA1-54D4339536BF}"/>
              </a:ext>
            </a:extLst>
          </p:cNvPr>
          <p:cNvCxnSpPr>
            <a:cxnSpLocks/>
          </p:cNvCxnSpPr>
          <p:nvPr/>
        </p:nvCxnSpPr>
        <p:spPr>
          <a:xfrm>
            <a:off x="6717399" y="2020030"/>
            <a:ext cx="135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DA3B21-8D41-AEBC-208B-EA5438233F20}"/>
              </a:ext>
            </a:extLst>
          </p:cNvPr>
          <p:cNvCxnSpPr>
            <a:cxnSpLocks/>
          </p:cNvCxnSpPr>
          <p:nvPr/>
        </p:nvCxnSpPr>
        <p:spPr>
          <a:xfrm>
            <a:off x="6853084" y="2020030"/>
            <a:ext cx="0" cy="468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C6AD391-F8E5-0647-E095-42C1DA9CE2BA}"/>
              </a:ext>
            </a:extLst>
          </p:cNvPr>
          <p:cNvSpPr txBox="1"/>
          <p:nvPr/>
        </p:nvSpPr>
        <p:spPr>
          <a:xfrm>
            <a:off x="6920929" y="2064982"/>
            <a:ext cx="1162172" cy="300082"/>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panose="020F0502020204030204"/>
                <a:ea typeface="+mn-ea"/>
              </a:rPr>
              <a:t>+0% per year</a:t>
            </a:r>
          </a:p>
        </p:txBody>
      </p:sp>
      <p:sp>
        <p:nvSpPr>
          <p:cNvPr id="21" name="Rectangle 20">
            <a:extLst>
              <a:ext uri="{FF2B5EF4-FFF2-40B4-BE49-F238E27FC236}">
                <a16:creationId xmlns:a16="http://schemas.microsoft.com/office/drawing/2014/main" id="{3E519F3A-5BED-A343-8236-0C9F4E0E139F}"/>
              </a:ext>
            </a:extLst>
          </p:cNvPr>
          <p:cNvSpPr/>
          <p:nvPr/>
        </p:nvSpPr>
        <p:spPr>
          <a:xfrm>
            <a:off x="108467" y="1579823"/>
            <a:ext cx="1983854" cy="1983854"/>
          </a:xfrm>
          <a:prstGeom prst="rect">
            <a:avLst/>
          </a:prstGeom>
          <a:solidFill>
            <a:srgbClr val="F2F2F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2400" b="1" dirty="0">
                <a:solidFill>
                  <a:srgbClr val="13334D"/>
                </a:solidFill>
                <a:latin typeface="Calibri" panose="020F0502020204030204"/>
              </a:rPr>
              <a:t>Advertising:</a:t>
            </a:r>
          </a:p>
          <a:p>
            <a:pPr algn="ctr" defTabSz="685800" fontAlgn="auto">
              <a:spcBef>
                <a:spcPts val="0"/>
              </a:spcBef>
              <a:spcAft>
                <a:spcPts val="0"/>
              </a:spcAft>
              <a:defRPr/>
            </a:pPr>
            <a:r>
              <a:rPr lang="en-GB" sz="2400" b="1" dirty="0">
                <a:solidFill>
                  <a:srgbClr val="13334D"/>
                </a:solidFill>
                <a:latin typeface="Calibri" panose="020F0502020204030204"/>
              </a:rPr>
              <a:t>4% average annual growth since 2018</a:t>
            </a:r>
          </a:p>
        </p:txBody>
      </p:sp>
      <p:sp>
        <p:nvSpPr>
          <p:cNvPr id="24" name="TextBox 23">
            <a:extLst>
              <a:ext uri="{FF2B5EF4-FFF2-40B4-BE49-F238E27FC236}">
                <a16:creationId xmlns:a16="http://schemas.microsoft.com/office/drawing/2014/main" id="{A6B95D0B-2460-B249-7ABD-3A192005477A}"/>
              </a:ext>
            </a:extLst>
          </p:cNvPr>
          <p:cNvSpPr txBox="1"/>
          <p:nvPr/>
        </p:nvSpPr>
        <p:spPr>
          <a:xfrm>
            <a:off x="884495" y="4665688"/>
            <a:ext cx="7375010" cy="276999"/>
          </a:xfrm>
          <a:prstGeom prst="rect">
            <a:avLst/>
          </a:prstGeom>
          <a:solidFill>
            <a:schemeClr val="bg1"/>
          </a:solidFill>
          <a:ln w="31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72" tIns="15172" rIns="15172" bIns="15172" numCol="1" spcCol="40456" rtlCol="0" anchor="ctr">
            <a:noAutofit/>
          </a:bodyPr>
          <a:lstStyle>
            <a:defPPr>
              <a:defRPr lang="en-US"/>
            </a:defPPr>
            <a:lvl1pPr algn="ctr" defTabSz="328721" fontAlgn="auto" hangingPunct="0">
              <a:spcBef>
                <a:spcPts val="0"/>
              </a:spcBef>
              <a:spcAft>
                <a:spcPts val="0"/>
              </a:spcAft>
              <a:defRPr sz="1300">
                <a:solidFill>
                  <a:srgbClr val="FFFFFF"/>
                </a:solidFill>
              </a:defRPr>
            </a:lvl1pPr>
          </a:lstStyle>
          <a:p>
            <a:pPr defTabSz="246541">
              <a:defRPr/>
            </a:pPr>
            <a:r>
              <a:rPr lang="en-GB" sz="975" dirty="0">
                <a:solidFill>
                  <a:srgbClr val="002060"/>
                </a:solidFill>
                <a:latin typeface="Calibri" panose="020F0502020204030204"/>
                <a:ea typeface="+mn-ea"/>
              </a:rPr>
              <a:t>AUDIOVISUAL SECTOR REVENUES IN THE EU -  BN EUR - DATAXIS, WARC, EBU/MIS, ANNUAL REPORTS, ORBIS</a:t>
            </a:r>
          </a:p>
        </p:txBody>
      </p:sp>
    </p:spTree>
    <p:extLst>
      <p:ext uri="{BB962C8B-B14F-4D97-AF65-F5344CB8AC3E}">
        <p14:creationId xmlns:p14="http://schemas.microsoft.com/office/powerpoint/2010/main" val="260006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5051BAC-1758-53F6-FF47-5C46FF181103}"/>
              </a:ext>
            </a:extLst>
          </p:cNvPr>
          <p:cNvGraphicFramePr>
            <a:graphicFrameLocks/>
          </p:cNvGraphicFramePr>
          <p:nvPr/>
        </p:nvGraphicFramePr>
        <p:xfrm>
          <a:off x="2209388" y="1146784"/>
          <a:ext cx="4725225" cy="2849933"/>
        </p:xfrm>
        <a:graphic>
          <a:graphicData uri="http://schemas.openxmlformats.org/drawingml/2006/chart">
            <c:chart xmlns:c="http://schemas.openxmlformats.org/drawingml/2006/chart" xmlns:r="http://schemas.openxmlformats.org/officeDocument/2006/relationships" r:id="rId2"/>
          </a:graphicData>
        </a:graphic>
      </p:graphicFrame>
      <p:pic>
        <p:nvPicPr>
          <p:cNvPr id="13" name="Image 8">
            <a:extLst>
              <a:ext uri="{FF2B5EF4-FFF2-40B4-BE49-F238E27FC236}">
                <a16:creationId xmlns:a16="http://schemas.microsoft.com/office/drawing/2014/main" id="{4B8582ED-445E-4BA4-05E0-CD9E62A6B358}"/>
              </a:ext>
            </a:extLst>
          </p:cNvPr>
          <p:cNvPicPr>
            <a:picLocks noChangeAspect="1"/>
          </p:cNvPicPr>
          <p:nvPr/>
        </p:nvPicPr>
        <p:blipFill>
          <a:blip r:embed="rId3"/>
          <a:stretch>
            <a:fillRect/>
          </a:stretch>
        </p:blipFill>
        <p:spPr>
          <a:xfrm>
            <a:off x="8531943" y="4665688"/>
            <a:ext cx="541792" cy="411361"/>
          </a:xfrm>
          <a:prstGeom prst="rect">
            <a:avLst/>
          </a:prstGeom>
        </p:spPr>
      </p:pic>
      <p:sp>
        <p:nvSpPr>
          <p:cNvPr id="3" name="Rectangle 2">
            <a:extLst>
              <a:ext uri="{FF2B5EF4-FFF2-40B4-BE49-F238E27FC236}">
                <a16:creationId xmlns:a16="http://schemas.microsoft.com/office/drawing/2014/main" id="{8A69DDC0-0AF7-7636-EB3F-7F2BAAF62465}"/>
              </a:ext>
            </a:extLst>
          </p:cNvPr>
          <p:cNvSpPr/>
          <p:nvPr/>
        </p:nvSpPr>
        <p:spPr>
          <a:xfrm>
            <a:off x="108467" y="1579823"/>
            <a:ext cx="1983854" cy="1983854"/>
          </a:xfrm>
          <a:prstGeom prst="rect">
            <a:avLst/>
          </a:prstGeom>
          <a:solidFill>
            <a:srgbClr val="F2F2F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2400" b="1" dirty="0">
                <a:solidFill>
                  <a:srgbClr val="13334D"/>
                </a:solidFill>
                <a:latin typeface="Calibri" panose="020F0502020204030204"/>
              </a:rPr>
              <a:t>PSMs’ public funding:</a:t>
            </a:r>
          </a:p>
          <a:p>
            <a:pPr algn="ctr" defTabSz="685800" fontAlgn="auto">
              <a:spcBef>
                <a:spcPts val="0"/>
              </a:spcBef>
              <a:spcAft>
                <a:spcPts val="0"/>
              </a:spcAft>
              <a:defRPr/>
            </a:pPr>
            <a:r>
              <a:rPr lang="en-GB" sz="2400" b="1" dirty="0">
                <a:solidFill>
                  <a:srgbClr val="13334D"/>
                </a:solidFill>
                <a:latin typeface="Calibri" panose="020F0502020204030204"/>
              </a:rPr>
              <a:t> 2% average annual growth since 2018</a:t>
            </a:r>
          </a:p>
        </p:txBody>
      </p:sp>
      <p:sp>
        <p:nvSpPr>
          <p:cNvPr id="23" name="TextBox 22">
            <a:extLst>
              <a:ext uri="{FF2B5EF4-FFF2-40B4-BE49-F238E27FC236}">
                <a16:creationId xmlns:a16="http://schemas.microsoft.com/office/drawing/2014/main" id="{F304C1EC-38CA-9F80-9662-F7FCB5B72825}"/>
              </a:ext>
            </a:extLst>
          </p:cNvPr>
          <p:cNvSpPr txBox="1"/>
          <p:nvPr/>
        </p:nvSpPr>
        <p:spPr>
          <a:xfrm>
            <a:off x="0" y="57515"/>
            <a:ext cx="9144000" cy="415498"/>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a:noFill/>
                </a:ln>
                <a:solidFill>
                  <a:srgbClr val="13334D"/>
                </a:solidFill>
                <a:effectLst/>
                <a:uLnTx/>
                <a:uFillTx/>
                <a:latin typeface="Calibri" panose="020F0502020204030204"/>
              </a:defRPr>
            </a:lvl1pPr>
          </a:lstStyle>
          <a:p>
            <a:pPr defTabSz="685800"/>
            <a:r>
              <a:rPr lang="en-GB" sz="2100" dirty="0">
                <a:ea typeface="+mn-ea"/>
              </a:rPr>
              <a:t>PSMs’ REVENUES GROW SLOWER THAN THE MARKET</a:t>
            </a:r>
          </a:p>
        </p:txBody>
      </p:sp>
      <p:sp>
        <p:nvSpPr>
          <p:cNvPr id="7" name="TextBox 6">
            <a:extLst>
              <a:ext uri="{FF2B5EF4-FFF2-40B4-BE49-F238E27FC236}">
                <a16:creationId xmlns:a16="http://schemas.microsoft.com/office/drawing/2014/main" id="{7196E59A-4DD4-C26E-FA19-638792EE505F}"/>
              </a:ext>
            </a:extLst>
          </p:cNvPr>
          <p:cNvSpPr txBox="1"/>
          <p:nvPr/>
        </p:nvSpPr>
        <p:spPr>
          <a:xfrm>
            <a:off x="6804248" y="3364684"/>
            <a:ext cx="1162172" cy="300082"/>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panose="020F0502020204030204"/>
                <a:ea typeface="+mn-ea"/>
              </a:rPr>
              <a:t>+2% per year</a:t>
            </a:r>
          </a:p>
        </p:txBody>
      </p:sp>
      <p:cxnSp>
        <p:nvCxnSpPr>
          <p:cNvPr id="18" name="Straight Connector 17">
            <a:extLst>
              <a:ext uri="{FF2B5EF4-FFF2-40B4-BE49-F238E27FC236}">
                <a16:creationId xmlns:a16="http://schemas.microsoft.com/office/drawing/2014/main" id="{815A86E7-972F-E7D3-C2ED-A110498D42D9}"/>
              </a:ext>
            </a:extLst>
          </p:cNvPr>
          <p:cNvCxnSpPr>
            <a:cxnSpLocks/>
          </p:cNvCxnSpPr>
          <p:nvPr/>
        </p:nvCxnSpPr>
        <p:spPr>
          <a:xfrm>
            <a:off x="6624542" y="3514725"/>
            <a:ext cx="135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A23F8F6-3FF2-6323-CD00-B27664426303}"/>
              </a:ext>
            </a:extLst>
          </p:cNvPr>
          <p:cNvSpPr txBox="1"/>
          <p:nvPr/>
        </p:nvSpPr>
        <p:spPr>
          <a:xfrm>
            <a:off x="884495" y="4665688"/>
            <a:ext cx="7375010" cy="276999"/>
          </a:xfrm>
          <a:prstGeom prst="rect">
            <a:avLst/>
          </a:prstGeom>
          <a:solidFill>
            <a:schemeClr val="bg1"/>
          </a:solidFill>
          <a:ln w="31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72" tIns="15172" rIns="15172" bIns="15172" numCol="1" spcCol="40456" rtlCol="0" anchor="ctr">
            <a:noAutofit/>
          </a:bodyPr>
          <a:lstStyle>
            <a:defPPr>
              <a:defRPr lang="en-US"/>
            </a:defPPr>
            <a:lvl1pPr algn="ctr" defTabSz="328721" fontAlgn="auto" hangingPunct="0">
              <a:spcBef>
                <a:spcPts val="0"/>
              </a:spcBef>
              <a:spcAft>
                <a:spcPts val="0"/>
              </a:spcAft>
              <a:defRPr sz="1300">
                <a:solidFill>
                  <a:srgbClr val="FFFFFF"/>
                </a:solidFill>
              </a:defRPr>
            </a:lvl1pPr>
          </a:lstStyle>
          <a:p>
            <a:pPr defTabSz="246541">
              <a:defRPr/>
            </a:pPr>
            <a:r>
              <a:rPr lang="en-GB" sz="975" dirty="0">
                <a:solidFill>
                  <a:srgbClr val="002060"/>
                </a:solidFill>
                <a:latin typeface="Calibri" panose="020F0502020204030204"/>
                <a:ea typeface="+mn-ea"/>
              </a:rPr>
              <a:t>AUDIOVISUAL SECTOR REVENUES IN THE EU -  BN EUR - DATAXIS, WARC, EBU/MIS, ANNUAL REPORTS, ORBIS</a:t>
            </a:r>
          </a:p>
        </p:txBody>
      </p:sp>
    </p:spTree>
    <p:extLst>
      <p:ext uri="{BB962C8B-B14F-4D97-AF65-F5344CB8AC3E}">
        <p14:creationId xmlns:p14="http://schemas.microsoft.com/office/powerpoint/2010/main" val="82468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26E64AF-DF7F-D8CB-467F-9D26CF10667A}"/>
              </a:ext>
            </a:extLst>
          </p:cNvPr>
          <p:cNvGraphicFramePr>
            <a:graphicFrameLocks/>
          </p:cNvGraphicFramePr>
          <p:nvPr/>
        </p:nvGraphicFramePr>
        <p:xfrm>
          <a:off x="2197056" y="1274902"/>
          <a:ext cx="4749888" cy="2849341"/>
        </p:xfrm>
        <a:graphic>
          <a:graphicData uri="http://schemas.openxmlformats.org/drawingml/2006/chart">
            <c:chart xmlns:c="http://schemas.openxmlformats.org/drawingml/2006/chart" xmlns:r="http://schemas.openxmlformats.org/officeDocument/2006/relationships" r:id="rId2"/>
          </a:graphicData>
        </a:graphic>
      </p:graphicFrame>
      <p:pic>
        <p:nvPicPr>
          <p:cNvPr id="13" name="Image 8">
            <a:extLst>
              <a:ext uri="{FF2B5EF4-FFF2-40B4-BE49-F238E27FC236}">
                <a16:creationId xmlns:a16="http://schemas.microsoft.com/office/drawing/2014/main" id="{4B8582ED-445E-4BA4-05E0-CD9E62A6B358}"/>
              </a:ext>
            </a:extLst>
          </p:cNvPr>
          <p:cNvPicPr>
            <a:picLocks noChangeAspect="1"/>
          </p:cNvPicPr>
          <p:nvPr/>
        </p:nvPicPr>
        <p:blipFill>
          <a:blip r:embed="rId3"/>
          <a:stretch>
            <a:fillRect/>
          </a:stretch>
        </p:blipFill>
        <p:spPr>
          <a:xfrm>
            <a:off x="8531943" y="4665688"/>
            <a:ext cx="541792" cy="411361"/>
          </a:xfrm>
          <a:prstGeom prst="rect">
            <a:avLst/>
          </a:prstGeom>
        </p:spPr>
      </p:pic>
      <p:sp>
        <p:nvSpPr>
          <p:cNvPr id="5" name="TextBox 4">
            <a:extLst>
              <a:ext uri="{FF2B5EF4-FFF2-40B4-BE49-F238E27FC236}">
                <a16:creationId xmlns:a16="http://schemas.microsoft.com/office/drawing/2014/main" id="{189B2A51-2ED0-5F3B-F12E-A3FD81780836}"/>
              </a:ext>
            </a:extLst>
          </p:cNvPr>
          <p:cNvSpPr txBox="1"/>
          <p:nvPr/>
        </p:nvSpPr>
        <p:spPr>
          <a:xfrm>
            <a:off x="884495" y="4665688"/>
            <a:ext cx="7375010" cy="276999"/>
          </a:xfrm>
          <a:prstGeom prst="rect">
            <a:avLst/>
          </a:prstGeom>
          <a:solidFill>
            <a:schemeClr val="bg1"/>
          </a:solidFill>
          <a:ln w="31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72" tIns="15172" rIns="15172" bIns="15172" numCol="1" spcCol="40456" rtlCol="0" anchor="ctr">
            <a:noAutofit/>
          </a:bodyPr>
          <a:lstStyle>
            <a:defPPr>
              <a:defRPr lang="en-US"/>
            </a:defPPr>
            <a:lvl1pPr algn="ctr" defTabSz="328721" fontAlgn="auto" hangingPunct="0">
              <a:spcBef>
                <a:spcPts val="0"/>
              </a:spcBef>
              <a:spcAft>
                <a:spcPts val="0"/>
              </a:spcAft>
              <a:defRPr sz="1300">
                <a:solidFill>
                  <a:srgbClr val="FFFFFF"/>
                </a:solidFill>
              </a:defRPr>
            </a:lvl1pPr>
          </a:lstStyle>
          <a:p>
            <a:pPr defTabSz="246541">
              <a:defRPr/>
            </a:pPr>
            <a:r>
              <a:rPr lang="en-GB" sz="975" dirty="0">
                <a:solidFill>
                  <a:srgbClr val="002060"/>
                </a:solidFill>
                <a:latin typeface="Calibri" panose="020F0502020204030204"/>
                <a:ea typeface="+mn-ea"/>
              </a:rPr>
              <a:t>LEGACY: TV ADVERTSING, PAY-TV.  NEW BUSINESS: AVOD &amp; SVOD  –  EU – BN EUR - DATAXIS, WARC, EBU/MIS, ANNUALL REPORTS</a:t>
            </a:r>
          </a:p>
        </p:txBody>
      </p:sp>
      <p:sp>
        <p:nvSpPr>
          <p:cNvPr id="23" name="TextBox 22">
            <a:extLst>
              <a:ext uri="{FF2B5EF4-FFF2-40B4-BE49-F238E27FC236}">
                <a16:creationId xmlns:a16="http://schemas.microsoft.com/office/drawing/2014/main" id="{F304C1EC-38CA-9F80-9662-F7FCB5B72825}"/>
              </a:ext>
            </a:extLst>
          </p:cNvPr>
          <p:cNvSpPr txBox="1"/>
          <p:nvPr/>
        </p:nvSpPr>
        <p:spPr>
          <a:xfrm>
            <a:off x="0" y="58639"/>
            <a:ext cx="9144000" cy="415498"/>
          </a:xfrm>
          <a:prstGeom prst="rect">
            <a:avLst/>
          </a:prstGeom>
          <a:noFill/>
        </p:spPr>
        <p:txBody>
          <a:bodyPr wrap="square" rtlCol="0">
            <a:spAutoFit/>
          </a:bodyPr>
          <a:lstStyle/>
          <a:p>
            <a:pPr algn="ctr" defTabSz="685800" fontAlgn="auto">
              <a:spcBef>
                <a:spcPts val="0"/>
              </a:spcBef>
              <a:spcAft>
                <a:spcPts val="0"/>
              </a:spcAft>
              <a:defRPr/>
            </a:pPr>
            <a:r>
              <a:rPr lang="en-GB" sz="2100" b="1" dirty="0">
                <a:solidFill>
                  <a:srgbClr val="13334D"/>
                </a:solidFill>
                <a:latin typeface="Calibri" panose="020F0502020204030204"/>
                <a:ea typeface="+mn-ea"/>
              </a:rPr>
              <a:t>TO SUM-UP: GROWTH=NEW SERVICES ONLY</a:t>
            </a:r>
          </a:p>
        </p:txBody>
      </p:sp>
      <p:sp>
        <p:nvSpPr>
          <p:cNvPr id="2" name="TextBox 1">
            <a:extLst>
              <a:ext uri="{FF2B5EF4-FFF2-40B4-BE49-F238E27FC236}">
                <a16:creationId xmlns:a16="http://schemas.microsoft.com/office/drawing/2014/main" id="{A00A9CA9-ECC0-D9E2-BAF1-4A987F22637E}"/>
              </a:ext>
            </a:extLst>
          </p:cNvPr>
          <p:cNvSpPr txBox="1"/>
          <p:nvPr/>
        </p:nvSpPr>
        <p:spPr>
          <a:xfrm>
            <a:off x="7150410" y="3015806"/>
            <a:ext cx="1923324" cy="253916"/>
          </a:xfrm>
          <a:prstGeom prst="rect">
            <a:avLst/>
          </a:prstGeom>
          <a:noFill/>
        </p:spPr>
        <p:txBody>
          <a:bodyPr wrap="square" rtlCol="0">
            <a:spAutoFit/>
          </a:bodyPr>
          <a:lstStyle/>
          <a:p>
            <a:pPr defTabSz="685800" fontAlgn="auto">
              <a:spcBef>
                <a:spcPts val="0"/>
              </a:spcBef>
              <a:spcAft>
                <a:spcPts val="0"/>
              </a:spcAft>
            </a:pPr>
            <a:r>
              <a:rPr lang="en-GB" sz="1050" i="1" dirty="0">
                <a:solidFill>
                  <a:srgbClr val="C00000"/>
                </a:solidFill>
                <a:latin typeface="Calibri" panose="020F0502020204030204"/>
                <a:ea typeface="+mn-ea"/>
              </a:rPr>
              <a:t>Around 25% of the market</a:t>
            </a:r>
          </a:p>
        </p:txBody>
      </p:sp>
      <p:sp>
        <p:nvSpPr>
          <p:cNvPr id="4" name="Arc 3">
            <a:extLst>
              <a:ext uri="{FF2B5EF4-FFF2-40B4-BE49-F238E27FC236}">
                <a16:creationId xmlns:a16="http://schemas.microsoft.com/office/drawing/2014/main" id="{B5BD00AC-505A-0448-4604-E0DE298497F3}"/>
              </a:ext>
            </a:extLst>
          </p:cNvPr>
          <p:cNvSpPr/>
          <p:nvPr/>
        </p:nvSpPr>
        <p:spPr>
          <a:xfrm rot="2053323">
            <a:off x="6504948" y="2269471"/>
            <a:ext cx="1290924" cy="604556"/>
          </a:xfrm>
          <a:prstGeom prst="arc">
            <a:avLst>
              <a:gd name="adj1" fmla="val 11949138"/>
              <a:gd name="adj2" fmla="val 0"/>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GB" sz="1350">
              <a:solidFill>
                <a:prstClr val="black"/>
              </a:solidFill>
              <a:latin typeface="Calibri" panose="020F0502020204030204"/>
            </a:endParaRPr>
          </a:p>
        </p:txBody>
      </p:sp>
    </p:spTree>
    <p:extLst>
      <p:ext uri="{BB962C8B-B14F-4D97-AF65-F5344CB8AC3E}">
        <p14:creationId xmlns:p14="http://schemas.microsoft.com/office/powerpoint/2010/main" val="135893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2CBDA7-FC80-49C4-A0E4-CA73B973D469}"/>
              </a:ext>
            </a:extLst>
          </p:cNvPr>
          <p:cNvSpPr txBox="1"/>
          <p:nvPr/>
        </p:nvSpPr>
        <p:spPr>
          <a:xfrm>
            <a:off x="0" y="2329376"/>
            <a:ext cx="9144000" cy="507831"/>
          </a:xfrm>
          <a:prstGeom prst="rect">
            <a:avLst/>
          </a:prstGeom>
          <a:noFill/>
        </p:spPr>
        <p:txBody>
          <a:bodyPr wrap="square" rtlCol="0">
            <a:spAutoFit/>
          </a:bodyPr>
          <a:lstStyle/>
          <a:p>
            <a:pPr algn="ctr" defTabSz="685800" fontAlgn="auto">
              <a:spcBef>
                <a:spcPts val="0"/>
              </a:spcBef>
              <a:spcAft>
                <a:spcPts val="0"/>
              </a:spcAft>
              <a:defRPr/>
            </a:pPr>
            <a:r>
              <a:rPr lang="en-GB" sz="2700" b="1" dirty="0">
                <a:solidFill>
                  <a:srgbClr val="13334D"/>
                </a:solidFill>
                <a:latin typeface="Calibri" panose="020F0502020204030204"/>
                <a:ea typeface="+mn-ea"/>
              </a:rPr>
              <a:t>IS THE EU AUDIOVISUAL MARKET CONCENTRATED?</a:t>
            </a:r>
          </a:p>
        </p:txBody>
      </p:sp>
    </p:spTree>
    <p:extLst>
      <p:ext uri="{BB962C8B-B14F-4D97-AF65-F5344CB8AC3E}">
        <p14:creationId xmlns:p14="http://schemas.microsoft.com/office/powerpoint/2010/main" val="3612455625"/>
      </p:ext>
    </p:extLst>
  </p:cSld>
  <p:clrMapOvr>
    <a:masterClrMapping/>
  </p:clrMapOvr>
  <p:transition spd="med"/>
</p:sld>
</file>

<file path=ppt/theme/theme1.xml><?xml version="1.0" encoding="utf-8"?>
<a:theme xmlns:a="http://schemas.openxmlformats.org/drawingml/2006/main" name="general_presentation">
  <a:themeElements>
    <a:clrScheme name="Personnalisée 11">
      <a:dk1>
        <a:srgbClr val="35363C"/>
      </a:dk1>
      <a:lt1>
        <a:srgbClr val="000000"/>
      </a:lt1>
      <a:dk2>
        <a:srgbClr val="FFFFFF"/>
      </a:dk2>
      <a:lt2>
        <a:srgbClr val="EEECE1"/>
      </a:lt2>
      <a:accent1>
        <a:srgbClr val="35363C"/>
      </a:accent1>
      <a:accent2>
        <a:srgbClr val="35363C"/>
      </a:accent2>
      <a:accent3>
        <a:srgbClr val="35363C"/>
      </a:accent3>
      <a:accent4>
        <a:srgbClr val="35363C"/>
      </a:accent4>
      <a:accent5>
        <a:srgbClr val="35363C"/>
      </a:accent5>
      <a:accent6>
        <a:srgbClr val="35363C"/>
      </a:accent6>
      <a:hlink>
        <a:srgbClr val="35363C"/>
      </a:hlink>
      <a:folHlink>
        <a:srgbClr val="35363C"/>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general_presentation">
  <a:themeElements>
    <a:clrScheme name="Personnalisée 11">
      <a:dk1>
        <a:srgbClr val="35363C"/>
      </a:dk1>
      <a:lt1>
        <a:srgbClr val="000000"/>
      </a:lt1>
      <a:dk2>
        <a:srgbClr val="FFFFFF"/>
      </a:dk2>
      <a:lt2>
        <a:srgbClr val="EEECE1"/>
      </a:lt2>
      <a:accent1>
        <a:srgbClr val="35363C"/>
      </a:accent1>
      <a:accent2>
        <a:srgbClr val="35363C"/>
      </a:accent2>
      <a:accent3>
        <a:srgbClr val="35363C"/>
      </a:accent3>
      <a:accent4>
        <a:srgbClr val="35363C"/>
      </a:accent4>
      <a:accent5>
        <a:srgbClr val="35363C"/>
      </a:accent5>
      <a:accent6>
        <a:srgbClr val="35363C"/>
      </a:accent6>
      <a:hlink>
        <a:srgbClr val="35363C"/>
      </a:hlink>
      <a:folHlink>
        <a:srgbClr val="35363C"/>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dmdocid xmlns="4838c6fa-9a4a-497b-a233-5c4f8bc6fea9">CED20200003039</dmdocid>
    <TaxCatchAll xmlns="4838c6fa-9a4a-497b-a233-5c4f8bc6fea9">
      <Value>255</Value>
      <Value>219</Value>
      <Value>218</Value>
      <Value>217</Value>
    </TaxCatchAll>
    <a4fd9ae738a64d2389bd84194e60f6aa xmlns="4838c6fa-9a4a-497b-a233-5c4f8bc6fea9">
      <Terms xmlns="http://schemas.microsoft.com/office/infopath/2007/PartnerControls"/>
    </a4fd9ae738a64d2389bd84194e60f6aa>
    <dmauthorpersonal xmlns="4838c6fa-9a4a-497b-a233-5c4f8bc6fea9" xsi:nil="true"/>
    <aef4c704a7df414c8c73fe16caeecd2f xmlns="67a33a64-024f-43c9-ba03-423464b66493">
      <Terms xmlns="http://schemas.microsoft.com/office/infopath/2007/PartnerControls">
        <TermInfo xmlns="http://schemas.microsoft.com/office/infopath/2007/PartnerControls">
          <TermName xmlns="http://schemas.microsoft.com/office/infopath/2007/PartnerControls">Other events - Conf docs</TermName>
          <TermId xmlns="http://schemas.microsoft.com/office/infopath/2007/PartnerControls">ea50845e-c2f8-4a38-bec5-dd1d61d5da63</TermId>
        </TermInfo>
      </Terms>
    </aef4c704a7df414c8c73fe16caeecd2f>
    <b9180c0c23d6484cb1319ad92de8b532 xmlns="4838c6fa-9a4a-497b-a233-5c4f8bc6fea9">
      <Terms xmlns="http://schemas.microsoft.com/office/infopath/2007/PartnerControls"/>
    </b9180c0c23d6484cb1319ad92de8b532>
    <dmreferencenumber xmlns="4838c6fa-9a4a-497b-a233-5c4f8bc6fea9" xsi:nil="true"/>
    <dmdocumentdate xmlns="4838c6fa-9a4a-497b-a233-5c4f8bc6fea9">2016-11-08T23:00:00+00:00</dmdocumentdate>
    <ce04ed8e094b477198ff21eacd4d7eea xmlns="4838c6fa-9a4a-497b-a233-5c4f8bc6fea9">
      <Terms xmlns="http://schemas.microsoft.com/office/infopath/2007/PartnerControls"/>
    </ce04ed8e094b477198ff21eacd4d7eea>
    <dmgeneralnote xmlns="4838c6fa-9a4a-497b-a233-5c4f8bc6fea9" xsi:nil="true"/>
    <bc08140a316241cdb48e2f700880873d xmlns="4838c6fa-9a4a-497b-a233-5c4f8bc6fea9">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6e84e9be-f6bc-4243-9c22-c1ff20989e24</TermId>
        </TermInfo>
      </Terms>
    </bc08140a316241cdb48e2f700880873d>
    <f1b20b977cca481182d958d0719f4bd9 xmlns="4838c6fa-9a4a-497b-a233-5c4f8bc6fea9">
      <Terms xmlns="http://schemas.microsoft.com/office/infopath/2007/PartnerControls">
        <TermInfo xmlns="http://schemas.microsoft.com/office/infopath/2007/PartnerControls">
          <TermName xmlns="http://schemas.microsoft.com/office/infopath/2007/PartnerControls">European Audiovisual Observatory</TermName>
          <TermId xmlns="http://schemas.microsoft.com/office/infopath/2007/PartnerControls">592dd60a-8fef-415a-a763-d9197d71fadf</TermId>
        </TermInfo>
      </Terms>
    </f1b20b977cca481182d958d0719f4bd9>
    <cbf16a577d6b43db99dfbc9d10cb2eb5 xmlns="4838c6fa-9a4a-497b-a233-5c4f8bc6fea9">
      <Terms xmlns="http://schemas.microsoft.com/office/infopath/2007/PartnerControls"/>
    </cbf16a577d6b43db99dfbc9d10cb2eb5>
    <hcd3c982855d4afda7a8ae75fc54341a xmlns="4838c6fa-9a4a-497b-a233-5c4f8bc6fea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d32f64ea-693d-469e-a004-b8126254efc8</TermId>
        </TermInfo>
      </Terms>
    </hcd3c982855d4afda7a8ae75fc54341a>
    <i7f2c7483f3d43c5aba50b29884f06a5 xmlns="4838c6fa-9a4a-497b-a233-5c4f8bc6fea9">
      <Terms xmlns="http://schemas.microsoft.com/office/infopath/2007/PartnerControls"/>
    </i7f2c7483f3d43c5aba50b29884f06a5>
    <dmlanguagelinks xmlns="4838c6fa-9a4a-497b-a233-5c4f8bc6fea9" xsi:nil="true"/>
    <nbd601fd50244aec8a595a25377b2ac1 xmlns="4838c6fa-9a4a-497b-a233-5c4f8bc6fea9">
      <Terms xmlns="http://schemas.microsoft.com/office/infopath/2007/PartnerControls"/>
    </nbd601fd50244aec8a595a25377b2ac1>
    <iadfe8f1f56a4ddf8aeef4e2577fa743 xmlns="4838c6fa-9a4a-497b-a233-5c4f8bc6fea9">
      <Terms xmlns="http://schemas.microsoft.com/office/infopath/2007/PartnerControls"/>
    </iadfe8f1f56a4ddf8aeef4e2577fa743>
    <dmtitlecontinuation xmlns="4838c6fa-9a4a-497b-a233-5c4f8bc6fea9" xsi:nil="true"/>
    <dmrmpath xmlns="4838c6fa-9a4a-497b-a233-5c4f8bc6fea9" xsi:nil="true"/>
    <j40de1a117634500ac65b87be0377059 xmlns="4838c6fa-9a4a-497b-a233-5c4f8bc6fea9">
      <Terms xmlns="http://schemas.microsoft.com/office/infopath/2007/PartnerControls"/>
    </j40de1a117634500ac65b87be0377059>
    <dmsubjectpersonal xmlns="4838c6fa-9a4a-497b-a233-5c4f8bc6fea9" xsi:nil="true"/>
  </documentManagement>
</p:properties>
</file>

<file path=customXml/item4.xml><?xml version="1.0" encoding="utf-8"?>
<?mso-contentType ?>
<SharedContentType xmlns="Microsoft.SharePoint.Taxonomy.ContentTypeSync" SourceId="e2ffc9e2-f137-4959-b204-145a48f82b0b" ContentTypeId="0x0101005C0F1944167B4B6AA71171AA08BA3EEF" PreviousValue="true"/>
</file>

<file path=customXml/item5.xml><?xml version="1.0" encoding="utf-8"?>
<?mso-contentType ?>
<customXsn xmlns="http://schemas.microsoft.com/office/2006/metadata/customXsn">
  <xsnLocation/>
  <cached>True</cached>
  <openByDefault>False</openByDefault>
  <xsnScope/>
</customXsn>
</file>

<file path=customXml/item6.xml><?xml version="1.0" encoding="utf-8"?>
<ct:contentTypeSchema xmlns:ct="http://schemas.microsoft.com/office/2006/metadata/contentType" xmlns:ma="http://schemas.microsoft.com/office/2006/metadata/properties/metaAttributes" ct:_="" ma:_="" ma:contentTypeName="General_presentation" ma:contentTypeID="0x0101005C0F1944167B4B6AA71171AA08BA3EEF00E1CDE30017C94646991A13FF8D7211E12C00B04750CB8581DE47BF697728F239A41D" ma:contentTypeVersion="11" ma:contentTypeDescription="" ma:contentTypeScope="" ma:versionID="9a2110756bb109a576bcad8b3cc8c5d7">
  <xsd:schema xmlns:xsd="http://www.w3.org/2001/XMLSchema" xmlns:xs="http://www.w3.org/2001/XMLSchema" xmlns:p="http://schemas.microsoft.com/office/2006/metadata/properties" xmlns:ns2="4838c6fa-9a4a-497b-a233-5c4f8bc6fea9" xmlns:ns3="67a33a64-024f-43c9-ba03-423464b66493" targetNamespace="http://schemas.microsoft.com/office/2006/metadata/properties" ma:root="true" ma:fieldsID="3b8b67e0d1d03600b82168c4c2cd5391" ns2:_="" ns3:_="">
    <xsd:import namespace="4838c6fa-9a4a-497b-a233-5c4f8bc6fea9"/>
    <xsd:import namespace="67a33a64-024f-43c9-ba03-423464b66493"/>
    <xsd:element name="properties">
      <xsd:complexType>
        <xsd:sequence>
          <xsd:element name="documentManagement">
            <xsd:complexType>
              <xsd:all>
                <xsd:element ref="ns2:TaxCatchAll" minOccurs="0"/>
                <xsd:element ref="ns2:TaxCatchAllLabel" minOccurs="0"/>
                <xsd:element ref="ns2:j40de1a117634500ac65b87be0377059" minOccurs="0"/>
                <xsd:element ref="ns2:dmrmpath" minOccurs="0"/>
                <xsd:element ref="ns2:dmsubjectpersonal" minOccurs="0"/>
                <xsd:element ref="ns2:dmgeneralnote" minOccurs="0"/>
                <xsd:element ref="ns2:dmlanguagelinks" minOccurs="0"/>
                <xsd:element ref="ns2:dmreferencenumber" minOccurs="0"/>
                <xsd:element ref="ns2:dmdocid" minOccurs="0"/>
                <xsd:element ref="ns3:aef4c704a7df414c8c73fe16caeecd2f" minOccurs="0"/>
                <xsd:element ref="ns2:dmtitlecontinuation" minOccurs="0"/>
                <xsd:element ref="ns2:dmdocumentdate"/>
                <xsd:element ref="ns2:dmauthorpersonal" minOccurs="0"/>
                <xsd:element ref="ns2:bc08140a316241cdb48e2f700880873d" minOccurs="0"/>
                <xsd:element ref="ns2:f1b20b977cca481182d958d0719f4bd9" minOccurs="0"/>
                <xsd:element ref="ns2:cbf16a577d6b43db99dfbc9d10cb2eb5" minOccurs="0"/>
                <xsd:element ref="ns2:hcd3c982855d4afda7a8ae75fc54341a" minOccurs="0"/>
                <xsd:element ref="ns2:a4fd9ae738a64d2389bd84194e60f6aa" minOccurs="0"/>
                <xsd:element ref="ns2:i7f2c7483f3d43c5aba50b29884f06a5" minOccurs="0"/>
                <xsd:element ref="ns2:iadfe8f1f56a4ddf8aeef4e2577fa743" minOccurs="0"/>
                <xsd:element ref="ns2:ce04ed8e094b477198ff21eacd4d7eea" minOccurs="0"/>
                <xsd:element ref="ns2:b9180c0c23d6484cb1319ad92de8b532" minOccurs="0"/>
                <xsd:element ref="ns2:nbd601fd50244aec8a595a25377b2ac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8c6fa-9a4a-497b-a233-5c4f8bc6fea9" elementFormDefault="qualified">
    <xsd:import namespace="http://schemas.microsoft.com/office/2006/documentManagement/types"/>
    <xsd:import namespace="http://schemas.microsoft.com/office/infopath/2007/PartnerControls"/>
    <xsd:element name="TaxCatchAll" ma:index="7" nillable="true" ma:displayName="Taxonomy Catch All Column" ma:hidden="true" ma:list="{bbe67be6-d3cf-4c0c-840e-a9c10a46e87f}" ma:internalName="TaxCatchAll" ma:showField="CatchAllData" ma:web="67a33a64-024f-43c9-ba03-423464b66493">
      <xsd:complexType>
        <xsd:complexContent>
          <xsd:extension base="dms:MultiChoiceLookup">
            <xsd:sequence>
              <xsd:element name="Value" type="dms:Lookup" maxOccurs="unbounded" minOccurs="0" nillable="true"/>
            </xsd:sequence>
          </xsd:extension>
        </xsd:complexContent>
      </xsd:complexType>
    </xsd:element>
    <xsd:element name="TaxCatchAllLabel" ma:index="8" nillable="true" ma:displayName="Taxonomy Catch All Column1" ma:hidden="true" ma:list="{bbe67be6-d3cf-4c0c-840e-a9c10a46e87f}" ma:internalName="TaxCatchAllLabel" ma:readOnly="true" ma:showField="CatchAllDataLabel" ma:web="67a33a64-024f-43c9-ba03-423464b66493">
      <xsd:complexType>
        <xsd:complexContent>
          <xsd:extension base="dms:MultiChoiceLookup">
            <xsd:sequence>
              <xsd:element name="Value" type="dms:Lookup" maxOccurs="unbounded" minOccurs="0" nillable="true"/>
            </xsd:sequence>
          </xsd:extension>
        </xsd:complexContent>
      </xsd:complexType>
    </xsd:element>
    <xsd:element name="j40de1a117634500ac65b87be0377059" ma:index="9" nillable="true" ma:taxonomy="true" ma:internalName="j40de1a117634500ac65b87be0377059" ma:taxonomyFieldName="dmothercorporate" ma:displayName="Other corporate author" ma:default="" ma:fieldId="{340de1a1-1763-4500-ac65-b87be0377059}" ma:taxonomyMulti="true" ma:sspId="e2ffc9e2-f137-4959-b204-145a48f82b0b" ma:termSetId="07032ecb-9534-41eb-874d-f5ca3431cbc6" ma:anchorId="00000000-0000-0000-0000-000000000000" ma:open="true" ma:isKeyword="false">
      <xsd:complexType>
        <xsd:sequence>
          <xsd:element ref="pc:Terms" minOccurs="0" maxOccurs="1"/>
        </xsd:sequence>
      </xsd:complexType>
    </xsd:element>
    <xsd:element name="dmrmpath" ma:index="12" nillable="true" ma:displayName="RMS" ma:description="Contient le chemin RMS vers lequel sera déplacé le document" ma:internalName="dmrmpath">
      <xsd:simpleType>
        <xsd:restriction base="dms:Note"/>
      </xsd:simpleType>
    </xsd:element>
    <xsd:element name="dmsubjectpersonal" ma:index="16" nillable="true" ma:displayName="Subject - Personal" ma:description="For content concerning an organisation" ma:internalName="dmsubjectpersonal">
      <xsd:simpleType>
        <xsd:restriction base="dms:Text"/>
      </xsd:simpleType>
    </xsd:element>
    <xsd:element name="dmgeneralnote" ma:index="19" nillable="true" ma:displayName="General note" ma:description="General public note" ma:internalName="dmgeneralnote">
      <xsd:simpleType>
        <xsd:restriction base="dms:Note">
          <xsd:maxLength value="255"/>
        </xsd:restriction>
      </xsd:simpleType>
    </xsd:element>
    <xsd:element name="dmlanguagelinks" ma:index="20" nillable="true" ma:displayName="Other languages" ma:description="" ma:hidden="true" ma:internalName="dmlanguagelinks">
      <xsd:simpleType>
        <xsd:restriction base="dms:Unknown"/>
      </xsd:simpleType>
    </xsd:element>
    <xsd:element name="dmreferencenumber" ma:index="23" nillable="true" ma:displayName="Document reference" ma:description="Unique item identifier" ma:internalName="dmreferencenumber">
      <xsd:simpleType>
        <xsd:restriction base="dms:Text"/>
      </xsd:simpleType>
    </xsd:element>
    <xsd:element name="dmdocid" ma:index="26" nillable="true" ma:displayName="Identifier" ma:description="" ma:hidden="true" ma:internalName="dmdocid">
      <xsd:simpleType>
        <xsd:restriction base="dms:Unknown"/>
      </xsd:simpleType>
    </xsd:element>
    <xsd:element name="dmtitlecontinuation" ma:index="28" nillable="true" ma:displayName="Continuation of title" ma:description="" ma:internalName="dmtitlecontinuation">
      <xsd:simpleType>
        <xsd:restriction base="dms:Note">
          <xsd:maxLength value="255"/>
        </xsd:restriction>
      </xsd:simpleType>
    </xsd:element>
    <xsd:element name="dmdocumentdate" ma:index="30" ma:displayName="Document date" ma:description="Date of publication, validation or adoption &lt;br /&gt; of a document" ma:format="DateOnly" ma:internalName="dmdocumentdate">
      <xsd:simpleType>
        <xsd:restriction base="dms:DateTime"/>
      </xsd:simpleType>
    </xsd:element>
    <xsd:element name="dmauthorpersonal" ma:index="31" nillable="true" ma:displayName="Author - Personal" ma:description="Personal author" ma:internalName="dmauthorpersonal">
      <xsd:simpleType>
        <xsd:restriction base="dms:Text"/>
      </xsd:simpleType>
    </xsd:element>
    <xsd:element name="bc08140a316241cdb48e2f700880873d" ma:index="33" ma:taxonomy="true" ma:internalName="bc08140a316241cdb48e2f700880873d" ma:taxonomyFieldName="dmaccessclassificationlevel" ma:displayName="Access Classification level" ma:default="217;#Internal|6e84e9be-f6bc-4243-9c22-c1ff20989e24" ma:fieldId="{bc08140a-3162-41cd-b48e-2f700880873d}" ma:sspId="e2ffc9e2-f137-4959-b204-145a48f82b0b" ma:termSetId="037c5cd5-b158-4a7f-af3a-252b823724ea" ma:anchorId="00000000-0000-0000-0000-000000000000" ma:open="false" ma:isKeyword="false">
      <xsd:complexType>
        <xsd:sequence>
          <xsd:element ref="pc:Terms" minOccurs="0" maxOccurs="1"/>
        </xsd:sequence>
      </xsd:complexType>
    </xsd:element>
    <xsd:element name="f1b20b977cca481182d958d0719f4bd9" ma:index="34" ma:taxonomy="true" ma:internalName="f1b20b977cca481182d958d0719f4bd9" ma:taxonomyFieldName="dmauthorcorporate" ma:displayName="Author - Corporate" ma:readOnly="false" ma:default="218;#European Audiovisual Observatory|592dd60a-8fef-415a-a763-d9197d71fadf" ma:fieldId="{f1b20b97-7cca-4811-82d9-58d0719f4bd9}" ma:taxonomyMulti="true" ma:sspId="e2ffc9e2-f137-4959-b204-145a48f82b0b" ma:termSetId="d9333d57-abe1-415d-a232-0bf9fee0416c" ma:anchorId="00000000-0000-0000-0000-000000000000" ma:open="false" ma:isKeyword="false">
      <xsd:complexType>
        <xsd:sequence>
          <xsd:element ref="pc:Terms" minOccurs="0" maxOccurs="1"/>
        </xsd:sequence>
      </xsd:complexType>
    </xsd:element>
    <xsd:element name="cbf16a577d6b43db99dfbc9d10cb2eb5" ma:index="35" nillable="true" ma:taxonomy="true" ma:internalName="cbf16a577d6b43db99dfbc9d10cb2eb5" ma:taxonomyFieldName="dmdocumenttype" ma:displayName="Document Type" ma:default="" ma:fieldId="{cbf16a57-7d6b-43db-99df-bc9d10cb2eb5}" ma:sspId="e2ffc9e2-f137-4959-b204-145a48f82b0b" ma:termSetId="985506a8-2e52-4650-b019-805b4b24376d" ma:anchorId="00000000-0000-0000-0000-000000000000" ma:open="false" ma:isKeyword="false">
      <xsd:complexType>
        <xsd:sequence>
          <xsd:element ref="pc:Terms" minOccurs="0" maxOccurs="1"/>
        </xsd:sequence>
      </xsd:complexType>
    </xsd:element>
    <xsd:element name="hcd3c982855d4afda7a8ae75fc54341a" ma:index="36" ma:taxonomy="true" ma:internalName="hcd3c982855d4afda7a8ae75fc54341a" ma:taxonomyFieldName="dmlanguages" ma:displayName="Language(s)" ma:default="" ma:fieldId="{1cd3c982-855d-4afd-a7a8-ae75fc54341a}" ma:taxonomyMulti="true" ma:sspId="e2ffc9e2-f137-4959-b204-145a48f82b0b" ma:termSetId="ab9d2615-07bf-4c33-a062-6f28348b2176" ma:anchorId="00000000-0000-0000-0000-000000000000" ma:open="false" ma:isKeyword="false">
      <xsd:complexType>
        <xsd:sequence>
          <xsd:element ref="pc:Terms" minOccurs="0" maxOccurs="1"/>
        </xsd:sequence>
      </xsd:complexType>
    </xsd:element>
    <xsd:element name="a4fd9ae738a64d2389bd84194e60f6aa" ma:index="37" nillable="true" ma:taxonomy="true" ma:internalName="a4fd9ae738a64d2389bd84194e60f6aa" ma:taxonomyFieldName="dmprogrammeactivities" ma:displayName="Programme of activities" ma:default="" ma:fieldId="{a4fd9ae7-38a6-4d23-89bd-84194e60f6aa}" ma:sspId="e2ffc9e2-f137-4959-b204-145a48f82b0b" ma:termSetId="46258e35-0224-4166-b3b4-a71dd59f95ea" ma:anchorId="00000000-0000-0000-0000-000000000000" ma:open="false" ma:isKeyword="false">
      <xsd:complexType>
        <xsd:sequence>
          <xsd:element ref="pc:Terms" minOccurs="0" maxOccurs="1"/>
        </xsd:sequence>
      </xsd:complexType>
    </xsd:element>
    <xsd:element name="i7f2c7483f3d43c5aba50b29884f06a5" ma:index="38" nillable="true" ma:taxonomy="true" ma:internalName="i7f2c7483f3d43c5aba50b29884f06a5" ma:taxonomyFieldName="dmsubjectcorporate" ma:displayName="Subject - Corporate body" ma:readOnly="false" ma:default="" ma:fieldId="{27f2c748-3f3d-43c5-aba5-0b29884f06a5}" ma:taxonomyMulti="true" ma:sspId="e2ffc9e2-f137-4959-b204-145a48f82b0b" ma:termSetId="d9333d57-abe1-415d-a232-0bf9fee0416c" ma:anchorId="00000000-0000-0000-0000-000000000000" ma:open="false" ma:isKeyword="false">
      <xsd:complexType>
        <xsd:sequence>
          <xsd:element ref="pc:Terms" minOccurs="0" maxOccurs="1"/>
        </xsd:sequence>
      </xsd:complexType>
    </xsd:element>
    <xsd:element name="iadfe8f1f56a4ddf8aeef4e2577fa743" ma:index="39" nillable="true" ma:taxonomy="true" ma:internalName="iadfe8f1f56a4ddf8aeef4e2577fa743" ma:taxonomyFieldName="dmsubjectfreekeyword" ma:displayName="Subject - Free keywords" ma:default="" ma:fieldId="{2adfe8f1-f56a-4ddf-8aee-f4e2577fa743}" ma:taxonomyMulti="true" ma:sspId="e2ffc9e2-f137-4959-b204-145a48f82b0b" ma:termSetId="2ab1f8ed-df45-46cf-8cab-739a41127d1d" ma:anchorId="00000000-0000-0000-0000-000000000000" ma:open="true" ma:isKeyword="false">
      <xsd:complexType>
        <xsd:sequence>
          <xsd:element ref="pc:Terms" minOccurs="0" maxOccurs="1"/>
        </xsd:sequence>
      </xsd:complexType>
    </xsd:element>
    <xsd:element name="ce04ed8e094b477198ff21eacd4d7eea" ma:index="40" nillable="true" ma:taxonomy="true" ma:internalName="ce04ed8e094b477198ff21eacd4d7eea" ma:taxonomyFieldName="dmsubjectgeographical" ma:displayName="Subject - Geographical" ma:default="" ma:fieldId="{ce04ed8e-094b-4771-98ff-21eacd4d7eea}" ma:taxonomyMulti="true" ma:sspId="e2ffc9e2-f137-4959-b204-145a48f82b0b" ma:termSetId="2d48af7f-d725-4222-869f-e8616affdc2b" ma:anchorId="00000000-0000-0000-0000-000000000000" ma:open="false" ma:isKeyword="false">
      <xsd:complexType>
        <xsd:sequence>
          <xsd:element ref="pc:Terms" minOccurs="0" maxOccurs="1"/>
        </xsd:sequence>
      </xsd:complexType>
    </xsd:element>
    <xsd:element name="b9180c0c23d6484cb1319ad92de8b532" ma:index="41" nillable="true" ma:taxonomy="true" ma:internalName="b9180c0c23d6484cb1319ad92de8b532" ma:taxonomyFieldName="dmsubjectkeyword" ma:displayName="Subject -  Keywords" ma:readOnly="false" ma:default="" ma:fieldId="{b9180c0c-23d6-484c-b131-9ad92de8b532}" ma:taxonomyMulti="true" ma:sspId="e2ffc9e2-f137-4959-b204-145a48f82b0b" ma:termSetId="1f0742b5-cd84-4909-b376-3e0d80802779" ma:anchorId="00000000-0000-0000-0000-000000000000" ma:open="false" ma:isKeyword="false">
      <xsd:complexType>
        <xsd:sequence>
          <xsd:element ref="pc:Terms" minOccurs="0" maxOccurs="1"/>
        </xsd:sequence>
      </xsd:complexType>
    </xsd:element>
    <xsd:element name="nbd601fd50244aec8a595a25377b2ac1" ma:index="42" nillable="true" ma:taxonomy="true" ma:internalName="nbd601fd50244aec8a595a25377b2ac1" ma:taxonomyFieldName="dmtopic" ma:displayName="Topic" ma:default="" ma:fieldId="{7bd601fd-5024-4aec-8a59-5a25377b2ac1}" ma:taxonomyMulti="true" ma:sspId="e2ffc9e2-f137-4959-b204-145a48f82b0b" ma:termSetId="43970ace-ad21-4af0-aa8a-33aaaee684c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a33a64-024f-43c9-ba03-423464b66493" elementFormDefault="qualified">
    <xsd:import namespace="http://schemas.microsoft.com/office/2006/documentManagement/types"/>
    <xsd:import namespace="http://schemas.microsoft.com/office/infopath/2007/PartnerControls"/>
    <xsd:element name="aef4c704a7df414c8c73fe16caeecd2f" ma:index="27" ma:taxonomy="true" ma:internalName="aef4c704a7df414c8c73fe16caeecd2f" ma:taxonomyFieldName="obsbusinessgrouping" ma:displayName="Business grouping" ma:default="" ma:fieldId="{aef4c704-a7df-414c-8c73-fe16caeecd2f}" ma:taxonomyMulti="true" ma:sspId="e2ffc9e2-f137-4959-b204-145a48f82b0b" ma:termSetId="7b60823a-4955-46f0-895f-85381d342a3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70CC46-C55D-473F-8B1C-EB432E17FF47}">
  <ds:schemaRefs>
    <ds:schemaRef ds:uri="http://schemas.microsoft.com/sharepoint/v3/contenttype/forms"/>
  </ds:schemaRefs>
</ds:datastoreItem>
</file>

<file path=customXml/itemProps2.xml><?xml version="1.0" encoding="utf-8"?>
<ds:datastoreItem xmlns:ds="http://schemas.openxmlformats.org/officeDocument/2006/customXml" ds:itemID="{2DE8C80F-2312-4027-B717-3C49257D5046}">
  <ds:schemaRefs>
    <ds:schemaRef ds:uri="http://schemas.microsoft.com/office/2006/metadata/longProperties"/>
  </ds:schemaRefs>
</ds:datastoreItem>
</file>

<file path=customXml/itemProps3.xml><?xml version="1.0" encoding="utf-8"?>
<ds:datastoreItem xmlns:ds="http://schemas.openxmlformats.org/officeDocument/2006/customXml" ds:itemID="{C29AC20F-0AEA-47D0-B29C-54CC55DCD95F}">
  <ds:schemaRefs>
    <ds:schemaRef ds:uri="http://schemas.microsoft.com/office/infopath/2007/PartnerControls"/>
    <ds:schemaRef ds:uri="http://purl.org/dc/elements/1.1/"/>
    <ds:schemaRef ds:uri="http://schemas.microsoft.com/office/2006/metadata/properties"/>
    <ds:schemaRef ds:uri="4838c6fa-9a4a-497b-a233-5c4f8bc6fea9"/>
    <ds:schemaRef ds:uri="http://purl.org/dc/terms/"/>
    <ds:schemaRef ds:uri="http://schemas.openxmlformats.org/package/2006/metadata/core-properties"/>
    <ds:schemaRef ds:uri="http://schemas.microsoft.com/office/2006/documentManagement/types"/>
    <ds:schemaRef ds:uri="67a33a64-024f-43c9-ba03-423464b66493"/>
    <ds:schemaRef ds:uri="http://www.w3.org/XML/1998/namespace"/>
    <ds:schemaRef ds:uri="http://purl.org/dc/dcmitype/"/>
  </ds:schemaRefs>
</ds:datastoreItem>
</file>

<file path=customXml/itemProps4.xml><?xml version="1.0" encoding="utf-8"?>
<ds:datastoreItem xmlns:ds="http://schemas.openxmlformats.org/officeDocument/2006/customXml" ds:itemID="{99A88AF6-ED35-4741-8AA3-9C590A59C59E}">
  <ds:schemaRefs>
    <ds:schemaRef ds:uri="Microsoft.SharePoint.Taxonomy.ContentTypeSync"/>
  </ds:schemaRefs>
</ds:datastoreItem>
</file>

<file path=customXml/itemProps5.xml><?xml version="1.0" encoding="utf-8"?>
<ds:datastoreItem xmlns:ds="http://schemas.openxmlformats.org/officeDocument/2006/customXml" ds:itemID="{1BBF780B-4317-42D9-AB83-A6500D0237BE}">
  <ds:schemaRefs>
    <ds:schemaRef ds:uri="http://schemas.microsoft.com/office/2006/metadata/customXsn"/>
  </ds:schemaRefs>
</ds:datastoreItem>
</file>

<file path=customXml/itemProps6.xml><?xml version="1.0" encoding="utf-8"?>
<ds:datastoreItem xmlns:ds="http://schemas.openxmlformats.org/officeDocument/2006/customXml" ds:itemID="{7C348EFA-9AAD-4723-B21B-9FAD0CBE9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8c6fa-9a4a-497b-a233-5c4f8bc6fea9"/>
    <ds:schemaRef ds:uri="67a33a64-024f-43c9-ba03-423464b664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general_presentation</Template>
  <TotalTime>2238</TotalTime>
  <Words>567</Words>
  <Application>Microsoft Office PowerPoint</Application>
  <PresentationFormat>On-screen Show (16:9)</PresentationFormat>
  <Paragraphs>78</Paragraphs>
  <Slides>14</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Calibri</vt:lpstr>
      <vt:lpstr>Courier New</vt:lpstr>
      <vt:lpstr>Arial</vt:lpstr>
      <vt:lpstr>Calibri Light</vt:lpstr>
      <vt:lpstr>PT Sans</vt:lpstr>
      <vt:lpstr>general_presentation</vt:lpstr>
      <vt:lpstr>1_general_presentation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Council of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Brussels 2020 PPT</dc:title>
  <dc:creator>NORMAN-FLECK Susan</dc:creator>
  <cp:lastModifiedBy>REUNGOAT Lena</cp:lastModifiedBy>
  <cp:revision>56</cp:revision>
  <cp:lastPrinted>2018-11-23T14:05:26Z</cp:lastPrinted>
  <dcterms:created xsi:type="dcterms:W3CDTF">2018-10-24T12:05:58Z</dcterms:created>
  <dcterms:modified xsi:type="dcterms:W3CDTF">2024-12-05T14:18:32Z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0x0101005C0F1944167B4B6AA71171AA08BA3EEF00E1CDE30017C94646991A13FF8D7211E12C00B04750CB8581DE47BF697728F239A41D</vt:lpwstr>
  </property>
  <property fmtid="{D5CDD505-2E9C-101B-9397-08002B2CF9AE}" pid="3" name="dmdocid">
    <vt:lpwstr/>
  </property>
  <property fmtid="{D5CDD505-2E9C-101B-9397-08002B2CF9AE}" pid="4" name="TaxCatchAll">
    <vt:lpwstr/>
  </property>
  <property fmtid="{D5CDD505-2E9C-101B-9397-08002B2CF9AE}" pid="5" name="a4fd9ae738a64d2389bd84194e60f6aa">
    <vt:lpwstr/>
  </property>
  <property fmtid="{D5CDD505-2E9C-101B-9397-08002B2CF9AE}" pid="6" name="dmauthorpersonal">
    <vt:lpwstr/>
  </property>
  <property fmtid="{D5CDD505-2E9C-101B-9397-08002B2CF9AE}" pid="7" name="aef4c704a7df414c8c73fe16caeecd2f">
    <vt:lpwstr/>
  </property>
  <property fmtid="{D5CDD505-2E9C-101B-9397-08002B2CF9AE}" pid="8" name="b9180c0c23d6484cb1319ad92de8b532">
    <vt:lpwstr/>
  </property>
  <property fmtid="{D5CDD505-2E9C-101B-9397-08002B2CF9AE}" pid="9" name="dmreferencenumber">
    <vt:lpwstr/>
  </property>
  <property fmtid="{D5CDD505-2E9C-101B-9397-08002B2CF9AE}" pid="10" name="dmdocumentdate">
    <vt:lpwstr/>
  </property>
  <property fmtid="{D5CDD505-2E9C-101B-9397-08002B2CF9AE}" pid="11" name="ce04ed8e094b477198ff21eacd4d7eea">
    <vt:lpwstr/>
  </property>
  <property fmtid="{D5CDD505-2E9C-101B-9397-08002B2CF9AE}" pid="12" name="dmgeneralnote">
    <vt:lpwstr/>
  </property>
  <property fmtid="{D5CDD505-2E9C-101B-9397-08002B2CF9AE}" pid="13" name="bc08140a316241cdb48e2f700880873d">
    <vt:lpwstr>Internal|6e84e9be-f6bc-4243-9c22-c1ff20989e24</vt:lpwstr>
  </property>
  <property fmtid="{D5CDD505-2E9C-101B-9397-08002B2CF9AE}" pid="14" name="f1b20b977cca481182d958d0719f4bd9">
    <vt:lpwstr>European Audiovisual Observatory|592dd60a-8fef-415a-a763-d9197d71fadf</vt:lpwstr>
  </property>
  <property fmtid="{D5CDD505-2E9C-101B-9397-08002B2CF9AE}" pid="15" name="cbf16a577d6b43db99dfbc9d10cb2eb5">
    <vt:lpwstr/>
  </property>
  <property fmtid="{D5CDD505-2E9C-101B-9397-08002B2CF9AE}" pid="16" name="hcd3c982855d4afda7a8ae75fc54341a">
    <vt:lpwstr/>
  </property>
  <property fmtid="{D5CDD505-2E9C-101B-9397-08002B2CF9AE}" pid="17" name="i7f2c7483f3d43c5aba50b29884f06a5">
    <vt:lpwstr/>
  </property>
  <property fmtid="{D5CDD505-2E9C-101B-9397-08002B2CF9AE}" pid="18" name="dmlanguagelinks">
    <vt:lpwstr/>
  </property>
  <property fmtid="{D5CDD505-2E9C-101B-9397-08002B2CF9AE}" pid="19" name="nbd601fd50244aec8a595a25377b2ac1">
    <vt:lpwstr/>
  </property>
  <property fmtid="{D5CDD505-2E9C-101B-9397-08002B2CF9AE}" pid="20" name="iadfe8f1f56a4ddf8aeef4e2577fa743">
    <vt:lpwstr/>
  </property>
  <property fmtid="{D5CDD505-2E9C-101B-9397-08002B2CF9AE}" pid="21" name="dmtitlecontinuation">
    <vt:lpwstr/>
  </property>
  <property fmtid="{D5CDD505-2E9C-101B-9397-08002B2CF9AE}" pid="22" name="dmrmpath">
    <vt:lpwstr/>
  </property>
  <property fmtid="{D5CDD505-2E9C-101B-9397-08002B2CF9AE}" pid="23" name="j40de1a117634500ac65b87be0377059">
    <vt:lpwstr/>
  </property>
  <property fmtid="{D5CDD505-2E9C-101B-9397-08002B2CF9AE}" pid="24" name="dmsubjectpersonal">
    <vt:lpwstr/>
  </property>
  <property fmtid="{D5CDD505-2E9C-101B-9397-08002B2CF9AE}" pid="25" name="dmprogrammeactivities">
    <vt:lpwstr/>
  </property>
  <property fmtid="{D5CDD505-2E9C-101B-9397-08002B2CF9AE}" pid="26" name="dmaccessclassificationlevel">
    <vt:lpwstr>217;#Internal|6e84e9be-f6bc-4243-9c22-c1ff20989e24</vt:lpwstr>
  </property>
  <property fmtid="{D5CDD505-2E9C-101B-9397-08002B2CF9AE}" pid="27" name="obsbusinessgrouping">
    <vt:lpwstr>255;#Other events - Conf docs|ea50845e-c2f8-4a38-bec5-dd1d61d5da63</vt:lpwstr>
  </property>
  <property fmtid="{D5CDD505-2E9C-101B-9397-08002B2CF9AE}" pid="28" name="dmauthorcorporate">
    <vt:lpwstr>218;#European Audiovisual Observatory|592dd60a-8fef-415a-a763-d9197d71fadf</vt:lpwstr>
  </property>
  <property fmtid="{D5CDD505-2E9C-101B-9397-08002B2CF9AE}" pid="29" name="dmsubjectgeographical">
    <vt:lpwstr/>
  </property>
  <property fmtid="{D5CDD505-2E9C-101B-9397-08002B2CF9AE}" pid="30" name="dmlanguages">
    <vt:lpwstr>219;#English|d32f64ea-693d-469e-a004-b8126254efc8</vt:lpwstr>
  </property>
  <property fmtid="{D5CDD505-2E9C-101B-9397-08002B2CF9AE}" pid="31" name="dmsubjectcorporate">
    <vt:lpwstr/>
  </property>
  <property fmtid="{D5CDD505-2E9C-101B-9397-08002B2CF9AE}" pid="32" name="dmdocumenttype">
    <vt:lpwstr/>
  </property>
  <property fmtid="{D5CDD505-2E9C-101B-9397-08002B2CF9AE}" pid="33" name="dmsubjectkeyword">
    <vt:lpwstr/>
  </property>
  <property fmtid="{D5CDD505-2E9C-101B-9397-08002B2CF9AE}" pid="34" name="dmsubjectfreekeyword">
    <vt:lpwstr/>
  </property>
  <property fmtid="{D5CDD505-2E9C-101B-9397-08002B2CF9AE}" pid="35" name="dmothercorporate">
    <vt:lpwstr/>
  </property>
  <property fmtid="{D5CDD505-2E9C-101B-9397-08002B2CF9AE}" pid="36" name="dmtopic">
    <vt:lpwstr/>
  </property>
</Properties>
</file>